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6.xml" ContentType="application/vnd.openxmlformats-officedocument.presentationml.tags+xml"/>
  <Override PartName="/ppt/notesSlides/notesSlide7.xml" ContentType="application/vnd.openxmlformats-officedocument.presentationml.notesSlide+xml"/>
  <Override PartName="/ppt/tags/tag27.xml" ContentType="application/vnd.openxmlformats-officedocument.presentationml.tags+xml"/>
  <Override PartName="/ppt/notesSlides/notesSlide8.xml" ContentType="application/vnd.openxmlformats-officedocument.presentationml.notesSlide+xml"/>
  <Override PartName="/ppt/tags/tag28.xml" ContentType="application/vnd.openxmlformats-officedocument.presentationml.tags+xml"/>
  <Override PartName="/ppt/notesSlides/notesSlide9.xml" ContentType="application/vnd.openxmlformats-officedocument.presentationml.notesSlide+xml"/>
  <Override PartName="/ppt/tags/tag29.xml" ContentType="application/vnd.openxmlformats-officedocument.presentationml.tags+xml"/>
  <Override PartName="/ppt/notesSlides/notesSlide10.xml" ContentType="application/vnd.openxmlformats-officedocument.presentationml.notesSlide+xml"/>
  <Override PartName="/ppt/tags/tag30.xml" ContentType="application/vnd.openxmlformats-officedocument.presentationml.tags+xml"/>
  <Override PartName="/ppt/notesSlides/notesSlide11.xml" ContentType="application/vnd.openxmlformats-officedocument.presentationml.notesSlide+xml"/>
  <Override PartName="/ppt/tags/tag31.xml" ContentType="application/vnd.openxmlformats-officedocument.presentationml.tags+xml"/>
  <Override PartName="/ppt/notesSlides/notesSlide12.xml" ContentType="application/vnd.openxmlformats-officedocument.presentationml.notesSlide+xml"/>
  <Override PartName="/ppt/tags/tag32.xml" ContentType="application/vnd.openxmlformats-officedocument.presentationml.tags+xml"/>
  <Override PartName="/ppt/notesSlides/notesSlide13.xml" ContentType="application/vnd.openxmlformats-officedocument.presentationml.notesSlide+xml"/>
  <Override PartName="/ppt/tags/tag33.xml" ContentType="application/vnd.openxmlformats-officedocument.presentationml.tags+xml"/>
  <Override PartName="/ppt/notesSlides/notesSlide14.xml" ContentType="application/vnd.openxmlformats-officedocument.presentationml.notesSlide+xml"/>
  <Override PartName="/ppt/tags/tag34.xml" ContentType="application/vnd.openxmlformats-officedocument.presentationml.tags+xml"/>
  <Override PartName="/ppt/notesSlides/notesSlide15.xml" ContentType="application/vnd.openxmlformats-officedocument.presentationml.notesSlide+xml"/>
  <Override PartName="/ppt/tags/tag35.xml" ContentType="application/vnd.openxmlformats-officedocument.presentationml.tags+xml"/>
  <Override PartName="/ppt/notesSlides/notesSlide16.xml" ContentType="application/vnd.openxmlformats-officedocument.presentationml.notesSlide+xml"/>
  <Override PartName="/ppt/tags/tag36.xml" ContentType="application/vnd.openxmlformats-officedocument.presentationml.tags+xml"/>
  <Override PartName="/ppt/notesSlides/notesSlide17.xml" ContentType="application/vnd.openxmlformats-officedocument.presentationml.notesSlide+xml"/>
  <Override PartName="/ppt/tags/tag37.xml" ContentType="application/vnd.openxmlformats-officedocument.presentationml.tags+xml"/>
  <Override PartName="/ppt/notesSlides/notesSlide18.xml" ContentType="application/vnd.openxmlformats-officedocument.presentationml.notesSlide+xml"/>
  <Override PartName="/ppt/tags/tag38.xml" ContentType="application/vnd.openxmlformats-officedocument.presentationml.tags+xml"/>
  <Override PartName="/ppt/notesSlides/notesSlide19.xml" ContentType="application/vnd.openxmlformats-officedocument.presentationml.notesSlide+xml"/>
  <Override PartName="/ppt/tags/tag39.xml" ContentType="application/vnd.openxmlformats-officedocument.presentationml.tags+xml"/>
  <Override PartName="/ppt/notesSlides/notesSlide20.xml" ContentType="application/vnd.openxmlformats-officedocument.presentationml.notesSlide+xml"/>
  <Override PartName="/ppt/tags/tag40.xml" ContentType="application/vnd.openxmlformats-officedocument.presentationml.tags+xml"/>
  <Override PartName="/ppt/notesSlides/notesSlide21.xml" ContentType="application/vnd.openxmlformats-officedocument.presentationml.notesSlide+xml"/>
  <Override PartName="/ppt/tags/tag41.xml" ContentType="application/vnd.openxmlformats-officedocument.presentationml.tags+xml"/>
  <Override PartName="/ppt/notesSlides/notesSlide22.xml" ContentType="application/vnd.openxmlformats-officedocument.presentationml.notesSlide+xml"/>
  <Override PartName="/ppt/tags/tag42.xml" ContentType="application/vnd.openxmlformats-officedocument.presentationml.tags+xml"/>
  <Override PartName="/ppt/notesSlides/notesSlide23.xml" ContentType="application/vnd.openxmlformats-officedocument.presentationml.notesSlide+xml"/>
  <Override PartName="/ppt/tags/tag43.xml" ContentType="application/vnd.openxmlformats-officedocument.presentationml.tags+xml"/>
  <Override PartName="/ppt/notesSlides/notesSlide24.xml" ContentType="application/vnd.openxmlformats-officedocument.presentationml.notesSlide+xml"/>
  <Override PartName="/ppt/tags/tag44.xml" ContentType="application/vnd.openxmlformats-officedocument.presentationml.tags+xml"/>
  <Override PartName="/ppt/notesSlides/notesSlide25.xml" ContentType="application/vnd.openxmlformats-officedocument.presentationml.notesSlide+xml"/>
  <Override PartName="/ppt/tags/tag45.xml" ContentType="application/vnd.openxmlformats-officedocument.presentationml.tags+xml"/>
  <Override PartName="/ppt/notesSlides/notesSlide26.xml" ContentType="application/vnd.openxmlformats-officedocument.presentationml.notesSlide+xml"/>
  <Override PartName="/ppt/tags/tag46.xml" ContentType="application/vnd.openxmlformats-officedocument.presentationml.tags+xml"/>
  <Override PartName="/ppt/notesSlides/notesSlide27.xml" ContentType="application/vnd.openxmlformats-officedocument.presentationml.notesSlide+xml"/>
  <Override PartName="/ppt/tags/tag47.xml" ContentType="application/vnd.openxmlformats-officedocument.presentationml.tags+xml"/>
  <Override PartName="/ppt/notesSlides/notesSlide28.xml" ContentType="application/vnd.openxmlformats-officedocument.presentationml.notesSlide+xml"/>
  <Override PartName="/ppt/tags/tag48.xml" ContentType="application/vnd.openxmlformats-officedocument.presentationml.tags+xml"/>
  <Override PartName="/ppt/notesSlides/notesSlide29.xml" ContentType="application/vnd.openxmlformats-officedocument.presentationml.notesSlide+xml"/>
  <Override PartName="/ppt/tags/tag49.xml" ContentType="application/vnd.openxmlformats-officedocument.presentationml.tags+xml"/>
  <Override PartName="/ppt/notesSlides/notesSlide30.xml" ContentType="application/vnd.openxmlformats-officedocument.presentationml.notesSlide+xml"/>
  <Override PartName="/ppt/tags/tag50.xml" ContentType="application/vnd.openxmlformats-officedocument.presentationml.tags+xml"/>
  <Override PartName="/ppt/notesSlides/notesSlide31.xml" ContentType="application/vnd.openxmlformats-officedocument.presentationml.notesSlide+xml"/>
  <Override PartName="/ppt/tags/tag51.xml" ContentType="application/vnd.openxmlformats-officedocument.presentationml.tags+xml"/>
  <Override PartName="/ppt/notesSlides/notesSlide32.xml" ContentType="application/vnd.openxmlformats-officedocument.presentationml.notesSlide+xml"/>
  <Override PartName="/ppt/tags/tag52.xml" ContentType="application/vnd.openxmlformats-officedocument.presentationml.tags+xml"/>
  <Override PartName="/ppt/notesSlides/notesSlide33.xml" ContentType="application/vnd.openxmlformats-officedocument.presentationml.notesSlide+xml"/>
  <Override PartName="/ppt/tags/tag53.xml" ContentType="application/vnd.openxmlformats-officedocument.presentationml.tags+xml"/>
  <Override PartName="/ppt/notesSlides/notesSlide34.xml" ContentType="application/vnd.openxmlformats-officedocument.presentationml.notesSlide+xml"/>
  <Override PartName="/ppt/tags/tag54.xml" ContentType="application/vnd.openxmlformats-officedocument.presentationml.tags+xml"/>
  <Override PartName="/ppt/notesSlides/notesSlide35.xml" ContentType="application/vnd.openxmlformats-officedocument.presentationml.notesSlide+xml"/>
  <Override PartName="/ppt/tags/tag55.xml" ContentType="application/vnd.openxmlformats-officedocument.presentationml.tags+xml"/>
  <Override PartName="/ppt/notesSlides/notesSlide36.xml" ContentType="application/vnd.openxmlformats-officedocument.presentationml.notesSlide+xml"/>
  <Override PartName="/ppt/tags/tag56.xml" ContentType="application/vnd.openxmlformats-officedocument.presentationml.tags+xml"/>
  <Override PartName="/ppt/notesSlides/notesSlide37.xml" ContentType="application/vnd.openxmlformats-officedocument.presentationml.notesSlide+xml"/>
  <Override PartName="/ppt/tags/tag57.xml" ContentType="application/vnd.openxmlformats-officedocument.presentationml.tags+xml"/>
  <Override PartName="/ppt/notesSlides/notesSlide38.xml" ContentType="application/vnd.openxmlformats-officedocument.presentationml.notesSlide+xml"/>
  <Override PartName="/ppt/tags/tag58.xml" ContentType="application/vnd.openxmlformats-officedocument.presentationml.tags+xml"/>
  <Override PartName="/ppt/notesSlides/notesSlide39.xml" ContentType="application/vnd.openxmlformats-officedocument.presentationml.notesSlide+xml"/>
  <Override PartName="/ppt/tags/tag59.xml" ContentType="application/vnd.openxmlformats-officedocument.presentationml.tags+xml"/>
  <Override PartName="/ppt/notesSlides/notesSlide40.xml" ContentType="application/vnd.openxmlformats-officedocument.presentationml.notesSlide+xml"/>
  <Override PartName="/ppt/tags/tag60.xml" ContentType="application/vnd.openxmlformats-officedocument.presentationml.tags+xml"/>
  <Override PartName="/ppt/notesSlides/notesSlide41.xml" ContentType="application/vnd.openxmlformats-officedocument.presentationml.notesSlide+xml"/>
  <Override PartName="/ppt/tags/tag61.xml" ContentType="application/vnd.openxmlformats-officedocument.presentationml.tags+xml"/>
  <Override PartName="/ppt/notesSlides/notesSlide42.xml" ContentType="application/vnd.openxmlformats-officedocument.presentationml.notesSlide+xml"/>
  <Override PartName="/ppt/tags/tag62.xml" ContentType="application/vnd.openxmlformats-officedocument.presentationml.tags+xml"/>
  <Override PartName="/ppt/notesSlides/notesSlide43.xml" ContentType="application/vnd.openxmlformats-officedocument.presentationml.notesSlide+xml"/>
  <Override PartName="/ppt/tags/tag63.xml" ContentType="application/vnd.openxmlformats-officedocument.presentationml.tags+xml"/>
  <Override PartName="/ppt/notesSlides/notesSlide44.xml" ContentType="application/vnd.openxmlformats-officedocument.presentationml.notesSlide+xml"/>
  <Override PartName="/ppt/tags/tag64.xml" ContentType="application/vnd.openxmlformats-officedocument.presentationml.tags+xml"/>
  <Override PartName="/ppt/notesSlides/notesSlide45.xml" ContentType="application/vnd.openxmlformats-officedocument.presentationml.notesSlide+xml"/>
  <Override PartName="/ppt/tags/tag65.xml" ContentType="application/vnd.openxmlformats-officedocument.presentationml.tags+xml"/>
  <Override PartName="/ppt/notesSlides/notesSlide46.xml" ContentType="application/vnd.openxmlformats-officedocument.presentationml.notesSlide+xml"/>
  <Override PartName="/ppt/tags/tag66.xml" ContentType="application/vnd.openxmlformats-officedocument.presentationml.tags+xml"/>
  <Override PartName="/ppt/notesSlides/notesSlide47.xml" ContentType="application/vnd.openxmlformats-officedocument.presentationml.notesSlide+xml"/>
  <Override PartName="/ppt/tags/tag67.xml" ContentType="application/vnd.openxmlformats-officedocument.presentationml.tags+xml"/>
  <Override PartName="/ppt/notesSlides/notesSlide48.xml" ContentType="application/vnd.openxmlformats-officedocument.presentationml.notesSlide+xml"/>
  <Override PartName="/ppt/tags/tag68.xml" ContentType="application/vnd.openxmlformats-officedocument.presentationml.tags+xml"/>
  <Override PartName="/ppt/notesSlides/notesSlide49.xml" ContentType="application/vnd.openxmlformats-officedocument.presentationml.notesSlide+xml"/>
  <Override PartName="/ppt/tags/tag69.xml" ContentType="application/vnd.openxmlformats-officedocument.presentationml.tags+xml"/>
  <Override PartName="/ppt/notesSlides/notesSlide50.xml" ContentType="application/vnd.openxmlformats-officedocument.presentationml.notesSlide+xml"/>
  <Override PartName="/ppt/tags/tag70.xml" ContentType="application/vnd.openxmlformats-officedocument.presentationml.tags+xml"/>
  <Override PartName="/ppt/notesSlides/notesSlide51.xml" ContentType="application/vnd.openxmlformats-officedocument.presentationml.notesSlide+xml"/>
  <Override PartName="/ppt/tags/tag71.xml" ContentType="application/vnd.openxmlformats-officedocument.presentationml.tags+xml"/>
  <Override PartName="/ppt/notesSlides/notesSlide52.xml" ContentType="application/vnd.openxmlformats-officedocument.presentationml.notesSlide+xml"/>
  <Override PartName="/ppt/tags/tag72.xml" ContentType="application/vnd.openxmlformats-officedocument.presentationml.tags+xml"/>
  <Override PartName="/ppt/notesSlides/notesSlide53.xml" ContentType="application/vnd.openxmlformats-officedocument.presentationml.notesSlide+xml"/>
  <Override PartName="/ppt/tags/tag73.xml" ContentType="application/vnd.openxmlformats-officedocument.presentationml.tags+xml"/>
  <Override PartName="/ppt/notesSlides/notesSlide54.xml" ContentType="application/vnd.openxmlformats-officedocument.presentationml.notesSlide+xml"/>
  <Override PartName="/ppt/tags/tag74.xml" ContentType="application/vnd.openxmlformats-officedocument.presentationml.tags+xml"/>
  <Override PartName="/ppt/notesSlides/notesSlide55.xml" ContentType="application/vnd.openxmlformats-officedocument.presentationml.notesSlide+xml"/>
  <Override PartName="/ppt/tags/tag75.xml" ContentType="application/vnd.openxmlformats-officedocument.presentationml.tags+xml"/>
  <Override PartName="/ppt/notesSlides/notesSlide56.xml" ContentType="application/vnd.openxmlformats-officedocument.presentationml.notesSlide+xml"/>
  <Override PartName="/ppt/tags/tag76.xml" ContentType="application/vnd.openxmlformats-officedocument.presentationml.tags+xml"/>
  <Override PartName="/ppt/notesSlides/notesSlide57.xml" ContentType="application/vnd.openxmlformats-officedocument.presentationml.notesSlide+xml"/>
  <Override PartName="/ppt/tags/tag77.xml" ContentType="application/vnd.openxmlformats-officedocument.presentationml.tags+xml"/>
  <Override PartName="/ppt/notesSlides/notesSlide58.xml" ContentType="application/vnd.openxmlformats-officedocument.presentationml.notesSlide+xml"/>
  <Override PartName="/ppt/tags/tag78.xml" ContentType="application/vnd.openxmlformats-officedocument.presentationml.tags+xml"/>
  <Override PartName="/ppt/notesSlides/notesSlide59.xml" ContentType="application/vnd.openxmlformats-officedocument.presentationml.notesSlide+xml"/>
  <Override PartName="/ppt/tags/tag79.xml" ContentType="application/vnd.openxmlformats-officedocument.presentationml.tags+xml"/>
  <Override PartName="/ppt/notesSlides/notesSlide60.xml" ContentType="application/vnd.openxmlformats-officedocument.presentationml.notesSlide+xml"/>
  <Override PartName="/ppt/tags/tag80.xml" ContentType="application/vnd.openxmlformats-officedocument.presentationml.tags+xml"/>
  <Override PartName="/ppt/notesSlides/notesSlide61.xml" ContentType="application/vnd.openxmlformats-officedocument.presentationml.notesSlide+xml"/>
  <Override PartName="/ppt/tags/tag81.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85" r:id="rId1"/>
    <p:sldMasterId id="2147483688" r:id="rId2"/>
    <p:sldMasterId id="2147483700" r:id="rId3"/>
  </p:sldMasterIdLst>
  <p:notesMasterIdLst>
    <p:notesMasterId r:id="rId154"/>
  </p:notesMasterIdLst>
  <p:sldIdLst>
    <p:sldId id="1113" r:id="rId4"/>
    <p:sldId id="256" r:id="rId5"/>
    <p:sldId id="877" r:id="rId6"/>
    <p:sldId id="1145" r:id="rId7"/>
    <p:sldId id="1128" r:id="rId8"/>
    <p:sldId id="1140" r:id="rId9"/>
    <p:sldId id="1135" r:id="rId10"/>
    <p:sldId id="1136" r:id="rId11"/>
    <p:sldId id="1141" r:id="rId12"/>
    <p:sldId id="1137" r:id="rId13"/>
    <p:sldId id="1138" r:id="rId14"/>
    <p:sldId id="1139" r:id="rId15"/>
    <p:sldId id="1129" r:id="rId16"/>
    <p:sldId id="1130" r:id="rId17"/>
    <p:sldId id="1131" r:id="rId18"/>
    <p:sldId id="1132" r:id="rId19"/>
    <p:sldId id="1133" r:id="rId20"/>
    <p:sldId id="1134" r:id="rId21"/>
    <p:sldId id="1143" r:id="rId22"/>
    <p:sldId id="1144" r:id="rId23"/>
    <p:sldId id="986" r:id="rId24"/>
    <p:sldId id="951" r:id="rId25"/>
    <p:sldId id="1154" r:id="rId26"/>
    <p:sldId id="1114" r:id="rId27"/>
    <p:sldId id="987" r:id="rId28"/>
    <p:sldId id="985" r:id="rId29"/>
    <p:sldId id="1146" r:id="rId30"/>
    <p:sldId id="1151" r:id="rId31"/>
    <p:sldId id="1152" r:id="rId32"/>
    <p:sldId id="1153" r:id="rId33"/>
    <p:sldId id="1148" r:id="rId34"/>
    <p:sldId id="1149" r:id="rId35"/>
    <p:sldId id="988" r:id="rId36"/>
    <p:sldId id="1147" r:id="rId37"/>
    <p:sldId id="989" r:id="rId38"/>
    <p:sldId id="1159" r:id="rId39"/>
    <p:sldId id="1160" r:id="rId40"/>
    <p:sldId id="990" r:id="rId41"/>
    <p:sldId id="1150" r:id="rId42"/>
    <p:sldId id="992" r:id="rId43"/>
    <p:sldId id="1115" r:id="rId44"/>
    <p:sldId id="1126" r:id="rId45"/>
    <p:sldId id="993" r:id="rId46"/>
    <p:sldId id="1117" r:id="rId47"/>
    <p:sldId id="994" r:id="rId48"/>
    <p:sldId id="995" r:id="rId49"/>
    <p:sldId id="1118" r:id="rId50"/>
    <p:sldId id="996" r:id="rId51"/>
    <p:sldId id="962" r:id="rId52"/>
    <p:sldId id="963" r:id="rId53"/>
    <p:sldId id="997" r:id="rId54"/>
    <p:sldId id="1127" r:id="rId55"/>
    <p:sldId id="957" r:id="rId56"/>
    <p:sldId id="965" r:id="rId57"/>
    <p:sldId id="964" r:id="rId58"/>
    <p:sldId id="976" r:id="rId59"/>
    <p:sldId id="958" r:id="rId60"/>
    <p:sldId id="966" r:id="rId61"/>
    <p:sldId id="967" r:id="rId62"/>
    <p:sldId id="975" r:id="rId63"/>
    <p:sldId id="959" r:id="rId64"/>
    <p:sldId id="960" r:id="rId65"/>
    <p:sldId id="977" r:id="rId66"/>
    <p:sldId id="961" r:id="rId67"/>
    <p:sldId id="971" r:id="rId68"/>
    <p:sldId id="991" r:id="rId69"/>
    <p:sldId id="998" r:id="rId70"/>
    <p:sldId id="980" r:id="rId71"/>
    <p:sldId id="328" r:id="rId72"/>
    <p:sldId id="430" r:id="rId73"/>
    <p:sldId id="635" r:id="rId74"/>
    <p:sldId id="624" r:id="rId75"/>
    <p:sldId id="879" r:id="rId76"/>
    <p:sldId id="630" r:id="rId77"/>
    <p:sldId id="880" r:id="rId78"/>
    <p:sldId id="881" r:id="rId79"/>
    <p:sldId id="882" r:id="rId80"/>
    <p:sldId id="883" r:id="rId81"/>
    <p:sldId id="323" r:id="rId82"/>
    <p:sldId id="625" r:id="rId83"/>
    <p:sldId id="428" r:id="rId84"/>
    <p:sldId id="429" r:id="rId85"/>
    <p:sldId id="650" r:id="rId86"/>
    <p:sldId id="1122" r:id="rId87"/>
    <p:sldId id="1123" r:id="rId88"/>
    <p:sldId id="1124" r:id="rId89"/>
    <p:sldId id="1125" r:id="rId90"/>
    <p:sldId id="636" r:id="rId91"/>
    <p:sldId id="551" r:id="rId92"/>
    <p:sldId id="525" r:id="rId93"/>
    <p:sldId id="633" r:id="rId94"/>
    <p:sldId id="884" r:id="rId95"/>
    <p:sldId id="369" r:id="rId96"/>
    <p:sldId id="1119" r:id="rId97"/>
    <p:sldId id="526" r:id="rId98"/>
    <p:sldId id="840" r:id="rId99"/>
    <p:sldId id="626" r:id="rId100"/>
    <p:sldId id="509" r:id="rId101"/>
    <p:sldId id="510" r:id="rId102"/>
    <p:sldId id="511" r:id="rId103"/>
    <p:sldId id="371" r:id="rId104"/>
    <p:sldId id="885" r:id="rId105"/>
    <p:sldId id="425" r:id="rId106"/>
    <p:sldId id="627" r:id="rId107"/>
    <p:sldId id="647" r:id="rId108"/>
    <p:sldId id="637" r:id="rId109"/>
    <p:sldId id="324" r:id="rId110"/>
    <p:sldId id="886" r:id="rId111"/>
    <p:sldId id="326" r:id="rId112"/>
    <p:sldId id="887" r:id="rId113"/>
    <p:sldId id="888" r:id="rId114"/>
    <p:sldId id="648" r:id="rId115"/>
    <p:sldId id="638" r:id="rId116"/>
    <p:sldId id="889" r:id="rId117"/>
    <p:sldId id="330" r:id="rId118"/>
    <p:sldId id="373" r:id="rId119"/>
    <p:sldId id="374" r:id="rId120"/>
    <p:sldId id="515" r:id="rId121"/>
    <p:sldId id="331" r:id="rId122"/>
    <p:sldId id="516" r:id="rId123"/>
    <p:sldId id="517" r:id="rId124"/>
    <p:sldId id="518" r:id="rId125"/>
    <p:sldId id="649" r:id="rId126"/>
    <p:sldId id="643" r:id="rId127"/>
    <p:sldId id="634" r:id="rId128"/>
    <p:sldId id="327" r:id="rId129"/>
    <p:sldId id="257" r:id="rId130"/>
    <p:sldId id="258" r:id="rId131"/>
    <p:sldId id="261" r:id="rId132"/>
    <p:sldId id="264" r:id="rId133"/>
    <p:sldId id="265" r:id="rId134"/>
    <p:sldId id="266" r:id="rId135"/>
    <p:sldId id="267" r:id="rId136"/>
    <p:sldId id="1155" r:id="rId137"/>
    <p:sldId id="269" r:id="rId138"/>
    <p:sldId id="270" r:id="rId139"/>
    <p:sldId id="1156" r:id="rId140"/>
    <p:sldId id="272" r:id="rId141"/>
    <p:sldId id="273" r:id="rId142"/>
    <p:sldId id="274" r:id="rId143"/>
    <p:sldId id="1157" r:id="rId144"/>
    <p:sldId id="1158" r:id="rId145"/>
    <p:sldId id="275" r:id="rId146"/>
    <p:sldId id="276" r:id="rId147"/>
    <p:sldId id="282" r:id="rId148"/>
    <p:sldId id="283" r:id="rId149"/>
    <p:sldId id="284" r:id="rId150"/>
    <p:sldId id="286" r:id="rId151"/>
    <p:sldId id="287" r:id="rId152"/>
    <p:sldId id="321" r:id="rId153"/>
  </p:sldIdLst>
  <p:sldSz cx="18288000" cy="10287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58ADB389-C39B-8940-A0EE-7D6740FD13E4}">
          <p14:sldIdLst>
            <p14:sldId id="1113"/>
            <p14:sldId id="256"/>
            <p14:sldId id="877"/>
          </p14:sldIdLst>
        </p14:section>
        <p14:section name="Provider-Independent Cloud Storgae Concepts" id="{43682289-AFC2-8141-9166-DA659D5030A3}">
          <p14:sldIdLst>
            <p14:sldId id="1145"/>
            <p14:sldId id="1128"/>
            <p14:sldId id="1140"/>
            <p14:sldId id="1135"/>
            <p14:sldId id="1136"/>
            <p14:sldId id="1141"/>
            <p14:sldId id="1137"/>
            <p14:sldId id="1138"/>
            <p14:sldId id="1139"/>
            <p14:sldId id="1129"/>
            <p14:sldId id="1130"/>
            <p14:sldId id="1131"/>
            <p14:sldId id="1132"/>
            <p14:sldId id="1133"/>
            <p14:sldId id="1134"/>
            <p14:sldId id="1143"/>
            <p14:sldId id="1144"/>
            <p14:sldId id="986"/>
            <p14:sldId id="951"/>
            <p14:sldId id="1154"/>
            <p14:sldId id="1114"/>
            <p14:sldId id="987"/>
            <p14:sldId id="985"/>
            <p14:sldId id="1146"/>
            <p14:sldId id="1151"/>
            <p14:sldId id="1152"/>
            <p14:sldId id="1153"/>
            <p14:sldId id="1148"/>
            <p14:sldId id="1149"/>
            <p14:sldId id="988"/>
            <p14:sldId id="1147"/>
            <p14:sldId id="989"/>
            <p14:sldId id="1159"/>
            <p14:sldId id="1160"/>
            <p14:sldId id="990"/>
            <p14:sldId id="1150"/>
            <p14:sldId id="992"/>
            <p14:sldId id="1115"/>
            <p14:sldId id="1126"/>
            <p14:sldId id="993"/>
            <p14:sldId id="1117"/>
            <p14:sldId id="994"/>
            <p14:sldId id="995"/>
            <p14:sldId id="1118"/>
            <p14:sldId id="996"/>
            <p14:sldId id="962"/>
            <p14:sldId id="963"/>
            <p14:sldId id="997"/>
            <p14:sldId id="1127"/>
            <p14:sldId id="957"/>
            <p14:sldId id="965"/>
            <p14:sldId id="964"/>
            <p14:sldId id="976"/>
            <p14:sldId id="958"/>
            <p14:sldId id="966"/>
            <p14:sldId id="967"/>
            <p14:sldId id="975"/>
            <p14:sldId id="959"/>
            <p14:sldId id="960"/>
            <p14:sldId id="977"/>
            <p14:sldId id="961"/>
            <p14:sldId id="971"/>
            <p14:sldId id="991"/>
            <p14:sldId id="998"/>
            <p14:sldId id="980"/>
            <p14:sldId id="328"/>
          </p14:sldIdLst>
        </p14:section>
        <p14:section name="AWS Cloud Foundations: Module 7" id="{D9E54954-040C-7149-9497-7D2FA33CA63E}">
          <p14:sldIdLst>
            <p14:sldId id="430"/>
            <p14:sldId id="635"/>
            <p14:sldId id="624"/>
            <p14:sldId id="879"/>
            <p14:sldId id="630"/>
            <p14:sldId id="880"/>
            <p14:sldId id="881"/>
            <p14:sldId id="882"/>
            <p14:sldId id="883"/>
            <p14:sldId id="323"/>
            <p14:sldId id="625"/>
            <p14:sldId id="428"/>
            <p14:sldId id="429"/>
            <p14:sldId id="650"/>
            <p14:sldId id="1122"/>
            <p14:sldId id="1123"/>
            <p14:sldId id="1124"/>
            <p14:sldId id="1125"/>
            <p14:sldId id="636"/>
            <p14:sldId id="551"/>
            <p14:sldId id="525"/>
            <p14:sldId id="633"/>
            <p14:sldId id="884"/>
            <p14:sldId id="369"/>
            <p14:sldId id="1119"/>
            <p14:sldId id="526"/>
            <p14:sldId id="840"/>
            <p14:sldId id="626"/>
            <p14:sldId id="509"/>
            <p14:sldId id="510"/>
            <p14:sldId id="511"/>
            <p14:sldId id="371"/>
            <p14:sldId id="885"/>
            <p14:sldId id="425"/>
            <p14:sldId id="627"/>
            <p14:sldId id="647"/>
            <p14:sldId id="637"/>
            <p14:sldId id="324"/>
            <p14:sldId id="886"/>
            <p14:sldId id="326"/>
            <p14:sldId id="887"/>
            <p14:sldId id="888"/>
            <p14:sldId id="648"/>
            <p14:sldId id="638"/>
            <p14:sldId id="889"/>
            <p14:sldId id="330"/>
            <p14:sldId id="373"/>
            <p14:sldId id="374"/>
            <p14:sldId id="515"/>
            <p14:sldId id="331"/>
            <p14:sldId id="516"/>
            <p14:sldId id="517"/>
            <p14:sldId id="518"/>
            <p14:sldId id="649"/>
            <p14:sldId id="643"/>
            <p14:sldId id="634"/>
          </p14:sldIdLst>
        </p14:section>
        <p14:section name="Google Cloud Foundations: Module 4" id="{32D86FB4-9CB3-2547-852F-C00514E88BC8}">
          <p14:sldIdLst>
            <p14:sldId id="327"/>
            <p14:sldId id="257"/>
            <p14:sldId id="258"/>
            <p14:sldId id="261"/>
            <p14:sldId id="264"/>
            <p14:sldId id="265"/>
            <p14:sldId id="266"/>
            <p14:sldId id="267"/>
            <p14:sldId id="1155"/>
            <p14:sldId id="269"/>
            <p14:sldId id="270"/>
            <p14:sldId id="1156"/>
            <p14:sldId id="272"/>
            <p14:sldId id="273"/>
            <p14:sldId id="274"/>
            <p14:sldId id="1157"/>
            <p14:sldId id="1158"/>
            <p14:sldId id="275"/>
            <p14:sldId id="276"/>
            <p14:sldId id="282"/>
            <p14:sldId id="283"/>
            <p14:sldId id="284"/>
            <p14:sldId id="286"/>
            <p14:sldId id="287"/>
            <p14:sldId id="321"/>
          </p14:sldIdLst>
        </p14:section>
      </p14:sectionLst>
    </p:ext>
    <p:ext uri="{EFAFB233-063F-42B5-8137-9DF3F51BA10A}">
      <p15:sldGuideLst xmlns:p15="http://schemas.microsoft.com/office/powerpoint/2012/main">
        <p15:guide id="1" orient="horz">
          <p15:clr>
            <a:srgbClr val="9AA0A6"/>
          </p15:clr>
        </p15:guide>
        <p15:guide id="2" pos="57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hanem, Thanaa M" initials="GTM" lastIdx="1" clrIdx="0">
    <p:extLst>
      <p:ext uri="{19B8F6BF-5375-455C-9EA6-DF929625EA0E}">
        <p15:presenceInfo xmlns:p15="http://schemas.microsoft.com/office/powerpoint/2012/main" userId="S::xn7118mm@minnstate.edu::e8d23485-49f1-426d-b986-3374591cad5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1537EF-43E4-004C-BC0B-1F1815B8F49E}" v="15" dt="2021-02-26T17:17:19.627"/>
  </p1510:revLst>
</p1510:revInfo>
</file>

<file path=ppt/tableStyles.xml><?xml version="1.0" encoding="utf-8"?>
<a:tblStyleLst xmlns:a="http://schemas.openxmlformats.org/drawingml/2006/main" def="{4B2604CF-5552-402F-A3DD-2B66C36DE7EA}">
  <a:tblStyle styleId="{4B2604CF-5552-402F-A3DD-2B66C36DE7E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7262"/>
  </p:normalViewPr>
  <p:slideViewPr>
    <p:cSldViewPr snapToGrid="0">
      <p:cViewPr>
        <p:scale>
          <a:sx n="76" d="100"/>
          <a:sy n="76" d="100"/>
        </p:scale>
        <p:origin x="-48" y="496"/>
      </p:cViewPr>
      <p:guideLst>
        <p:guide orient="horz"/>
        <p:guide pos="57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tableStyles" Target="tableStyles.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microsoft.com/office/2015/10/relationships/revisionInfo" Target="revisionInfo.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slide" Target="slides/slide147.xml"/><Relationship Id="rId155" Type="http://schemas.openxmlformats.org/officeDocument/2006/relationships/commentAuthors" Target="commentAuthors.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slide" Target="slides/slide148.xml"/><Relationship Id="rId156" Type="http://schemas.openxmlformats.org/officeDocument/2006/relationships/presProps" Target="presProp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viewProps" Target="viewProps.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notesMaster" Target="notesMasters/notesMaster1.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docs.aws.amazon.com/AWSEC2/latest/UserGuide/EBSVolumeTypes.html"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aws.amazon.com/AWSEC2/latest/UserGuide/EBSVolumeTypes.html#EBSVolumeTypes_gp2"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aws.amazon.com/ebs/"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ocs.aws.amazon.com/AWSEC2/latest/UserGuide/InstanceStorage.html"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aws.amazon.com/AWSEC2/latest/UserGuide/add-instance-store-volumes.html#adding-instance-storage-instance"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aws.amazon.com/solutions/case-studies/classle/" TargetMode="External"/><Relationship Id="rId2" Type="http://schemas.openxmlformats.org/officeDocument/2006/relationships/slide" Target="../slides/slide94.xml"/><Relationship Id="rId1" Type="http://schemas.openxmlformats.org/officeDocument/2006/relationships/notesMaster" Target="../notesMasters/notesMaster1.xml"/><Relationship Id="rId4" Type="http://schemas.openxmlformats.org/officeDocument/2006/relationships/hyperlink" Target="https://aws.amazon.com/solutions/case-studies/6waves/"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aws.amazon.com/AmazonS3/latest/dev/storage-class-intro.html"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cloud.google.com/storage/docs/storage-classes"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aws.amazon.com/s3/"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aws.amazon.com/efs/" TargetMode="External"/><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docs.aws.amazon.com/AmazonS3/latest/dev/object-lifecycle-mgmt.html"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docs.aws.amazon.com/AmazonS3/latest/dev/object-lifecycle-mgmt.html" TargetMode="External"/><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aws.amazon.com/glacier/"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aws.amazon.com/products/storage/" TargetMode="External"/><Relationship Id="rId2" Type="http://schemas.openxmlformats.org/officeDocument/2006/relationships/slide" Target="../slides/slide124.xml"/><Relationship Id="rId1" Type="http://schemas.openxmlformats.org/officeDocument/2006/relationships/notesMaster" Target="../notesMasters/notesMaster1.xml"/><Relationship Id="rId6" Type="http://schemas.openxmlformats.org/officeDocument/2006/relationships/hyperlink" Target="https://dzone.com/articles/confused-by-aws-storage-options-s3-ebs-amp-efs-explained" TargetMode="External"/><Relationship Id="rId5" Type="http://schemas.openxmlformats.org/officeDocument/2006/relationships/hyperlink" Target="https://aws.amazon.com/blogs/compute/recovering-files-from-an-amazon-ebs-volume-backup/" TargetMode="External"/><Relationship Id="rId4" Type="http://schemas.openxmlformats.org/officeDocument/2006/relationships/hyperlink" Target="https://docs.aws.amazon.com/whitepapers/latest/aws-overview/storage-services.html" TargetMode="Externa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cloud.google.com/storage/docs/storage-classes" TargetMode="External"/><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www.ionos.ca</a:t>
            </a:r>
            <a:r>
              <a:rPr lang="en-US" dirty="0"/>
              <a:t>/</a:t>
            </a:r>
            <a:r>
              <a:rPr lang="en-US" dirty="0" err="1"/>
              <a:t>digitalguide</a:t>
            </a:r>
            <a:r>
              <a:rPr lang="en-US" dirty="0"/>
              <a:t>/server/know-how/what-is-software-defined-storage/</a:t>
            </a:r>
          </a:p>
        </p:txBody>
      </p:sp>
    </p:spTree>
    <p:extLst>
      <p:ext uri="{BB962C8B-B14F-4D97-AF65-F5344CB8AC3E}">
        <p14:creationId xmlns:p14="http://schemas.microsoft.com/office/powerpoint/2010/main" val="4362013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a:t>Storage is another AWS core service category. </a:t>
            </a:r>
            <a:r>
              <a:rPr lang="en-US" sz="1100" b="0" i="0" kern="1200" dirty="0">
                <a:solidFill>
                  <a:schemeClr val="tx1"/>
                </a:solidFill>
                <a:effectLst/>
                <a:latin typeface="+mn-lt"/>
                <a:ea typeface="+mn-ea"/>
                <a:cs typeface="+mn-cs"/>
              </a:rPr>
              <a:t>Some broad categories of storage include: instance store (ephemeral</a:t>
            </a:r>
            <a:r>
              <a:rPr lang="en-US" sz="1100" b="0" i="0" kern="1200" baseline="0" dirty="0">
                <a:solidFill>
                  <a:schemeClr val="tx1"/>
                </a:solidFill>
                <a:effectLst/>
                <a:latin typeface="+mn-lt"/>
                <a:ea typeface="+mn-ea"/>
                <a:cs typeface="+mn-cs"/>
              </a:rPr>
              <a:t> storage</a:t>
            </a:r>
            <a:r>
              <a:rPr lang="en-US" sz="1100" b="0" i="0" kern="1200" dirty="0">
                <a:solidFill>
                  <a:schemeClr val="tx1"/>
                </a:solidFill>
                <a:effectLst/>
                <a:latin typeface="+mn-lt"/>
                <a:ea typeface="+mn-ea"/>
                <a:cs typeface="+mn-cs"/>
              </a:rPr>
              <a:t>), Amazon</a:t>
            </a:r>
            <a:r>
              <a:rPr lang="en-US" sz="1100" b="0" i="0" kern="1200" baseline="0" dirty="0">
                <a:solidFill>
                  <a:schemeClr val="tx1"/>
                </a:solidFill>
                <a:effectLst/>
                <a:latin typeface="+mn-lt"/>
                <a:ea typeface="+mn-ea"/>
                <a:cs typeface="+mn-cs"/>
              </a:rPr>
              <a:t> EBS</a:t>
            </a:r>
            <a:r>
              <a:rPr lang="en-US" sz="1100" b="0" i="0" kern="1200" dirty="0">
                <a:solidFill>
                  <a:schemeClr val="tx1"/>
                </a:solidFill>
                <a:effectLst/>
                <a:latin typeface="+mn-lt"/>
                <a:ea typeface="+mn-ea"/>
                <a:cs typeface="+mn-cs"/>
              </a:rPr>
              <a:t>, Amazon EFS, Amazon S3, and Amazon S3 Glacier.</a:t>
            </a:r>
          </a:p>
          <a:p>
            <a:endParaRPr lang="en-US" sz="11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kern="1200" dirty="0">
                <a:solidFill>
                  <a:schemeClr val="tx1"/>
                </a:solidFill>
                <a:effectLst/>
                <a:latin typeface="+mn-lt"/>
                <a:ea typeface="+mn-ea"/>
                <a:cs typeface="+mn-cs"/>
              </a:rPr>
              <a:t>Instance store, or </a:t>
            </a:r>
            <a:r>
              <a:rPr lang="en-US" sz="1100" b="0" i="1" kern="1200" dirty="0">
                <a:solidFill>
                  <a:schemeClr val="tx1"/>
                </a:solidFill>
                <a:effectLst/>
                <a:latin typeface="+mn-lt"/>
                <a:ea typeface="+mn-ea"/>
                <a:cs typeface="+mn-cs"/>
              </a:rPr>
              <a:t>ephemeral storage</a:t>
            </a:r>
            <a:r>
              <a:rPr lang="en-US" sz="1100" b="0" i="0" kern="1200" dirty="0">
                <a:solidFill>
                  <a:schemeClr val="tx1"/>
                </a:solidFill>
                <a:effectLst/>
                <a:latin typeface="+mn-lt"/>
                <a:ea typeface="+mn-ea"/>
                <a:cs typeface="+mn-cs"/>
              </a:rPr>
              <a:t>, is </a:t>
            </a:r>
            <a:r>
              <a:rPr lang="en-US" sz="1100" b="1" i="0" kern="1200" dirty="0">
                <a:solidFill>
                  <a:schemeClr val="tx1"/>
                </a:solidFill>
                <a:effectLst/>
                <a:latin typeface="+mn-lt"/>
                <a:ea typeface="+mn-ea"/>
                <a:cs typeface="+mn-cs"/>
              </a:rPr>
              <a:t>temporary storage</a:t>
            </a:r>
            <a:r>
              <a:rPr lang="en-US" sz="1100" b="0" i="0" kern="1200" dirty="0">
                <a:solidFill>
                  <a:schemeClr val="tx1"/>
                </a:solidFill>
                <a:effectLst/>
                <a:latin typeface="+mn-lt"/>
                <a:ea typeface="+mn-ea"/>
                <a:cs typeface="+mn-cs"/>
              </a:rPr>
              <a:t> that is added to your Amazon EC2 instance.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kern="1200" dirty="0">
                <a:solidFill>
                  <a:schemeClr val="tx1"/>
                </a:solidFill>
                <a:effectLst/>
                <a:latin typeface="+mn-lt"/>
                <a:ea typeface="+mn-ea"/>
                <a:cs typeface="+mn-cs"/>
              </a:rPr>
              <a:t>Amazon EBS is </a:t>
            </a:r>
            <a:r>
              <a:rPr lang="en-US" sz="1100" b="1" i="0" kern="1200" dirty="0">
                <a:solidFill>
                  <a:schemeClr val="tx1"/>
                </a:solidFill>
                <a:effectLst/>
                <a:latin typeface="+mn-lt"/>
                <a:ea typeface="+mn-ea"/>
                <a:cs typeface="+mn-cs"/>
              </a:rPr>
              <a:t>persistent</a:t>
            </a:r>
            <a:r>
              <a:rPr lang="en-US" sz="1100" b="0" i="0" kern="1200" dirty="0">
                <a:solidFill>
                  <a:schemeClr val="tx1"/>
                </a:solidFill>
                <a:effectLst/>
                <a:latin typeface="+mn-lt"/>
                <a:ea typeface="+mn-ea"/>
                <a:cs typeface="+mn-cs"/>
              </a:rPr>
              <a:t>, </a:t>
            </a:r>
            <a:r>
              <a:rPr lang="en-US" sz="1100" b="1" i="0" kern="1200" dirty="0">
                <a:solidFill>
                  <a:schemeClr val="tx1"/>
                </a:solidFill>
                <a:effectLst/>
                <a:latin typeface="+mn-lt"/>
                <a:ea typeface="+mn-ea"/>
                <a:cs typeface="+mn-cs"/>
              </a:rPr>
              <a:t>mountable storage</a:t>
            </a:r>
            <a:r>
              <a:rPr lang="en-US" sz="1100" b="0" i="0" kern="1200" baseline="0" dirty="0">
                <a:solidFill>
                  <a:schemeClr val="tx1"/>
                </a:solidFill>
                <a:effectLst/>
                <a:latin typeface="+mn-lt"/>
                <a:ea typeface="+mn-ea"/>
                <a:cs typeface="+mn-cs"/>
              </a:rPr>
              <a:t> that </a:t>
            </a:r>
            <a:r>
              <a:rPr lang="en-US" sz="1100" b="0" i="0" kern="1200" dirty="0">
                <a:solidFill>
                  <a:schemeClr val="tx1"/>
                </a:solidFill>
                <a:effectLst/>
                <a:latin typeface="+mn-lt"/>
                <a:ea typeface="+mn-ea"/>
                <a:cs typeface="+mn-cs"/>
              </a:rPr>
              <a:t>can be mounted as a device to an Amazon EC2 instance. Amazon EBS can be mounted to an Amazon EC2 instance only within the same Availability Zone. Only one Amazon EC2 instance at a time can mount an Amazon EBS volume.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kern="1200" dirty="0">
                <a:solidFill>
                  <a:schemeClr val="tx1"/>
                </a:solidFill>
                <a:effectLst/>
                <a:latin typeface="+mn-lt"/>
                <a:ea typeface="+mn-ea"/>
                <a:cs typeface="+mn-cs"/>
              </a:rPr>
              <a:t>Amazon EFS is a shared file system that multiple Amazon EC2 instances can mount at the same time.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kern="1200" dirty="0">
                <a:solidFill>
                  <a:schemeClr val="tx1"/>
                </a:solidFill>
                <a:effectLst/>
                <a:latin typeface="+mn-lt"/>
                <a:ea typeface="+mn-ea"/>
                <a:cs typeface="+mn-cs"/>
              </a:rPr>
              <a:t>Amazon S3 is persistent storage where each file becomes an object and is available through a </a:t>
            </a:r>
            <a:r>
              <a:rPr lang="en-US" sz="1100" b="0" i="0" u="none" strike="noStrike" kern="1200" dirty="0">
                <a:solidFill>
                  <a:schemeClr val="tx1"/>
                </a:solidFill>
                <a:effectLst/>
                <a:latin typeface="+mn-lt"/>
                <a:ea typeface="+mn-ea"/>
                <a:cs typeface="+mn-cs"/>
              </a:rPr>
              <a:t>Uniform Resource Locator (</a:t>
            </a:r>
            <a:r>
              <a:rPr lang="en-US" sz="1100" b="0" i="0" kern="1200" dirty="0">
                <a:solidFill>
                  <a:schemeClr val="tx1"/>
                </a:solidFill>
                <a:effectLst/>
                <a:latin typeface="+mn-lt"/>
                <a:ea typeface="+mn-ea"/>
                <a:cs typeface="+mn-cs"/>
              </a:rPr>
              <a:t>URL); it can be accessed from anywhere.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kern="1200" dirty="0">
                <a:solidFill>
                  <a:schemeClr val="tx1"/>
                </a:solidFill>
                <a:effectLst/>
                <a:latin typeface="+mn-lt"/>
                <a:ea typeface="+mn-ea"/>
                <a:cs typeface="+mn-cs"/>
              </a:rPr>
              <a:t>Amazon S3 Glacier is for cold storage for data</a:t>
            </a:r>
            <a:r>
              <a:rPr lang="en-US" sz="1100" b="0" i="0" kern="1200" baseline="0" dirty="0">
                <a:solidFill>
                  <a:schemeClr val="tx1"/>
                </a:solidFill>
                <a:effectLst/>
                <a:latin typeface="+mn-lt"/>
                <a:ea typeface="+mn-ea"/>
                <a:cs typeface="+mn-cs"/>
              </a:rPr>
              <a:t> that is not accessed frequently</a:t>
            </a:r>
            <a:r>
              <a:rPr lang="en-US" sz="1100" b="0" i="0" kern="1200" dirty="0">
                <a:solidFill>
                  <a:schemeClr val="tx1"/>
                </a:solidFill>
                <a:effectLst/>
                <a:latin typeface="+mn-lt"/>
                <a:ea typeface="+mn-ea"/>
                <a:cs typeface="+mn-cs"/>
              </a:rPr>
              <a:t> (for example, when you need long-term data storage for archival or compliance reasons). </a:t>
            </a:r>
          </a:p>
          <a:p>
            <a:endParaRPr lang="en-US" sz="1100" dirty="0"/>
          </a:p>
          <a:p>
            <a:endParaRPr lang="en-US" sz="1100" dirty="0"/>
          </a:p>
        </p:txBody>
      </p:sp>
      <p:sp>
        <p:nvSpPr>
          <p:cNvPr id="4" name="Slide Number Placeholder 3">
            <a:extLst>
              <a:ext uri="{FF2B5EF4-FFF2-40B4-BE49-F238E27FC236}">
                <a16:creationId xmlns:a16="http://schemas.microsoft.com/office/drawing/2014/main" id="{C8F99900-F5FC-8C45-BBA7-05AB87F4B717}"/>
              </a:ext>
            </a:extLst>
          </p:cNvPr>
          <p:cNvSpPr txBox="1">
            <a:spLocks/>
          </p:cNvSpPr>
          <p:nvPr/>
        </p:nvSpPr>
        <p:spPr>
          <a:xfrm>
            <a:off x="3774445"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2436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a:t>Introduce Section 1: Amazon Elastic Block Store (Amazon EBS).</a:t>
            </a:r>
          </a:p>
        </p:txBody>
      </p:sp>
    </p:spTree>
    <p:extLst>
      <p:ext uri="{BB962C8B-B14F-4D97-AF65-F5344CB8AC3E}">
        <p14:creationId xmlns:p14="http://schemas.microsoft.com/office/powerpoint/2010/main" val="28063853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Amazon EBS provides persistent block storage volumes for use with Amazon EC2 instances. Persistent storage is any data storage device that retains data after power to that device is shut off. It is also sometimes called </a:t>
            </a:r>
            <a:r>
              <a:rPr lang="en-US" sz="1100" b="1" i="0" kern="1200" dirty="0">
                <a:solidFill>
                  <a:schemeClr val="tx1"/>
                </a:solidFill>
                <a:effectLst/>
                <a:latin typeface="+mn-lt"/>
                <a:ea typeface="+mn-ea"/>
                <a:cs typeface="+mn-cs"/>
              </a:rPr>
              <a:t>non-volatile storage</a:t>
            </a:r>
            <a:r>
              <a:rPr lang="en-US" sz="1100" b="0" i="0" kern="1200" dirty="0">
                <a:solidFill>
                  <a:schemeClr val="tx1"/>
                </a:solidFill>
                <a:effectLst/>
                <a:latin typeface="+mn-lt"/>
                <a:ea typeface="+mn-ea"/>
                <a:cs typeface="+mn-cs"/>
              </a:rPr>
              <a:t>. </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Each Amazon EBS volume is automatically replicated </a:t>
            </a:r>
            <a:r>
              <a:rPr lang="en-US" sz="1100" b="0" i="1" kern="1200" dirty="0">
                <a:solidFill>
                  <a:schemeClr val="tx1"/>
                </a:solidFill>
                <a:effectLst/>
                <a:latin typeface="+mn-lt"/>
                <a:ea typeface="+mn-ea"/>
                <a:cs typeface="+mn-cs"/>
              </a:rPr>
              <a:t>within</a:t>
            </a:r>
            <a:r>
              <a:rPr lang="en-US" sz="1100" b="0" i="0" kern="1200" dirty="0">
                <a:solidFill>
                  <a:schemeClr val="tx1"/>
                </a:solidFill>
                <a:effectLst/>
                <a:latin typeface="+mn-lt"/>
                <a:ea typeface="+mn-ea"/>
                <a:cs typeface="+mn-cs"/>
              </a:rPr>
              <a:t> its Availability Zone to protect you from component failure. It is designed for high availability and durability. Amazon EBS volumes provide the consistent and low-latency performance that is needed to run your workloads. </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With Amazon EBS, you can scale your usage up or down within minutes, while paying a low price for only</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what you provision.</a:t>
            </a:r>
            <a:endParaRPr lang="en-US" sz="1100" dirty="0"/>
          </a:p>
          <a:p>
            <a:pPr marL="0" marR="0" lvl="1" indent="0" algn="l" defTabSz="457200" rtl="0" eaLnBrk="1" fontAlgn="auto" latinLnBrk="0" hangingPunct="1">
              <a:lnSpc>
                <a:spcPct val="100000"/>
              </a:lnSpc>
              <a:spcBef>
                <a:spcPts val="0"/>
              </a:spcBef>
              <a:spcAft>
                <a:spcPts val="600"/>
              </a:spcAft>
              <a:buClrTx/>
              <a:buSzTx/>
              <a:buFontTx/>
              <a:buNone/>
              <a:tabLst/>
              <a:defRPr/>
            </a:pPr>
            <a:endParaRPr lang="en-US" sz="1100" dirty="0"/>
          </a:p>
          <a:p>
            <a:endParaRPr lang="en-US" sz="1100" dirty="0"/>
          </a:p>
        </p:txBody>
      </p:sp>
    </p:spTree>
    <p:extLst>
      <p:ext uri="{BB962C8B-B14F-4D97-AF65-F5344CB8AC3E}">
        <p14:creationId xmlns:p14="http://schemas.microsoft.com/office/powerpoint/2010/main" val="30235775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a:t>What happens if you want to change one character in a 1-GB file? With block storage, you change only the block that contains the character. With object storage, the entire file must be updated. </a:t>
            </a:r>
          </a:p>
          <a:p>
            <a:r>
              <a:rPr lang="en-US" sz="1100" dirty="0"/>
              <a:t> </a:t>
            </a:r>
          </a:p>
          <a:p>
            <a:r>
              <a:rPr lang="en-US" sz="1100" dirty="0"/>
              <a:t>One critical difference between some storage types is whether they offer </a:t>
            </a:r>
            <a:r>
              <a:rPr lang="en-US" sz="1100" i="1" dirty="0"/>
              <a:t>block-level storage </a:t>
            </a:r>
            <a:r>
              <a:rPr lang="en-US" sz="1100" dirty="0"/>
              <a:t>or </a:t>
            </a:r>
            <a:r>
              <a:rPr lang="en-US" sz="1100" i="1" dirty="0"/>
              <a:t>object-level storage</a:t>
            </a:r>
            <a:r>
              <a:rPr lang="en-US" sz="1100" dirty="0"/>
              <a:t>. </a:t>
            </a:r>
          </a:p>
          <a:p>
            <a:r>
              <a:rPr lang="en-US" sz="1100" dirty="0"/>
              <a:t> </a:t>
            </a:r>
          </a:p>
          <a:p>
            <a:r>
              <a:rPr lang="en-US" sz="1100" dirty="0"/>
              <a:t>This difference has a major effect on the throughput, latency, and cost of your storage solution. Block storage solutions are typically faster and use less bandwidth, but they can cost more than object-level storage.</a:t>
            </a:r>
          </a:p>
        </p:txBody>
      </p:sp>
    </p:spTree>
    <p:extLst>
      <p:ext uri="{BB962C8B-B14F-4D97-AF65-F5344CB8AC3E}">
        <p14:creationId xmlns:p14="http://schemas.microsoft.com/office/powerpoint/2010/main" val="19393486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a:xfrm>
            <a:off x="685800" y="4400549"/>
            <a:ext cx="5486400" cy="3815987"/>
          </a:xfrm>
        </p:spPr>
        <p:txBody>
          <a:bodyPr/>
          <a:lstStyle/>
          <a:p>
            <a:r>
              <a:rPr lang="en-US" sz="1100" dirty="0"/>
              <a:t>Amazon EBS enables you to create individual storage volumes and attach them to an Amazon EC2 instance. Amazon EBS offers block-level storage, where its volumes are automatically replicated within its Availability Zone. Amazon EBS is designed to provide durable, detachable, block-level storage (which is like an external hard drive) for your Amazon EC2 instances. Because they are directly attached to the instances, they can provide low latency between where the data is stored and where it might be used on the instance. </a:t>
            </a:r>
          </a:p>
          <a:p>
            <a:r>
              <a:rPr lang="en-US" sz="1100" dirty="0"/>
              <a:t> </a:t>
            </a:r>
          </a:p>
          <a:p>
            <a:r>
              <a:rPr lang="en-US" sz="1100" dirty="0"/>
              <a:t>For this reason, they can be used to run a database with an Amazon EC2 instance. Amazon EBS volumes are included as part of the backup of your instances into Amazon Machine Images (or AMIs). AMIs are stored in Amazon S3 and can be reused to create new Amazon EC2 instances later.</a:t>
            </a:r>
          </a:p>
          <a:p>
            <a:endParaRPr lang="en-US" sz="1100" dirty="0"/>
          </a:p>
          <a:p>
            <a:r>
              <a:rPr lang="en-US" sz="1100" dirty="0"/>
              <a:t>A backup of an Amazon EBS volume is called a </a:t>
            </a:r>
            <a:r>
              <a:rPr lang="en-US" sz="1100" i="1" dirty="0"/>
              <a:t>snapshot</a:t>
            </a:r>
            <a:r>
              <a:rPr lang="en-US" sz="1100" dirty="0"/>
              <a:t>. The first snapshot is called the </a:t>
            </a:r>
            <a:r>
              <a:rPr lang="en-US" sz="1100" i="1" dirty="0"/>
              <a:t>baseline snapshot</a:t>
            </a:r>
            <a:r>
              <a:rPr lang="en-US" sz="1100" dirty="0"/>
              <a:t>. Any other snapshot after the baseline captures only what is different from the previous snapshot. </a:t>
            </a:r>
          </a:p>
          <a:p>
            <a:r>
              <a:rPr lang="en-US" sz="1100" dirty="0"/>
              <a:t> </a:t>
            </a:r>
          </a:p>
          <a:p>
            <a:r>
              <a:rPr lang="en-US" sz="1100" dirty="0"/>
              <a:t>Amazon EBS volumes uses include: </a:t>
            </a:r>
          </a:p>
          <a:p>
            <a:pPr marL="171450" lvl="0" indent="-171450">
              <a:buFont typeface="Arial" panose="020B0604020202020204" pitchFamily="34" charset="0"/>
              <a:buChar char="•"/>
            </a:pPr>
            <a:r>
              <a:rPr lang="en-US" sz="1100" dirty="0"/>
              <a:t>Boot volumes and storage for Amazon EC2 instances</a:t>
            </a:r>
          </a:p>
          <a:p>
            <a:pPr marL="171450" lvl="0" indent="-171450">
              <a:buFont typeface="Arial" panose="020B0604020202020204" pitchFamily="34" charset="0"/>
              <a:buChar char="•"/>
            </a:pPr>
            <a:r>
              <a:rPr lang="en-US" sz="1100" dirty="0"/>
              <a:t>Data storage with a file system</a:t>
            </a:r>
          </a:p>
          <a:p>
            <a:pPr marL="171450" lvl="0" indent="-171450">
              <a:buFont typeface="Arial" panose="020B0604020202020204" pitchFamily="34" charset="0"/>
              <a:buChar char="•"/>
            </a:pPr>
            <a:r>
              <a:rPr lang="en-US" sz="1100" dirty="0"/>
              <a:t>Database hosts</a:t>
            </a:r>
          </a:p>
          <a:p>
            <a:pPr marL="171450" lvl="0" indent="-171450">
              <a:buFont typeface="Arial" panose="020B0604020202020204" pitchFamily="34" charset="0"/>
              <a:buChar char="•"/>
            </a:pPr>
            <a:r>
              <a:rPr lang="en-US" sz="1100" dirty="0"/>
              <a:t>Enterprise applications</a:t>
            </a:r>
          </a:p>
          <a:p>
            <a:endParaRPr lang="en-US" sz="1100" dirty="0"/>
          </a:p>
          <a:p>
            <a:endParaRPr lang="en-US" sz="1100" dirty="0"/>
          </a:p>
          <a:p>
            <a:endParaRPr lang="en-US" sz="1100" dirty="0"/>
          </a:p>
          <a:p>
            <a:endParaRPr lang="en-US" sz="1050" kern="1200" dirty="0">
              <a:solidFill>
                <a:schemeClr val="tx1"/>
              </a:solidFill>
              <a:effectLst/>
              <a:ea typeface="+mn-ea"/>
              <a:cs typeface="+mn-cs"/>
            </a:endParaRPr>
          </a:p>
        </p:txBody>
      </p:sp>
    </p:spTree>
    <p:extLst>
      <p:ext uri="{BB962C8B-B14F-4D97-AF65-F5344CB8AC3E}">
        <p14:creationId xmlns:p14="http://schemas.microsoft.com/office/powerpoint/2010/main" val="4112091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343400"/>
            <a:ext cx="5486400" cy="4114800"/>
          </a:xfrm>
        </p:spPr>
        <p:txBody>
          <a:bodyPr/>
          <a:lstStyle/>
          <a:p>
            <a:r>
              <a:rPr lang="en-US" sz="1100" kern="1200" dirty="0">
                <a:solidFill>
                  <a:schemeClr val="tx1"/>
                </a:solidFill>
                <a:effectLst/>
                <a:ea typeface="+mn-ea"/>
                <a:cs typeface="+mn-cs"/>
              </a:rPr>
              <a:t>Matching the correct technology to your workload is a best practice for reducing storage costs. Provisioned IOPS SSD-backed Amazon EBS volumes can give you the highest performance. However, if your application doesn't require or won't use performance that high, General Purpose SSD is usually sufficient. Only SSDs can be used as boot volumes for EC2 instances. The lower-cost options might be a solution for additional storage or use cases other than boot volumes. </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To learn more, see: </a:t>
            </a:r>
            <a:r>
              <a:rPr lang="en-US" sz="1100" dirty="0">
                <a:ea typeface="Amazon Ember Light" panose="020B0403020204020204" pitchFamily="34" charset="0"/>
                <a:cs typeface="Amazon Ember Light" panose="020B0403020204020204" pitchFamily="34" charset="0"/>
                <a:hlinkClick r:id="rId3"/>
              </a:rPr>
              <a:t>EBS Volume Types</a:t>
            </a:r>
            <a:endParaRPr lang="en-US" sz="1100" kern="1200" dirty="0">
              <a:solidFill>
                <a:schemeClr val="tx1"/>
              </a:solidFill>
              <a:effectLst/>
              <a:ea typeface="+mn-ea"/>
              <a:cs typeface="+mn-cs"/>
            </a:endParaRPr>
          </a:p>
          <a:p>
            <a:endParaRPr lang="en-US" sz="1100" kern="1200" dirty="0">
              <a:solidFill>
                <a:schemeClr val="tx1"/>
              </a:solidFill>
              <a:effectLst/>
              <a:ea typeface="+mn-ea"/>
              <a:cs typeface="+mn-cs"/>
            </a:endParaRPr>
          </a:p>
          <a:p>
            <a:endParaRPr lang="en-US" sz="1100" kern="1200" baseline="0" dirty="0">
              <a:solidFill>
                <a:schemeClr val="tx1"/>
              </a:solidFill>
              <a:effectLst/>
              <a:ea typeface="+mn-ea"/>
              <a:cs typeface="+mn-cs"/>
            </a:endParaRPr>
          </a:p>
        </p:txBody>
      </p:sp>
    </p:spTree>
    <p:extLst>
      <p:ext uri="{BB962C8B-B14F-4D97-AF65-F5344CB8AC3E}">
        <p14:creationId xmlns:p14="http://schemas.microsoft.com/office/powerpoint/2010/main" val="2375386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a:xfrm>
            <a:off x="546100" y="4343400"/>
            <a:ext cx="5626100" cy="4114800"/>
          </a:xfrm>
        </p:spPr>
        <p:txBody>
          <a:bodyPr/>
          <a:lstStyle/>
          <a:p>
            <a:r>
              <a:rPr lang="en-US" sz="1100" kern="1200" baseline="0" dirty="0">
                <a:solidFill>
                  <a:schemeClr val="tx1"/>
                </a:solidFill>
                <a:effectLst/>
                <a:ea typeface="+mn-ea"/>
                <a:cs typeface="+mn-cs"/>
              </a:rPr>
              <a:t>As mentioned previously an</a:t>
            </a:r>
            <a:r>
              <a:rPr lang="en-US" sz="1100" b="1" kern="1200" baseline="0" dirty="0">
                <a:solidFill>
                  <a:schemeClr val="tx1"/>
                </a:solidFill>
                <a:effectLst/>
                <a:ea typeface="+mn-ea"/>
                <a:cs typeface="+mn-cs"/>
              </a:rPr>
              <a:t> Amazon EBS volume </a:t>
            </a:r>
            <a:r>
              <a:rPr lang="en-US" sz="1100" kern="1200" baseline="0" dirty="0">
                <a:solidFill>
                  <a:schemeClr val="tx1"/>
                </a:solidFill>
                <a:effectLst/>
                <a:ea typeface="+mn-ea"/>
                <a:cs typeface="+mn-cs"/>
              </a:rPr>
              <a:t>is a durable, block-level storage device that you can attach to a single EC2 instance. You can use Amazon EBS volumes as primary storage for data that requires frequent updates, such as the system drive for an instance or storage for a database application. You can also use them for throughput-intensive applications that perform continuous disk scans. Amazon EBS volumes persist independently from the running life of an EC2 instance.</a:t>
            </a:r>
          </a:p>
          <a:p>
            <a:endParaRPr lang="en-US" sz="1100" dirty="0"/>
          </a:p>
          <a:p>
            <a:r>
              <a:rPr lang="en-US" sz="1100" dirty="0"/>
              <a:t>Use cases for EBS vary by the storage type used and whether you are using General Purpose of Provisioned IOPS.</a:t>
            </a:r>
          </a:p>
          <a:p>
            <a:endParaRPr lang="en-US" sz="1100" kern="1200" baseline="0" dirty="0">
              <a:solidFill>
                <a:schemeClr val="tx1"/>
              </a:solidFill>
              <a:effectLst/>
              <a:ea typeface="+mn-ea"/>
              <a:cs typeface="+mn-cs"/>
            </a:endParaRPr>
          </a:p>
        </p:txBody>
      </p:sp>
      <p:sp>
        <p:nvSpPr>
          <p:cNvPr id="4" name="Slide Number Placeholder 3">
            <a:extLst>
              <a:ext uri="{FF2B5EF4-FFF2-40B4-BE49-F238E27FC236}">
                <a16:creationId xmlns:a16="http://schemas.microsoft.com/office/drawing/2014/main" id="{1EA7F1A2-5060-EB4F-9F22-761CA91F1644}"/>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667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To provide an even higher level of data durability, Amazon EBS enables you to create </a:t>
            </a:r>
            <a:r>
              <a:rPr lang="en-US" sz="1100" b="1" kern="1200" dirty="0">
                <a:solidFill>
                  <a:schemeClr val="tx1"/>
                </a:solidFill>
                <a:effectLst/>
                <a:latin typeface="+mn-lt"/>
                <a:ea typeface="+mn-ea"/>
                <a:cs typeface="+mn-cs"/>
              </a:rPr>
              <a:t>point-in-time snapshots </a:t>
            </a:r>
            <a:r>
              <a:rPr lang="en-US" sz="1100" kern="1200" dirty="0">
                <a:solidFill>
                  <a:schemeClr val="tx1"/>
                </a:solidFill>
                <a:effectLst/>
                <a:latin typeface="+mn-lt"/>
                <a:ea typeface="+mn-ea"/>
                <a:cs typeface="+mn-cs"/>
              </a:rPr>
              <a:t>of your volumes, and you can re-create a new volume from a snapshot at any time. You can also</a:t>
            </a:r>
            <a:r>
              <a:rPr lang="en-US" sz="1100" kern="1200" baseline="0" dirty="0">
                <a:solidFill>
                  <a:schemeClr val="tx1"/>
                </a:solidFill>
                <a:effectLst/>
                <a:latin typeface="+mn-lt"/>
                <a:ea typeface="+mn-ea"/>
                <a:cs typeface="+mn-cs"/>
              </a:rPr>
              <a:t> s</a:t>
            </a:r>
            <a:r>
              <a:rPr lang="en-US" sz="1100" kern="1200" dirty="0">
                <a:solidFill>
                  <a:schemeClr val="tx1"/>
                </a:solidFill>
                <a:effectLst/>
                <a:latin typeface="+mn-lt"/>
                <a:ea typeface="+mn-ea"/>
                <a:cs typeface="+mn-cs"/>
              </a:rPr>
              <a:t>hare snapshots or even copy snapshots to different AWS Regions for even greater </a:t>
            </a:r>
            <a:r>
              <a:rPr lang="en-US" sz="1100" b="1" kern="1200" dirty="0">
                <a:solidFill>
                  <a:schemeClr val="tx1"/>
                </a:solidFill>
                <a:effectLst/>
                <a:latin typeface="+mn-lt"/>
                <a:ea typeface="+mn-ea"/>
                <a:cs typeface="+mn-cs"/>
              </a:rPr>
              <a:t>disaster recovery (DR) protection</a:t>
            </a:r>
            <a:r>
              <a:rPr lang="en-US" sz="1100" kern="1200" dirty="0">
                <a:solidFill>
                  <a:schemeClr val="tx1"/>
                </a:solidFill>
                <a:effectLst/>
                <a:latin typeface="+mn-lt"/>
                <a:ea typeface="+mn-ea"/>
                <a:cs typeface="+mn-cs"/>
              </a:rPr>
              <a:t>. For example, you can encrypt and share your snapshots from Virginia</a:t>
            </a:r>
            <a:r>
              <a:rPr lang="en-US" sz="1100" kern="1200" baseline="0" dirty="0">
                <a:solidFill>
                  <a:schemeClr val="tx1"/>
                </a:solidFill>
                <a:effectLst/>
                <a:latin typeface="+mn-lt"/>
                <a:ea typeface="+mn-ea"/>
                <a:cs typeface="+mn-cs"/>
              </a:rPr>
              <a:t> in the </a:t>
            </a:r>
            <a:r>
              <a:rPr lang="en-US" sz="1100" kern="1200" dirty="0">
                <a:solidFill>
                  <a:schemeClr val="tx1"/>
                </a:solidFill>
                <a:effectLst/>
                <a:latin typeface="+mn-lt"/>
                <a:ea typeface="+mn-ea"/>
                <a:cs typeface="+mn-cs"/>
              </a:rPr>
              <a:t>US to Tokyo, Japan. </a:t>
            </a:r>
          </a:p>
          <a:p>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You can also have encrypted Amazon EBS volumes at no additional cost, so the data that moves between the EC2 instance and the EBS volume inside AWS data centers is encrypted in transit.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As your company grows, the amount of data that is stored on your Amazon EBS volumes is also likely to grow. Amazon EBS volumes can increase capacity and change to different types, so you can change from hard disk drives (HDDs) to solid state drives (SSDs) or increase from a 50-GB volume to a 16-TB volume. For example, you can do this resize operation dynamically without needing to stop the instances. </a:t>
            </a:r>
          </a:p>
        </p:txBody>
      </p:sp>
    </p:spTree>
    <p:extLst>
      <p:ext uri="{BB962C8B-B14F-4D97-AF65-F5344CB8AC3E}">
        <p14:creationId xmlns:p14="http://schemas.microsoft.com/office/powerpoint/2010/main" val="18891682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lvl="0"/>
            <a:r>
              <a:rPr lang="en-US" sz="1100" b="0" kern="1200" dirty="0">
                <a:solidFill>
                  <a:schemeClr val="tx1"/>
                </a:solidFill>
                <a:effectLst/>
                <a:ea typeface="+mn-ea"/>
                <a:cs typeface="+mn-cs"/>
              </a:rPr>
              <a:t>When you begin to estimate the cost for Amazon EBS, you must consider the following:</a:t>
            </a:r>
          </a:p>
          <a:p>
            <a:pPr lvl="0"/>
            <a:endParaRPr lang="en-US" sz="1100" b="1" kern="1200" dirty="0">
              <a:solidFill>
                <a:schemeClr val="tx1"/>
              </a:solidFill>
              <a:effectLst/>
              <a:ea typeface="+mn-ea"/>
              <a:cs typeface="+mn-cs"/>
            </a:endParaRPr>
          </a:p>
          <a:p>
            <a:pPr marL="228600" lvl="0" indent="-228600">
              <a:buFont typeface="+mj-lt"/>
              <a:buAutoNum type="arabicPeriod"/>
            </a:pPr>
            <a:r>
              <a:rPr lang="en-US" sz="1100" b="1" kern="1200" dirty="0">
                <a:solidFill>
                  <a:schemeClr val="tx1"/>
                </a:solidFill>
                <a:effectLst/>
                <a:ea typeface="+mn-ea"/>
                <a:cs typeface="+mn-cs"/>
              </a:rPr>
              <a:t>Volumes</a:t>
            </a:r>
            <a:r>
              <a:rPr lang="en-US" sz="1100" b="1" kern="1200" baseline="0" dirty="0">
                <a:solidFill>
                  <a:schemeClr val="tx1"/>
                </a:solidFill>
                <a:effectLst/>
                <a:ea typeface="+mn-ea"/>
                <a:cs typeface="+mn-cs"/>
              </a:rPr>
              <a:t> –</a:t>
            </a:r>
            <a:r>
              <a:rPr lang="en-US" sz="1100" kern="1200" dirty="0">
                <a:solidFill>
                  <a:schemeClr val="tx1"/>
                </a:solidFill>
                <a:effectLst/>
                <a:ea typeface="+mn-ea"/>
                <a:cs typeface="+mn-cs"/>
              </a:rPr>
              <a:t> Volume storage for all Amazon EBS volume types is charged by the amount you provision in GB per month, until you release the storage. </a:t>
            </a:r>
            <a:endParaRPr lang="en-US" sz="1100" dirty="0"/>
          </a:p>
          <a:p>
            <a:endParaRPr lang="en-US" sz="110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2"/>
              <a:tabLst/>
              <a:defRPr/>
            </a:pPr>
            <a:r>
              <a:rPr lang="en-US" sz="1100" b="1" kern="1200" dirty="0">
                <a:solidFill>
                  <a:schemeClr val="tx1"/>
                </a:solidFill>
                <a:effectLst/>
                <a:ea typeface="+mn-ea"/>
                <a:cs typeface="+mn-cs"/>
              </a:rPr>
              <a:t>IOPS</a:t>
            </a:r>
            <a:r>
              <a:rPr lang="en-US" sz="1100" b="1" kern="1200" baseline="0" dirty="0">
                <a:solidFill>
                  <a:schemeClr val="tx1"/>
                </a:solidFill>
                <a:effectLst/>
                <a:ea typeface="+mn-ea"/>
                <a:cs typeface="+mn-cs"/>
              </a:rPr>
              <a:t> –</a:t>
            </a:r>
            <a:r>
              <a:rPr lang="en-US" sz="1100" kern="1200" dirty="0">
                <a:solidFill>
                  <a:schemeClr val="tx1"/>
                </a:solidFill>
                <a:effectLst/>
                <a:ea typeface="+mn-ea"/>
                <a:cs typeface="+mn-cs"/>
              </a:rPr>
              <a:t> I/O is included in the price of General Purpose SSD volumes.</a:t>
            </a:r>
            <a:r>
              <a:rPr lang="en-US" sz="1100" kern="1200" baseline="0" dirty="0">
                <a:solidFill>
                  <a:schemeClr val="tx1"/>
                </a:solidFill>
                <a:effectLst/>
                <a:ea typeface="+mn-ea"/>
                <a:cs typeface="+mn-cs"/>
              </a:rPr>
              <a:t> However, </a:t>
            </a:r>
            <a:r>
              <a:rPr lang="en-US" sz="1100" kern="1200" dirty="0">
                <a:solidFill>
                  <a:schemeClr val="tx1"/>
                </a:solidFill>
                <a:effectLst/>
                <a:ea typeface="+mn-ea"/>
                <a:cs typeface="+mn-cs"/>
              </a:rPr>
              <a:t>for Amazon EBS </a:t>
            </a:r>
            <a:r>
              <a:rPr lang="en-US" sz="1100" kern="1200" baseline="0" dirty="0">
                <a:solidFill>
                  <a:schemeClr val="tx1"/>
                </a:solidFill>
                <a:effectLst/>
                <a:ea typeface="+mn-ea"/>
                <a:cs typeface="+mn-cs"/>
              </a:rPr>
              <a:t>m</a:t>
            </a:r>
            <a:r>
              <a:rPr lang="en-US" sz="1100" kern="1200" dirty="0">
                <a:solidFill>
                  <a:schemeClr val="tx1"/>
                </a:solidFill>
                <a:effectLst/>
                <a:ea typeface="+mn-ea"/>
                <a:cs typeface="+mn-cs"/>
              </a:rPr>
              <a:t>agnetic volumes, I/O is charged by the number of requests that you make to your volume. With Provisioned IOPS SSD volumes, you are also charged by the amount you provision in IOPS (multiplied by the percentage of days that you provision for the month). </a:t>
            </a:r>
          </a:p>
          <a:p>
            <a:endParaRPr lang="en-US" sz="1100" dirty="0"/>
          </a:p>
          <a:p>
            <a:r>
              <a:rPr lang="en-US" sz="1100" kern="1200" dirty="0">
                <a:solidFill>
                  <a:schemeClr val="tx1"/>
                </a:solidFill>
                <a:effectLst/>
                <a:ea typeface="+mn-ea"/>
                <a:cs typeface="+mn-cs"/>
              </a:rPr>
              <a:t>The pricing and provisioning of Amazon EBS are complex. In general, you pay for the size of the volume and its usage. To</a:t>
            </a:r>
            <a:r>
              <a:rPr lang="en-US" sz="1100" kern="1200" baseline="0" dirty="0">
                <a:solidFill>
                  <a:schemeClr val="tx1"/>
                </a:solidFill>
                <a:effectLst/>
                <a:ea typeface="+mn-ea"/>
                <a:cs typeface="+mn-cs"/>
              </a:rPr>
              <a:t> learn more about the</a:t>
            </a:r>
            <a:r>
              <a:rPr lang="en-US" sz="1100" kern="1200" dirty="0">
                <a:solidFill>
                  <a:schemeClr val="tx1"/>
                </a:solidFill>
                <a:effectLst/>
                <a:ea typeface="+mn-ea"/>
                <a:cs typeface="+mn-cs"/>
              </a:rPr>
              <a:t> </a:t>
            </a:r>
            <a:r>
              <a:rPr lang="en-US" sz="1100" b="1" i="1" kern="1200" dirty="0">
                <a:solidFill>
                  <a:schemeClr val="tx1"/>
                </a:solidFill>
                <a:effectLst/>
                <a:ea typeface="+mn-ea"/>
                <a:cs typeface="+mn-cs"/>
              </a:rPr>
              <a:t>full, highly complex</a:t>
            </a:r>
            <a:r>
              <a:rPr lang="en-US" sz="1100" kern="1200" dirty="0">
                <a:solidFill>
                  <a:schemeClr val="tx1"/>
                </a:solidFill>
                <a:effectLst/>
                <a:ea typeface="+mn-ea"/>
                <a:cs typeface="+mn-cs"/>
              </a:rPr>
              <a:t> pricing and provisioning concepts of Amazon EBS,</a:t>
            </a:r>
            <a:r>
              <a:rPr lang="en-US" sz="1100" kern="1200" baseline="0" dirty="0">
                <a:solidFill>
                  <a:schemeClr val="tx1"/>
                </a:solidFill>
                <a:effectLs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baseline="0" dirty="0">
                <a:solidFill>
                  <a:schemeClr val="tx1"/>
                </a:solidFill>
                <a:effectLst/>
                <a:ea typeface="+mn-ea"/>
                <a:cs typeface="+mn-cs"/>
              </a:rPr>
              <a:t>For more information about pricing for General Purpose storage, see </a:t>
            </a:r>
            <a:r>
              <a:rPr lang="en-US" sz="1100" dirty="0">
                <a:ea typeface="Amazon Ember Light" panose="020B0403020204020204" pitchFamily="34" charset="0"/>
                <a:cs typeface="Amazon Ember Light" panose="020B0403020204020204" pitchFamily="34" charset="0"/>
                <a:hlinkClick r:id="rId3"/>
              </a:rPr>
              <a:t>General Purpose SSD volumes</a:t>
            </a:r>
            <a:r>
              <a:rPr lang="en-US" sz="1100" dirty="0">
                <a:ea typeface="Amazon Ember Light" panose="020B0403020204020204" pitchFamily="34" charset="0"/>
                <a:cs typeface="Amazon Ember Light" panose="020B0403020204020204" pitchFamily="34" charset="0"/>
              </a:rPr>
              <a:t>.</a:t>
            </a:r>
          </a:p>
          <a:p>
            <a:r>
              <a:rPr lang="en-US" sz="1100" kern="1200" baseline="0" dirty="0">
                <a:solidFill>
                  <a:schemeClr val="tx1"/>
                </a:solidFill>
                <a:effectLst/>
                <a:ea typeface="+mn-ea"/>
                <a:cs typeface="+mn-cs"/>
              </a:rPr>
              <a:t> </a:t>
            </a:r>
          </a:p>
          <a:p>
            <a:endParaRPr lang="en-US" sz="1100" kern="1200" dirty="0">
              <a:solidFill>
                <a:schemeClr val="tx1"/>
              </a:solidFill>
              <a:effectLst/>
              <a:ea typeface="+mn-ea"/>
              <a:cs typeface="+mn-cs"/>
            </a:endParaRPr>
          </a:p>
          <a:p>
            <a:endParaRPr lang="en-US" sz="1100" kern="1200" dirty="0">
              <a:solidFill>
                <a:schemeClr val="tx1"/>
              </a:solidFill>
              <a:effectLst/>
              <a:ea typeface="+mn-ea"/>
              <a:cs typeface="+mn-cs"/>
            </a:endParaRPr>
          </a:p>
          <a:p>
            <a:endParaRPr lang="en-US" sz="1100" dirty="0"/>
          </a:p>
        </p:txBody>
      </p:sp>
    </p:spTree>
    <p:extLst>
      <p:ext uri="{BB962C8B-B14F-4D97-AF65-F5344CB8AC3E}">
        <p14:creationId xmlns:p14="http://schemas.microsoft.com/office/powerpoint/2010/main" val="28919658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3"/>
              <a:tabLst/>
              <a:defRPr/>
            </a:pPr>
            <a:r>
              <a:rPr lang="en-US" sz="1100" b="1" kern="1200" dirty="0">
                <a:solidFill>
                  <a:schemeClr val="tx1"/>
                </a:solidFill>
                <a:effectLst/>
                <a:latin typeface="+mn-lt"/>
                <a:ea typeface="+mn-ea"/>
                <a:cs typeface="+mn-cs"/>
              </a:rPr>
              <a:t>Snapshots</a:t>
            </a:r>
            <a:r>
              <a:rPr lang="en-US" sz="1100" b="1" kern="1200" baseline="0" dirty="0">
                <a:solidFill>
                  <a:schemeClr val="tx1"/>
                </a:solidFill>
                <a:effectLst/>
                <a:latin typeface="+mn-lt"/>
                <a:ea typeface="+mn-ea"/>
                <a:cs typeface="+mn-cs"/>
              </a:rPr>
              <a:t> –</a:t>
            </a:r>
            <a:r>
              <a:rPr lang="en-US" sz="1100" b="1"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Amazon EBS</a:t>
            </a:r>
            <a:r>
              <a:rPr lang="en-US" sz="1100" kern="1200" baseline="0" dirty="0">
                <a:solidFill>
                  <a:schemeClr val="tx1"/>
                </a:solidFill>
                <a:effectLst/>
                <a:latin typeface="+mn-lt"/>
                <a:ea typeface="+mn-ea"/>
                <a:cs typeface="+mn-cs"/>
              </a:rPr>
              <a:t> enables you </a:t>
            </a:r>
            <a:r>
              <a:rPr lang="en-US" sz="1100" kern="1200" dirty="0">
                <a:solidFill>
                  <a:schemeClr val="tx1"/>
                </a:solidFill>
                <a:effectLst/>
                <a:latin typeface="+mn-lt"/>
                <a:ea typeface="+mn-ea"/>
                <a:cs typeface="+mn-cs"/>
              </a:rPr>
              <a:t>to back up snapshots of your data to Amazon S3 for durable recovery. If you opt for Amazon EBS snapshots, the added cost is per GB-month of data stored.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3"/>
              <a:tabLst/>
              <a:defRPr/>
            </a:pPr>
            <a:endParaRPr lang="en-US" sz="1100" b="1"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3"/>
              <a:tabLst/>
              <a:defRPr/>
            </a:pPr>
            <a:r>
              <a:rPr lang="en-US" sz="1100" b="1" dirty="0"/>
              <a:t>Data transfer</a:t>
            </a:r>
            <a:r>
              <a:rPr lang="en-US" sz="1100" b="1" baseline="0" dirty="0"/>
              <a:t> –</a:t>
            </a:r>
            <a:r>
              <a:rPr lang="en-US" sz="1100" dirty="0"/>
              <a:t> When you copy Amazon EBS snapshots,</a:t>
            </a:r>
            <a:r>
              <a:rPr lang="en-US" sz="1100" baseline="0" dirty="0"/>
              <a:t> you are </a:t>
            </a:r>
            <a:r>
              <a:rPr lang="en-US" sz="1100" dirty="0"/>
              <a:t>charged for the data that is transferred across Regions. After the snapshot is copied, standard Amazon EBS snapshot charges apply for storage in the destination Region.</a:t>
            </a:r>
          </a:p>
          <a:p>
            <a:endParaRPr lang="en-US" sz="1100" dirty="0"/>
          </a:p>
        </p:txBody>
      </p:sp>
    </p:spTree>
    <p:extLst>
      <p:ext uri="{BB962C8B-B14F-4D97-AF65-F5344CB8AC3E}">
        <p14:creationId xmlns:p14="http://schemas.microsoft.com/office/powerpoint/2010/main" val="4270718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5fd6b545fb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5fd6b545fb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For cloud storage, there are three common use cases. The first is content storage and delivery. This is when users have content such as images or videos and they serve that content to end users wherever they are. People want their content fast, so running on the global network that Google provides makes for a great experience for end users.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The second use case is storage for data analytics and general compute. Users can process or expose their data to analytics tools like the analytics stack of products that Google Cloud offers and do things like genomic sequencing or IOT data analysis.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The third use case is backup and archival storage. Users can save storage costs by migrating infrequently accessed content to cheaper cloud storage options. Also, if anything happens to their data on-premises, it's critical to have a copy in the cloud for recovery purposes.</a:t>
            </a:r>
            <a:endParaRPr>
              <a:solidFill>
                <a:schemeClr val="dk1"/>
              </a:solidFill>
            </a:endParaRPr>
          </a:p>
        </p:txBody>
      </p:sp>
    </p:spTree>
    <p:extLst>
      <p:ext uri="{BB962C8B-B14F-4D97-AF65-F5344CB8AC3E}">
        <p14:creationId xmlns:p14="http://schemas.microsoft.com/office/powerpoint/2010/main" val="21246478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Amazon EBS provides block-level storage volumes for use with Amazon EC2 instances. Amazon EBS volumes are off-instance storage that persists independently from the life of an instance. They are analogous to virtual disks in the cloud. Amazon EBS provides three volume types: General Purpose SSD, Provisioned IOPS SSD, and magnetic. </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The three volume types differ in performance characteristics and cost, so you can choose the right storage performance and price for the needs of your applications.</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Additional benefits include replication in the same Availability Zone, easy and transparent encryption, elastic volumes, and backup by using snapshots.</a:t>
            </a:r>
          </a:p>
          <a:p>
            <a:endParaRPr lang="en-US" sz="110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To learn more about Amazon EBS, see: </a:t>
            </a:r>
            <a:r>
              <a:rPr lang="en-US" sz="1100" dirty="0">
                <a:ea typeface="Amazon Ember Light" panose="020B0403020204020204" pitchFamily="34" charset="0"/>
                <a:cs typeface="Amazon Ember Light" panose="020B0403020204020204" pitchFamily="34" charset="0"/>
                <a:hlinkClick r:id="rId3"/>
              </a:rPr>
              <a:t>Elastic Block Store</a:t>
            </a:r>
            <a:r>
              <a:rPr lang="en-US" sz="1100" kern="1200" dirty="0">
                <a:solidFill>
                  <a:schemeClr val="tx1"/>
                </a:solidFill>
                <a:effectLst/>
                <a:ea typeface="Amazon Ember Light" panose="020B0403020204020204" pitchFamily="34" charset="0"/>
                <a:cs typeface="Amazon Ember Light" panose="020B0403020204020204" pitchFamily="34" charset="0"/>
              </a:rPr>
              <a:t>.</a:t>
            </a:r>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 </a:t>
            </a:r>
          </a:p>
          <a:p>
            <a:pPr marL="171450" indent="-171450">
              <a:buFont typeface="Arial" panose="020B0604020202020204" pitchFamily="34" charset="0"/>
              <a:buChar char="•"/>
            </a:pPr>
            <a:endParaRPr lang="en-US" sz="1100" dirty="0"/>
          </a:p>
        </p:txBody>
      </p:sp>
    </p:spTree>
    <p:extLst>
      <p:ext uri="{BB962C8B-B14F-4D97-AF65-F5344CB8AC3E}">
        <p14:creationId xmlns:p14="http://schemas.microsoft.com/office/powerpoint/2010/main" val="4656081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000" dirty="0"/>
              <a:t>Next, you will review the purpose and characteristics of an instance store.</a:t>
            </a:r>
          </a:p>
        </p:txBody>
      </p:sp>
    </p:spTree>
    <p:extLst>
      <p:ext uri="{BB962C8B-B14F-4D97-AF65-F5344CB8AC3E}">
        <p14:creationId xmlns:p14="http://schemas.microsoft.com/office/powerpoint/2010/main" val="3157105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a:xfrm>
            <a:off x="701042" y="4415791"/>
            <a:ext cx="5608319" cy="3367495"/>
          </a:xfrm>
        </p:spPr>
        <p:txBody>
          <a:bodyPr/>
          <a:lstStyle/>
          <a:p>
            <a:r>
              <a:rPr lang="en-US" sz="1000" b="0" i="0" kern="1200" dirty="0">
                <a:solidFill>
                  <a:schemeClr val="tx1"/>
                </a:solidFill>
                <a:effectLst/>
              </a:rPr>
              <a:t>An </a:t>
            </a:r>
            <a:r>
              <a:rPr lang="en-US" sz="1000" b="0" i="1" kern="1200" dirty="0">
                <a:solidFill>
                  <a:schemeClr val="tx1"/>
                </a:solidFill>
                <a:effectLst/>
              </a:rPr>
              <a:t>instance store</a:t>
            </a:r>
            <a:r>
              <a:rPr lang="en-US" sz="1000" b="0" i="0" kern="1200" dirty="0">
                <a:solidFill>
                  <a:schemeClr val="tx1"/>
                </a:solidFill>
                <a:effectLst/>
              </a:rPr>
              <a:t> provides temporary block-level storage for your instance. This storage is located on disks that are physically attached to the host computer. Instance store is ideal for temporary storage of information that changes frequently, such as buffers, caches, scratch data, and other temporary content.</a:t>
            </a:r>
          </a:p>
          <a:p>
            <a:endParaRPr lang="en-US" sz="1000" b="0" i="0" kern="1200" dirty="0">
              <a:solidFill>
                <a:schemeClr val="tx1"/>
              </a:solidFill>
              <a:effectLst/>
            </a:endParaRPr>
          </a:p>
          <a:p>
            <a:r>
              <a:rPr lang="en-US" sz="1000" b="0" i="0" kern="1200" dirty="0">
                <a:solidFill>
                  <a:schemeClr val="tx1"/>
                </a:solidFill>
                <a:effectLst/>
              </a:rPr>
              <a:t>An instance store consists of one or more instance store volumes exposed as block devices. The size of an instance store as well as the number of devices available varies by instance type. While an instance store is dedicated to a particular instance, the disk subsystem is shared among instances on a host computer.</a:t>
            </a:r>
          </a:p>
          <a:p>
            <a:endParaRPr lang="en-US" sz="1000" b="0" i="0" kern="1200" dirty="0">
              <a:solidFill>
                <a:schemeClr val="tx1"/>
              </a:solidFill>
              <a:effectLst/>
            </a:endParaRPr>
          </a:p>
          <a:p>
            <a:r>
              <a:rPr lang="en-US" sz="1000" b="0" i="0" kern="1200" dirty="0">
                <a:solidFill>
                  <a:schemeClr val="tx1"/>
                </a:solidFill>
                <a:effectLst/>
              </a:rPr>
              <a:t>NOTE: </a:t>
            </a:r>
            <a:r>
              <a:rPr lang="en-US" sz="1000" b="0" i="0" u="none" strike="noStrike" kern="1200" dirty="0">
                <a:solidFill>
                  <a:schemeClr val="tx1"/>
                </a:solidFill>
                <a:effectLst/>
              </a:rPr>
              <a:t>Instance-store backed instances cannot be stopped; they can only be terminated.</a:t>
            </a:r>
            <a:endParaRPr lang="en-US" sz="1000" b="0" i="0" kern="1200" dirty="0">
              <a:solidFill>
                <a:schemeClr val="tx1"/>
              </a:solidFill>
              <a:effectLst/>
            </a:endParaRPr>
          </a:p>
          <a:p>
            <a:endParaRPr lang="en-US" sz="1000" b="0" i="0" kern="1200" dirty="0">
              <a:solidFill>
                <a:schemeClr val="tx1"/>
              </a:solidFill>
              <a:effectLst/>
            </a:endParaRPr>
          </a:p>
          <a:p>
            <a:r>
              <a:rPr lang="en-US" sz="1000" b="0" i="0" kern="1200" dirty="0">
                <a:solidFill>
                  <a:schemeClr val="tx1"/>
                </a:solidFill>
                <a:effectLst/>
              </a:rPr>
              <a:t>For more information, see: </a:t>
            </a:r>
            <a:r>
              <a:rPr lang="en-US" sz="1000" dirty="0">
                <a:hlinkClick r:id="rId3"/>
              </a:rPr>
              <a:t>https://docs.aws.amazon.com/AWSEC2/latest/UserGuide/InstanceStorage.html</a:t>
            </a:r>
            <a:r>
              <a:rPr lang="en-US" sz="1000" dirty="0"/>
              <a:t> </a:t>
            </a:r>
            <a:endParaRPr lang="en-US" sz="1000" b="0" i="0" kern="1200" dirty="0">
              <a:solidFill>
                <a:schemeClr val="tx1"/>
              </a:solidFill>
              <a:effectLst/>
            </a:endParaRPr>
          </a:p>
          <a:p>
            <a:endParaRPr lang="en-US" sz="1000" b="0" i="0" kern="1200" dirty="0">
              <a:solidFill>
                <a:schemeClr val="tx1"/>
              </a:solidFill>
              <a:effectLst/>
            </a:endParaRPr>
          </a:p>
        </p:txBody>
      </p:sp>
    </p:spTree>
    <p:extLst>
      <p:ext uri="{BB962C8B-B14F-4D97-AF65-F5344CB8AC3E}">
        <p14:creationId xmlns:p14="http://schemas.microsoft.com/office/powerpoint/2010/main" val="27384638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Some instance types do not support instance store volumes.  For those that do support them, the number and size of available instance store volumes for an instance varies by instance type.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i="0" kern="12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rPr>
              <a:t>Instance types that use NVMe (Non-Volatile Memory express)</a:t>
            </a:r>
            <a:r>
              <a:rPr lang="en-US" sz="1000" b="0" i="0" kern="1200" baseline="0" dirty="0">
                <a:solidFill>
                  <a:schemeClr val="tx1"/>
                </a:solidFill>
                <a:effectLst/>
              </a:rPr>
              <a:t> </a:t>
            </a:r>
            <a:r>
              <a:rPr lang="en-US" sz="1000" b="0" i="0" kern="1200" dirty="0">
                <a:solidFill>
                  <a:schemeClr val="tx1"/>
                </a:solidFill>
                <a:effectLst/>
              </a:rPr>
              <a:t>or Serial Advanced Technology Attachment (SATA)-based solid state drives (SSD) deliver high random I/O performance. This is a good option when you need storage with very low latency, but you don't need the data to persist when the instance terminates.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i="0" kern="12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You must specify the instance store volumes that you'd like to use when you launch an instance (except for NVMe instance store volumes, which are available by default). You can't make an instance store volume available after you launch the instance.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Once the instance is launched, the instance store volumes are available to the instance, but you can't access them until they are mounted. For Windows instances, the </a:t>
            </a:r>
            <a:r>
              <a:rPr lang="en-US" sz="1000" i="1" dirty="0"/>
              <a:t>EC2Launch</a:t>
            </a:r>
            <a:r>
              <a:rPr lang="en-US" sz="1000" dirty="0"/>
              <a:t> service mounts the instance store volumes for an instance. For Linux instances, the instance type determines which instance store volumes are mounted for you and which require you to mount yourself.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baseline="0" dirty="0"/>
          </a:p>
          <a:p>
            <a:r>
              <a:rPr lang="en-US" sz="1000" b="0" baseline="0" dirty="0"/>
              <a:t>For more information on adding an instance store volume to an EC2 instance, see: </a:t>
            </a:r>
            <a:r>
              <a:rPr lang="en-US" sz="1000" b="0" baseline="0" dirty="0">
                <a:hlinkClick r:id="rId3"/>
              </a:rPr>
              <a:t>https://docs.aws.amazon.com/AWSEC2/latest/UserGuide/add-instance-store-volumes.html#adding-instance-storage-instance</a:t>
            </a:r>
            <a:r>
              <a:rPr lang="en-US" sz="1000" b="0" baseline="0" dirty="0"/>
              <a:t> </a:t>
            </a:r>
          </a:p>
          <a:p>
            <a:endParaRPr lang="en-US" sz="1000" b="0" baseline="0" dirty="0"/>
          </a:p>
        </p:txBody>
      </p:sp>
    </p:spTree>
    <p:extLst>
      <p:ext uri="{BB962C8B-B14F-4D97-AF65-F5344CB8AC3E}">
        <p14:creationId xmlns:p14="http://schemas.microsoft.com/office/powerpoint/2010/main" val="38934208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Some key</a:t>
            </a:r>
            <a:r>
              <a:rPr lang="en-US" sz="1000" baseline="0" dirty="0"/>
              <a:t> </a:t>
            </a:r>
            <a:r>
              <a:rPr lang="en-US" sz="1000" dirty="0"/>
              <a:t>t</a:t>
            </a:r>
            <a:r>
              <a:rPr lang="en-US" sz="1000" baseline="0" dirty="0"/>
              <a:t>akeaways from this section include:</a:t>
            </a:r>
            <a:endParaRPr lang="en-US" sz="1000" dirty="0"/>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000" b="0" i="1" u="none" strike="noStrike" kern="1200" cap="none" spc="0" normalizeH="0" baseline="0" noProof="0" dirty="0">
                <a:ln>
                  <a:noFill/>
                </a:ln>
                <a:solidFill>
                  <a:srgbClr val="000000"/>
                </a:solidFill>
                <a:effectLst/>
                <a:uLnTx/>
                <a:uFillTx/>
                <a:ea typeface="Amazon Ember" panose="02000000000000000000" pitchFamily="2" charset="0"/>
              </a:rPr>
              <a:t>Instance store </a:t>
            </a:r>
            <a:r>
              <a:rPr kumimoji="0" lang="en-US" sz="1000" b="0" i="0" u="none" strike="noStrike" kern="1200" cap="none" spc="0" normalizeH="0" baseline="0" noProof="0" dirty="0">
                <a:ln>
                  <a:noFill/>
                </a:ln>
                <a:solidFill>
                  <a:srgbClr val="000000"/>
                </a:solidFill>
                <a:effectLst/>
                <a:uLnTx/>
                <a:uFillTx/>
                <a:ea typeface="Amazon Ember" panose="02000000000000000000" pitchFamily="2" charset="0"/>
              </a:rPr>
              <a:t>is </a:t>
            </a:r>
            <a:r>
              <a:rPr kumimoji="0" lang="en-US" sz="1000" b="1" i="0" u="none" strike="noStrike" kern="1200" cap="none" spc="0" normalizeH="0" baseline="0" noProof="0" dirty="0">
                <a:ln>
                  <a:noFill/>
                </a:ln>
                <a:solidFill>
                  <a:srgbClr val="000000"/>
                </a:solidFill>
                <a:effectLst/>
                <a:uLnTx/>
                <a:uFillTx/>
                <a:ea typeface="Amazon Ember" panose="02000000000000000000" pitchFamily="2" charset="0"/>
              </a:rPr>
              <a:t>temporary</a:t>
            </a:r>
            <a:r>
              <a:rPr kumimoji="0" lang="en-US" sz="1000" b="0" i="0" u="none" strike="noStrike" kern="1200" cap="none" spc="0" normalizeH="0" baseline="0" noProof="0" dirty="0">
                <a:ln>
                  <a:noFill/>
                </a:ln>
                <a:solidFill>
                  <a:srgbClr val="000000"/>
                </a:solidFill>
                <a:effectLst/>
                <a:uLnTx/>
                <a:uFillTx/>
                <a:ea typeface="Amazon Ember" panose="02000000000000000000" pitchFamily="2" charset="0"/>
              </a:rPr>
              <a:t> block storage physically attached to an instance that is physically attached to a host.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ea typeface="Amazon Ember" panose="02000000000000000000" pitchFamily="2" charset="0"/>
              </a:rPr>
              <a:t>Use an instance store for storage of information that does not need to be kept beyond the life of the instance.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srgbClr val="000000"/>
              </a:solidFill>
              <a:effectLst/>
              <a:uLnTx/>
              <a:uFillTx/>
              <a:ea typeface="Amazon Ember" panose="02000000000000000000" pitchFamily="2" charset="0"/>
            </a:endParaRPr>
          </a:p>
          <a:p>
            <a:endParaRPr lang="en-US" sz="1000" dirty="0"/>
          </a:p>
        </p:txBody>
      </p:sp>
    </p:spTree>
    <p:extLst>
      <p:ext uri="{BB962C8B-B14F-4D97-AF65-F5344CB8AC3E}">
        <p14:creationId xmlns:p14="http://schemas.microsoft.com/office/powerpoint/2010/main" val="32780983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a:t>You will now work on Lab 4: Working with Amazon EBS.</a:t>
            </a:r>
          </a:p>
        </p:txBody>
      </p:sp>
      <p:sp>
        <p:nvSpPr>
          <p:cNvPr id="4" name="Slide Number Placeholder 3">
            <a:extLst>
              <a:ext uri="{FF2B5EF4-FFF2-40B4-BE49-F238E27FC236}">
                <a16:creationId xmlns:a16="http://schemas.microsoft.com/office/drawing/2014/main" id="{FB538ACF-6638-9249-8EF4-AD2E9A653AFD}"/>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60140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a:t>This lab is designed to show you how to  create an Amazon EBS volume. After you create the volume, you will attach the volume to an Amazon EC2 instance, configure the instance to use a virtual disk, create a snapshot and then restore from the snapshot.</a:t>
            </a:r>
          </a:p>
          <a:p>
            <a:endParaRPr lang="en-US" sz="1100" dirty="0"/>
          </a:p>
          <a:p>
            <a:r>
              <a:rPr lang="en-US" sz="1100" dirty="0"/>
              <a:t>After completing this lab, you should be able to:</a:t>
            </a:r>
          </a:p>
          <a:p>
            <a:pPr marL="171450" lvl="0" indent="-171450">
              <a:buFont typeface="Arial" panose="020B0604020202020204" pitchFamily="34" charset="0"/>
              <a:buChar char="•"/>
            </a:pPr>
            <a:r>
              <a:rPr lang="en-US" sz="1100" dirty="0"/>
              <a:t>Create an Amazon EBS volume</a:t>
            </a:r>
          </a:p>
          <a:p>
            <a:pPr marL="171450" lvl="0" indent="-171450">
              <a:buFont typeface="Arial" panose="020B0604020202020204" pitchFamily="34" charset="0"/>
              <a:buChar char="•"/>
            </a:pPr>
            <a:r>
              <a:rPr lang="en-US" sz="1100" dirty="0"/>
              <a:t>Attach that volume to an instance</a:t>
            </a:r>
          </a:p>
          <a:p>
            <a:pPr marL="171450" lvl="0" indent="-171450">
              <a:buFont typeface="Arial" panose="020B0604020202020204" pitchFamily="34" charset="0"/>
              <a:buChar char="•"/>
            </a:pPr>
            <a:r>
              <a:rPr lang="en-US" sz="1100" dirty="0"/>
              <a:t>Configure the instance to use the virtual disk</a:t>
            </a:r>
          </a:p>
          <a:p>
            <a:pPr marL="171450" lvl="0" indent="-171450">
              <a:buFont typeface="Arial" panose="020B0604020202020204" pitchFamily="34" charset="0"/>
              <a:buChar char="•"/>
            </a:pPr>
            <a:r>
              <a:rPr lang="en-US" sz="1100" dirty="0"/>
              <a:t>Create an Amazon EBS snapshot</a:t>
            </a:r>
          </a:p>
          <a:p>
            <a:pPr marL="171450" lvl="0" indent="-171450">
              <a:buFont typeface="Arial" panose="020B0604020202020204" pitchFamily="34" charset="0"/>
              <a:buChar char="•"/>
            </a:pPr>
            <a:r>
              <a:rPr lang="en-US" sz="1100" dirty="0"/>
              <a:t>Restore the snapshot</a:t>
            </a:r>
          </a:p>
          <a:p>
            <a:pPr marL="171450" lvl="0" indent="-171450">
              <a:buFont typeface="Arial" panose="020B0604020202020204" pitchFamily="34" charset="0"/>
              <a:buChar char="•"/>
            </a:pPr>
            <a:endParaRPr lang="en-US" sz="1100" dirty="0"/>
          </a:p>
        </p:txBody>
      </p:sp>
      <p:sp>
        <p:nvSpPr>
          <p:cNvPr id="5" name="Slide Number Placeholder 3">
            <a:extLst>
              <a:ext uri="{FF2B5EF4-FFF2-40B4-BE49-F238E27FC236}">
                <a16:creationId xmlns:a16="http://schemas.microsoft.com/office/drawing/2014/main" id="{18BA9228-94F5-5443-9957-B2C15B41439C}"/>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99958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1" dirty="0"/>
              <a:t>In this lab, you:</a:t>
            </a:r>
            <a:endParaRPr lang="en-US" sz="1100" dirty="0"/>
          </a:p>
          <a:p>
            <a:pPr marL="171450" lvl="0" indent="-171450">
              <a:buFont typeface="Arial" panose="020B0604020202020204" pitchFamily="34" charset="0"/>
              <a:buChar char="•"/>
            </a:pPr>
            <a:r>
              <a:rPr lang="en-US" sz="1100" dirty="0"/>
              <a:t>Created an Amazon EBS volume</a:t>
            </a:r>
          </a:p>
          <a:p>
            <a:pPr marL="171450" lvl="0" indent="-171450">
              <a:buFont typeface="Arial" panose="020B0604020202020204" pitchFamily="34" charset="0"/>
              <a:buChar char="•"/>
            </a:pPr>
            <a:r>
              <a:rPr lang="en-US" sz="1100" dirty="0"/>
              <a:t>Attached that volume to an instance</a:t>
            </a:r>
          </a:p>
          <a:p>
            <a:pPr marL="171450" lvl="0" indent="-171450">
              <a:buFont typeface="Arial" panose="020B0604020202020204" pitchFamily="34" charset="0"/>
              <a:buChar char="•"/>
            </a:pPr>
            <a:r>
              <a:rPr lang="en-US" sz="1100" dirty="0"/>
              <a:t>Configured the instance to use the virtual disk</a:t>
            </a:r>
          </a:p>
          <a:p>
            <a:pPr marL="171450" lvl="0" indent="-171450">
              <a:buFont typeface="Arial" panose="020B0604020202020204" pitchFamily="34" charset="0"/>
              <a:buChar char="•"/>
            </a:pPr>
            <a:r>
              <a:rPr lang="en-US" sz="1100" dirty="0"/>
              <a:t>Created an Amazon EBS snapshot</a:t>
            </a:r>
          </a:p>
          <a:p>
            <a:pPr marL="171450" lvl="0" indent="-171450">
              <a:buFont typeface="Arial" panose="020B0604020202020204" pitchFamily="34" charset="0"/>
              <a:buChar char="•"/>
            </a:pPr>
            <a:r>
              <a:rPr lang="en-US" sz="1100" dirty="0"/>
              <a:t>Restored the snapshot</a:t>
            </a:r>
          </a:p>
        </p:txBody>
      </p:sp>
      <p:sp>
        <p:nvSpPr>
          <p:cNvPr id="4" name="Slide Number Placeholder 3">
            <a:extLst>
              <a:ext uri="{FF2B5EF4-FFF2-40B4-BE49-F238E27FC236}">
                <a16:creationId xmlns:a16="http://schemas.microsoft.com/office/drawing/2014/main" id="{84B5FB8D-2A0A-F541-95FA-2E9EFF44877C}"/>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15577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a:t>Introduce Section 3: Amazon Simple Storage Service.</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Companies need the ability to simply and securely collect, store, and analyze their data on a massive scale. Amazon S3 is object storage that is built to store and retrieve any amount of data from anywhere: websites and mobile apps, corporate applications, and data from Internet of Things (IoT) sensors or devices.</a:t>
            </a:r>
          </a:p>
          <a:p>
            <a:endParaRPr lang="en-US" sz="1100" dirty="0"/>
          </a:p>
        </p:txBody>
      </p:sp>
    </p:spTree>
    <p:extLst>
      <p:ext uri="{BB962C8B-B14F-4D97-AF65-F5344CB8AC3E}">
        <p14:creationId xmlns:p14="http://schemas.microsoft.com/office/powerpoint/2010/main" val="1159964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rPr>
              <a:t>Amazon S3 is object-level storage, which means that if you want to change a part of a file, you must make the change and then re-upload the entire modified file. </a:t>
            </a:r>
            <a:r>
              <a:rPr lang="en-US" sz="1100" b="0" i="0" kern="1200" dirty="0">
                <a:solidFill>
                  <a:schemeClr val="tx1"/>
                </a:solidFill>
                <a:effectLst/>
                <a:latin typeface="+mn-lt"/>
                <a:ea typeface="+mn-ea"/>
                <a:cs typeface="+mn-cs"/>
              </a:rPr>
              <a:t>Amazon S3 stores data as objects within resources that are called </a:t>
            </a:r>
            <a:r>
              <a:rPr lang="en-US" sz="1100" b="1" i="0" kern="1200" dirty="0">
                <a:solidFill>
                  <a:schemeClr val="tx1"/>
                </a:solidFill>
                <a:effectLst/>
                <a:latin typeface="+mn-lt"/>
                <a:ea typeface="+mn-ea"/>
                <a:cs typeface="+mn-cs"/>
              </a:rPr>
              <a:t>buckets</a:t>
            </a:r>
            <a:r>
              <a:rPr lang="en-US" sz="1100" b="0" i="0" kern="1200" dirty="0">
                <a:solidFill>
                  <a:schemeClr val="tx1"/>
                </a:solidFill>
                <a:effectLst/>
                <a:latin typeface="+mn-lt"/>
                <a:ea typeface="+mn-ea"/>
                <a:cs typeface="+mn-cs"/>
              </a:rPr>
              <a:t>. </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You will now learn more about Amazon S3.</a:t>
            </a:r>
          </a:p>
        </p:txBody>
      </p:sp>
    </p:spTree>
    <p:extLst>
      <p:ext uri="{BB962C8B-B14F-4D97-AF65-F5344CB8AC3E}">
        <p14:creationId xmlns:p14="http://schemas.microsoft.com/office/powerpoint/2010/main" val="3498769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www.kgntechnologies.com</a:t>
            </a:r>
            <a:r>
              <a:rPr lang="en-US" dirty="0"/>
              <a:t>/list-of-popular-cloud-storage-services/</a:t>
            </a:r>
          </a:p>
        </p:txBody>
      </p:sp>
    </p:spTree>
    <p:extLst>
      <p:ext uri="{BB962C8B-B14F-4D97-AF65-F5344CB8AC3E}">
        <p14:creationId xmlns:p14="http://schemas.microsoft.com/office/powerpoint/2010/main" val="4214390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a:xfrm>
            <a:off x="685800" y="4400550"/>
            <a:ext cx="5486400" cy="3600450"/>
          </a:xfrm>
        </p:spPr>
        <p:txBody>
          <a:bodyPr/>
          <a:lstStyle/>
          <a:p>
            <a:r>
              <a:rPr lang="en-US" sz="1100" b="0" i="0" kern="1200" dirty="0">
                <a:solidFill>
                  <a:schemeClr val="tx1"/>
                </a:solidFill>
                <a:effectLst/>
                <a:latin typeface="+mn-lt"/>
                <a:ea typeface="+mn-ea"/>
                <a:cs typeface="+mn-cs"/>
              </a:rPr>
              <a:t>Amazon S3 is a managed cloud storage solution that is designed to scale seamlessly and provide 11 9s</a:t>
            </a:r>
            <a:r>
              <a:rPr lang="en-US" sz="1100" b="0" i="0" kern="1200" baseline="0" dirty="0">
                <a:solidFill>
                  <a:schemeClr val="tx1"/>
                </a:solidFill>
                <a:effectLst/>
                <a:latin typeface="+mn-lt"/>
                <a:ea typeface="+mn-ea"/>
                <a:cs typeface="+mn-cs"/>
              </a:rPr>
              <a:t> of </a:t>
            </a:r>
            <a:r>
              <a:rPr lang="en-US" sz="1100" b="0" i="0" kern="1200" dirty="0">
                <a:solidFill>
                  <a:schemeClr val="tx1"/>
                </a:solidFill>
                <a:effectLst/>
                <a:latin typeface="+mn-lt"/>
                <a:ea typeface="+mn-ea"/>
                <a:cs typeface="+mn-cs"/>
              </a:rPr>
              <a:t>durability. You can store virtually as many objects as you want in a bucket, and you can write, read, and delete objects in your bucket. Bucket names are universal and must be unique across all existing bucket names in Amazon S3. Objects can be up to 5 TB in size. By default, data in Amazon S3 is stored redundantly across multiple facilities and multiple devices in each facility.</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The data that you store in Amazon S3 is not associated with any particular server, and you do not need manage any infrastructure yourself. You can put as many objects into Amazon S3 as you want. Amazon S3 holds trillions of objects and regularly peaks at millions of requests per second. </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Objects can be almost any data file, such as images, videos, or server logs. Because Amazon S3 supports objects as large as several terabytes in size, you can even store database snapshots as objects. Amazon S3 also provides low-latency access to the data over the internet by </a:t>
            </a:r>
            <a:r>
              <a:rPr lang="en-US" sz="1100" b="0" i="0" u="none" strike="noStrike" kern="1200" dirty="0">
                <a:solidFill>
                  <a:schemeClr val="tx1"/>
                </a:solidFill>
                <a:effectLst/>
                <a:latin typeface="+mn-lt"/>
                <a:ea typeface="+mn-ea"/>
                <a:cs typeface="+mn-cs"/>
              </a:rPr>
              <a:t>Hypertext Transfer Protocol (</a:t>
            </a:r>
            <a:r>
              <a:rPr lang="en-US" sz="1100" b="0" i="0" kern="1200" dirty="0">
                <a:solidFill>
                  <a:schemeClr val="tx1"/>
                </a:solidFill>
                <a:effectLst/>
                <a:latin typeface="+mn-lt"/>
                <a:ea typeface="+mn-ea"/>
                <a:cs typeface="+mn-cs"/>
              </a:rPr>
              <a:t>HTTP) or </a:t>
            </a:r>
            <a:r>
              <a:rPr lang="en-US" sz="1100" b="0" i="0" u="none" strike="noStrike" kern="1200" dirty="0">
                <a:solidFill>
                  <a:schemeClr val="tx1"/>
                </a:solidFill>
                <a:effectLst/>
                <a:latin typeface="+mn-lt"/>
                <a:ea typeface="+mn-ea"/>
                <a:cs typeface="+mn-cs"/>
              </a:rPr>
              <a:t>Secure</a:t>
            </a:r>
            <a:r>
              <a:rPr lang="en-US" sz="1100" b="0" i="0" u="none" strike="noStrike" kern="1200" baseline="0" dirty="0">
                <a:solidFill>
                  <a:schemeClr val="tx1"/>
                </a:solidFill>
                <a:effectLst/>
                <a:latin typeface="+mn-lt"/>
                <a:ea typeface="+mn-ea"/>
                <a:cs typeface="+mn-cs"/>
              </a:rPr>
              <a:t> HTTP </a:t>
            </a:r>
            <a:r>
              <a:rPr lang="en-US" sz="1100" b="0" i="0" u="none" strike="noStrike" kern="1200" dirty="0">
                <a:solidFill>
                  <a:schemeClr val="tx1"/>
                </a:solidFill>
                <a:effectLst/>
                <a:latin typeface="+mn-lt"/>
                <a:ea typeface="+mn-ea"/>
                <a:cs typeface="+mn-cs"/>
              </a:rPr>
              <a:t>(</a:t>
            </a:r>
            <a:r>
              <a:rPr lang="en-US" sz="1100" b="0" i="0" kern="1200" dirty="0">
                <a:solidFill>
                  <a:schemeClr val="tx1"/>
                </a:solidFill>
                <a:effectLst/>
                <a:latin typeface="+mn-lt"/>
                <a:ea typeface="+mn-ea"/>
                <a:cs typeface="+mn-cs"/>
              </a:rPr>
              <a:t>HTTPS), so you can retrieve data anytime from anywhere. You can also access Amazon S3 privately through a virtual private cloud (VPC) endpoint. You get fine-grained control over who can access your data by using AWS Identity and Access Management (IAM) policies, Amazon S3 bucket policies, and even per-object access control lists. </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By default, none of your data is shared publicly. You can also encrypt your data in transit and choose to enable server-side encryption on your objects. </a:t>
            </a:r>
          </a:p>
          <a:p>
            <a:r>
              <a:rPr lang="en-US" sz="1100" b="0" i="0" kern="1200" dirty="0">
                <a:solidFill>
                  <a:schemeClr val="tx1"/>
                </a:solidFill>
                <a:effectLst/>
                <a:latin typeface="+mn-lt"/>
                <a:ea typeface="+mn-ea"/>
                <a:cs typeface="+mn-cs"/>
              </a:rPr>
              <a:t>You can access Amazon S3 through the web-based AWS Management Console; programmatically through the API and SDKs;</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or with third-party solutions, which use the API</a:t>
            </a:r>
            <a:r>
              <a:rPr lang="en-US" sz="1100" b="0" i="0" kern="1200" baseline="0" dirty="0">
                <a:solidFill>
                  <a:schemeClr val="tx1"/>
                </a:solidFill>
                <a:effectLst/>
                <a:latin typeface="+mn-lt"/>
                <a:ea typeface="+mn-ea"/>
                <a:cs typeface="+mn-cs"/>
              </a:rPr>
              <a:t> or the </a:t>
            </a:r>
            <a:r>
              <a:rPr lang="en-US" sz="1100" b="0" i="0" kern="1200" dirty="0">
                <a:solidFill>
                  <a:schemeClr val="tx1"/>
                </a:solidFill>
                <a:effectLst/>
                <a:latin typeface="+mn-lt"/>
                <a:ea typeface="+mn-ea"/>
                <a:cs typeface="+mn-cs"/>
              </a:rPr>
              <a:t>SDKs.</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Amazon S3 includes event notifications that enable you to set up automatic notifications when certain events occur, such as when an object is uploaded to a bucket or deleted from a specific bucket. Those notifications can be sent to you, or they can be used to trigger other processes, such as AWS Lambda functions.</a:t>
            </a:r>
          </a:p>
          <a:p>
            <a:r>
              <a:rPr lang="en-US" sz="1100" b="0" i="0" kern="1200" dirty="0">
                <a:solidFill>
                  <a:schemeClr val="tx1"/>
                </a:solidFill>
                <a:effectLst/>
                <a:latin typeface="+mn-lt"/>
                <a:ea typeface="+mn-ea"/>
                <a:cs typeface="+mn-cs"/>
              </a:rPr>
              <a:t>With storage class analysis, you can analyze storage access patterns and transition the right data to the right storage class. The</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Amazon S3 Analytics feature automatically identifies the optimal lifecycle policy to transition less frequently accessed storage to Amazon S3 Standard – Infrequent Access (Amazon S3 Standard-IA). You can configure a storage class analysis policy to monitor an entire bucket, a prefix, or an object tag. </a:t>
            </a:r>
          </a:p>
          <a:p>
            <a:r>
              <a:rPr lang="en-US" sz="1100" b="0" i="0" kern="1200" dirty="0">
                <a:solidFill>
                  <a:schemeClr val="tx1"/>
                </a:solidFill>
                <a:effectLst/>
                <a:latin typeface="+mn-lt"/>
                <a:ea typeface="+mn-ea"/>
                <a:cs typeface="+mn-cs"/>
              </a:rPr>
              <a:t>When an infrequent access pattern is observed, you can easily create a new lifecycle age policy that is based on the results. Storage class analysis also provides daily visualizations of your storage usage in the AWS Management Console. You can export them to an Amazon S3 bucket to analyze by using the business intelligence (BI) tools of your choice, such as Amazon QuickSight.</a:t>
            </a:r>
          </a:p>
          <a:p>
            <a:endParaRPr lang="en-US" sz="1600" dirty="0"/>
          </a:p>
        </p:txBody>
      </p:sp>
    </p:spTree>
    <p:extLst>
      <p:ext uri="{BB962C8B-B14F-4D97-AF65-F5344CB8AC3E}">
        <p14:creationId xmlns:p14="http://schemas.microsoft.com/office/powerpoint/2010/main" val="1392838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a:xfrm>
            <a:off x="731522" y="4560572"/>
            <a:ext cx="5852159" cy="3447802"/>
          </a:xfrm>
        </p:spPr>
        <p:txBody>
          <a:bodyPr/>
          <a:lstStyle/>
          <a:p>
            <a:r>
              <a:rPr lang="en-US" dirty="0">
                <a:solidFill>
                  <a:srgbClr val="000000"/>
                </a:solidFill>
              </a:rPr>
              <a:t>There are many </a:t>
            </a:r>
            <a:r>
              <a:rPr lang="en-US" baseline="0" dirty="0">
                <a:solidFill>
                  <a:srgbClr val="000000"/>
                </a:solidFill>
              </a:rPr>
              <a:t>use cases for Amazon S3, such as content storage and distribution, backup and restore, archiving, data lakes and big data analytics, disaster recovery, and static website hosting</a:t>
            </a:r>
            <a:r>
              <a:rPr lang="en-US" baseline="0" dirty="0"/>
              <a:t>.</a:t>
            </a:r>
          </a:p>
          <a:p>
            <a:endParaRPr lang="en-US" baseline="0" dirty="0"/>
          </a:p>
          <a:p>
            <a:pPr marL="171450" indent="-171450">
              <a:buFont typeface="Arial" panose="020B0604020202020204" pitchFamily="34" charset="0"/>
              <a:buChar char="•"/>
            </a:pPr>
            <a:r>
              <a:rPr lang="en-US" baseline="0" dirty="0"/>
              <a:t>You can securely store static content—such as images, videos, and music—to Amazon S3, and then distribute the content directly from Amazon S3 or through Amazon CloudFront edge locations.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00"/>
                </a:solidFill>
              </a:rPr>
              <a:t>Case Study: Classle</a:t>
            </a:r>
            <a:r>
              <a:rPr lang="en-US" dirty="0"/>
              <a:t> is a cloud-based social learning platform that </a:t>
            </a:r>
            <a:r>
              <a:rPr lang="en-US" dirty="0">
                <a:solidFill>
                  <a:srgbClr val="000000"/>
                </a:solidFill>
              </a:rPr>
              <a:t>allows</a:t>
            </a:r>
            <a:r>
              <a:rPr lang="en-US" dirty="0"/>
              <a:t> students to connect with other students and professionals from various areas. Amazon S3, with the Reduced Redundancy Storage (RRS) feature, serves the dual function of providing Classle’s content downloads and acting as an origin server for Amazon CloudFront. Read the case study: </a:t>
            </a:r>
            <a:r>
              <a:rPr lang="en-US" dirty="0">
                <a:hlinkClick r:id="rId3"/>
              </a:rPr>
              <a:t>https://aws.amazon.com/solutions/case-studies/classle/</a:t>
            </a:r>
            <a:r>
              <a:rPr lang="en-US" dirty="0"/>
              <a:t>.</a:t>
            </a:r>
          </a:p>
          <a:p>
            <a:pPr marL="628650" lvl="1"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You can </a:t>
            </a:r>
            <a:r>
              <a:rPr lang="en-US" baseline="0" dirty="0">
                <a:solidFill>
                  <a:srgbClr val="000000"/>
                </a:solidFill>
              </a:rPr>
              <a:t>back up</a:t>
            </a:r>
            <a:r>
              <a:rPr lang="en-US" baseline="0" dirty="0"/>
              <a:t> your data and use storage lifecycle policies to archive rarely accessed data to Amazon S3 </a:t>
            </a:r>
            <a:r>
              <a:rPr lang="en-US" baseline="0" dirty="0">
                <a:solidFill>
                  <a:srgbClr val="000000"/>
                </a:solidFill>
              </a:rPr>
              <a:t>Glacier</a:t>
            </a:r>
            <a:r>
              <a:rPr lang="en-US" baseline="0" dirty="0"/>
              <a:t>.</a:t>
            </a:r>
          </a:p>
          <a:p>
            <a:pPr marL="628650" lvl="1" indent="-171450">
              <a:buFont typeface="Arial" panose="020B0604020202020204" pitchFamily="34" charset="0"/>
              <a:buChar char="•"/>
            </a:pPr>
            <a:r>
              <a:rPr lang="en-US" baseline="0" dirty="0"/>
              <a:t>Case Study: Celgene uses Amazon S3 and Amazon Glacier to store </a:t>
            </a:r>
            <a:r>
              <a:rPr lang="en-US" dirty="0"/>
              <a:t>hundreds of terabytes of genomic data. “Some of our genomic files are 200 gigabytes each in size, after compression, so we need the robust storage capabilities of Amazon S3 and Amazon Glacier,” says Lance Smith, associate</a:t>
            </a:r>
            <a:r>
              <a:rPr lang="en-US" baseline="0" dirty="0"/>
              <a:t> director of IT at Celgene</a:t>
            </a:r>
            <a:r>
              <a:rPr lang="en-US" dirty="0"/>
              <a:t>. R</a:t>
            </a:r>
            <a:r>
              <a:rPr lang="en-US" baseline="0" dirty="0"/>
              <a:t>ead the case study: https://aws.amazon.com/solutions/case-studies/celgene/</a:t>
            </a:r>
            <a:endParaRPr lang="en-US" dirty="0"/>
          </a:p>
          <a:p>
            <a:pPr marL="628650" lvl="1" indent="-171450">
              <a:buFont typeface="Arial" panose="020B0604020202020204" pitchFamily="34" charset="0"/>
              <a:buChar char="•"/>
            </a:pPr>
            <a:endParaRPr lang="en-US" baseline="0" dirty="0"/>
          </a:p>
          <a:p>
            <a:pPr marL="171450" lvl="0" indent="-171450">
              <a:buFont typeface="Arial" panose="020B0604020202020204" pitchFamily="34" charset="0"/>
              <a:buChar char="•"/>
            </a:pPr>
            <a:r>
              <a:rPr lang="en-US" baseline="0" dirty="0"/>
              <a:t>You can create a data lake in Amazon S3. A data lake is a centralized repository that allows you to store all your structured and unstructured data at any scale. With a data lake, you can extract valuable insights using query-in-place, analytics, and machine learning tools. </a:t>
            </a:r>
          </a:p>
          <a:p>
            <a:pPr marL="628650" lvl="1" indent="-171450">
              <a:buFont typeface="Arial" panose="020B0604020202020204" pitchFamily="34" charset="0"/>
              <a:buChar char="•"/>
            </a:pPr>
            <a:r>
              <a:rPr lang="en-US" baseline="0" dirty="0"/>
              <a:t>Case Study: The UK Data Service is responsible for the United Kingdom’s largest collection of economic and social data, used by researchers, policy makers, and private companies. It uses Amazon S3 to store the cloud-based portion of its data lake. Read the case study: https://aws.amazon.com/solutions/case-studies/uk-data-service/ </a:t>
            </a:r>
          </a:p>
          <a:p>
            <a:pPr marL="628650" lvl="1" indent="-171450">
              <a:buFont typeface="Arial" panose="020B0604020202020204" pitchFamily="34" charset="0"/>
              <a:buChar char="•"/>
            </a:pPr>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The highly durable, secure, global infrastructure provided by Amazon S3 offers a robust </a:t>
            </a:r>
            <a:r>
              <a:rPr lang="en-US" baseline="0" dirty="0">
                <a:solidFill>
                  <a:srgbClr val="000000"/>
                </a:solidFill>
              </a:rPr>
              <a:t>disaster recovery</a:t>
            </a:r>
            <a:r>
              <a:rPr lang="en-US" baseline="0" dirty="0"/>
              <a:t> solution. You can use Amazon S3 to p</a:t>
            </a:r>
            <a:r>
              <a:rPr lang="en-US" dirty="0"/>
              <a:t>rotect critical data, applications, and IT systems that are running in the AWS Cloud or in your on-premises environment without incurring the expense of a second physical site. </a:t>
            </a:r>
            <a:r>
              <a:rPr lang="en-US" baseline="0" dirty="0">
                <a:solidFill>
                  <a:srgbClr val="000000"/>
                </a:solidFill>
              </a:rPr>
              <a:t>Cross-Region replication</a:t>
            </a:r>
            <a:r>
              <a:rPr lang="en-US" baseline="0" dirty="0"/>
              <a:t> (CRR) enables automatic, asynchronous copying of objects across buckets in different AWS Regions.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00"/>
                </a:solidFill>
              </a:rPr>
              <a:t>Case Study: 6</a:t>
            </a:r>
            <a:r>
              <a:rPr lang="en-US" dirty="0"/>
              <a:t> Waves Limited is a leading publisher and developer of gaming </a:t>
            </a:r>
            <a:r>
              <a:rPr lang="en-US" dirty="0">
                <a:solidFill>
                  <a:srgbClr val="000000"/>
                </a:solidFill>
              </a:rPr>
              <a:t>applications</a:t>
            </a:r>
            <a:r>
              <a:rPr lang="en-US" dirty="0"/>
              <a:t> on</a:t>
            </a:r>
            <a:r>
              <a:rPr lang="en-US" baseline="0" dirty="0"/>
              <a:t> the Facebook platform. </a:t>
            </a:r>
            <a:r>
              <a:rPr lang="en-US" baseline="0" dirty="0">
                <a:solidFill>
                  <a:srgbClr val="000000"/>
                </a:solidFill>
              </a:rPr>
              <a:t>6</a:t>
            </a:r>
            <a:r>
              <a:rPr lang="en-US" baseline="0" dirty="0"/>
              <a:t> </a:t>
            </a:r>
            <a:r>
              <a:rPr lang="en-US" baseline="0" dirty="0">
                <a:solidFill>
                  <a:srgbClr val="000000"/>
                </a:solidFill>
              </a:rPr>
              <a:t>Waves uses</a:t>
            </a:r>
            <a:r>
              <a:rPr lang="en-US" baseline="0" dirty="0"/>
              <a:t> Amazon S3 and </a:t>
            </a:r>
            <a:r>
              <a:rPr lang="en-US" baseline="0" dirty="0">
                <a:solidFill>
                  <a:srgbClr val="000000"/>
                </a:solidFill>
              </a:rPr>
              <a:t>Amazon Elastic Compute Cloud</a:t>
            </a:r>
            <a:r>
              <a:rPr lang="en-US" baseline="0" dirty="0"/>
              <a:t> (Amazon</a:t>
            </a:r>
            <a:r>
              <a:rPr lang="en-US" dirty="0"/>
              <a:t> </a:t>
            </a:r>
            <a:r>
              <a:rPr lang="en-US" baseline="0" dirty="0"/>
              <a:t>EC2) services to host over 50 million players monthly on their online games. The decoupling of storage from server instances largely simplifies </a:t>
            </a:r>
            <a:r>
              <a:rPr lang="en-US" baseline="0" dirty="0">
                <a:solidFill>
                  <a:srgbClr val="000000"/>
                </a:solidFill>
              </a:rPr>
              <a:t>disaster recovery</a:t>
            </a:r>
            <a:r>
              <a:rPr lang="en-US" baseline="0" dirty="0"/>
              <a:t> and sizing. Read the case study: </a:t>
            </a:r>
            <a:r>
              <a:rPr lang="en-US" dirty="0">
                <a:hlinkClick r:id="rId4"/>
              </a:rPr>
              <a:t>https://aws.amazon.com/solutions/case-studies/6waves/</a:t>
            </a:r>
            <a:r>
              <a:rPr lang="en-US" dirty="0"/>
              <a:t>.</a:t>
            </a:r>
            <a:endParaRPr lang="en-US" baseline="0"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use</a:t>
            </a:r>
            <a:r>
              <a:rPr lang="en-US" baseline="0" dirty="0"/>
              <a:t> Amazon S3 to </a:t>
            </a:r>
            <a:r>
              <a:rPr lang="en-US" dirty="0"/>
              <a:t>host a static website. On a static website, individual webpages include static content. They might also contain client-side scripts. By contrast, a dynamic website relies on server-side processing, including server-side scripts such as PHP, JSP, or ASP.NET. Amazon S3 does not support server-side scripting.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more information,</a:t>
            </a:r>
            <a:r>
              <a:rPr lang="en-US" baseline="0" dirty="0"/>
              <a:t> </a:t>
            </a:r>
            <a:r>
              <a:rPr lang="en-US" sz="1200" baseline="0" dirty="0"/>
              <a:t>see Hosting a Static Website on Amazon S3: https://docs.aws.amazon.com/AmazonS3/latest/dev/WebsiteHosting.html</a:t>
            </a:r>
            <a:endParaRPr lang="en-US" baseline="0" dirty="0"/>
          </a:p>
        </p:txBody>
      </p:sp>
    </p:spTree>
    <p:extLst>
      <p:ext uri="{BB962C8B-B14F-4D97-AF65-F5344CB8AC3E}">
        <p14:creationId xmlns:p14="http://schemas.microsoft.com/office/powerpoint/2010/main" val="41966708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a:xfrm>
            <a:off x="685800" y="4343400"/>
            <a:ext cx="5486400" cy="3415937"/>
          </a:xfrm>
        </p:spPr>
        <p:txBody>
          <a:bodyPr>
            <a:noAutofit/>
          </a:bodyPr>
          <a:lstStyle/>
          <a:p>
            <a:r>
              <a:rPr lang="en-US" sz="1100" dirty="0"/>
              <a:t>Amazon S3 offers a range of object-level storage classes that are designed for different use cases. These classes include:</a:t>
            </a:r>
          </a:p>
          <a:p>
            <a:endParaRPr lang="en-US" sz="1100" b="0" i="0" kern="1200" dirty="0">
              <a:solidFill>
                <a:schemeClr val="tx1"/>
              </a:solidFill>
              <a:effectLst/>
              <a:ea typeface="+mn-ea"/>
              <a:cs typeface="+mn-cs"/>
            </a:endParaRPr>
          </a:p>
          <a:p>
            <a:pPr marL="171450" indent="-171450">
              <a:buFont typeface="Arial" panose="020B0604020202020204" pitchFamily="34" charset="0"/>
              <a:buChar char="•"/>
            </a:pPr>
            <a:r>
              <a:rPr lang="en-US" sz="1100" b="1" i="0" kern="1200" dirty="0">
                <a:solidFill>
                  <a:schemeClr val="tx1"/>
                </a:solidFill>
                <a:effectLst/>
                <a:ea typeface="+mn-ea"/>
                <a:cs typeface="+mn-cs"/>
              </a:rPr>
              <a:t>Amazon S3 Standard</a:t>
            </a:r>
            <a:r>
              <a:rPr lang="en-US" sz="1100" b="0" i="0" kern="1200" dirty="0">
                <a:solidFill>
                  <a:schemeClr val="tx1"/>
                </a:solidFill>
                <a:effectLst/>
                <a:ea typeface="+mn-ea"/>
                <a:cs typeface="+mn-cs"/>
              </a:rPr>
              <a:t> – </a:t>
            </a:r>
            <a:r>
              <a:rPr lang="en-US" sz="1100" dirty="0"/>
              <a:t>Amazon S3 Standard is designed for high durability, availability, and performance object storage for frequently accessed data. Because it delivers low latency and high throughput, Amazon S3 Standard is appropriate for a variety of use cases, including cloud applications, dynamic websites, content distribution, mobile and gaming applications, and big data analytics.</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r>
              <a:rPr lang="en-US" sz="1100" b="1" i="0" kern="1200" dirty="0">
                <a:solidFill>
                  <a:schemeClr val="tx1"/>
                </a:solidFill>
                <a:effectLst/>
                <a:ea typeface="+mn-ea"/>
                <a:cs typeface="+mn-cs"/>
              </a:rPr>
              <a:t>Amazon S3 Intelligent-Tiering</a:t>
            </a:r>
            <a:r>
              <a:rPr lang="en-US" sz="1100" b="0" i="0" kern="1200" dirty="0">
                <a:solidFill>
                  <a:schemeClr val="tx1"/>
                </a:solidFill>
                <a:effectLst/>
                <a:ea typeface="+mn-ea"/>
                <a:cs typeface="+mn-cs"/>
              </a:rPr>
              <a:t> – </a:t>
            </a:r>
            <a:r>
              <a:rPr lang="en-US" sz="1100" dirty="0"/>
              <a:t>The Amazon S3 Intelligent-Tiering storage class is designed to optimize costs by automatically moving data to the most cost-effective access tier, without performance impact or operational overhead. For a small monthly monitoring and automation fee per object, Amazon S3 monitors access patterns of the objects in Amazon S3 Intelligent-Tiering, and moves the objects that have not been accessed for 30 consecutive days to the infrequent access tier. If an object in the infrequent access tier is accessed, it is automatically moved back to the frequent access tier. There are no retrieval fees when you use the Amazon S3 Intelligent-Tiering storage class, and no additional fees when objects are moved between access tiers. It works</a:t>
            </a:r>
            <a:r>
              <a:rPr lang="en-US" sz="1100" baseline="0" dirty="0"/>
              <a:t> well </a:t>
            </a:r>
            <a:r>
              <a:rPr lang="en-US" sz="1100" dirty="0"/>
              <a:t>for long-lived data with access patterns that are unknown or unpredictable.</a:t>
            </a:r>
          </a:p>
          <a:p>
            <a:pPr marL="171450" indent="-171450">
              <a:buFont typeface="Arial" panose="020B0604020202020204" pitchFamily="34" charset="0"/>
              <a:buChar char="•"/>
            </a:pPr>
            <a:endParaRPr lang="en-US" sz="1100" b="1" i="0" kern="1200" dirty="0">
              <a:solidFill>
                <a:schemeClr val="tx1"/>
              </a:solidFill>
              <a:effectLst/>
              <a:ea typeface="+mn-ea"/>
              <a:cs typeface="+mn-cs"/>
            </a:endParaRPr>
          </a:p>
          <a:p>
            <a:pPr marL="171450" indent="-171450">
              <a:buFont typeface="Arial" panose="020B0604020202020204" pitchFamily="34" charset="0"/>
              <a:buChar char="•"/>
            </a:pPr>
            <a:r>
              <a:rPr lang="en-US" sz="1100" b="1" i="0" kern="1200" dirty="0">
                <a:solidFill>
                  <a:schemeClr val="tx1"/>
                </a:solidFill>
                <a:effectLst/>
                <a:ea typeface="+mn-ea"/>
                <a:cs typeface="+mn-cs"/>
              </a:rPr>
              <a:t>Amazon S3 Standard-Infrequent Access (Amazon S3</a:t>
            </a:r>
            <a:r>
              <a:rPr lang="en-US" sz="1100" b="1" i="0" kern="1200" baseline="0" dirty="0">
                <a:solidFill>
                  <a:schemeClr val="tx1"/>
                </a:solidFill>
                <a:effectLst/>
                <a:ea typeface="+mn-ea"/>
                <a:cs typeface="+mn-cs"/>
              </a:rPr>
              <a:t> Standard-IA</a:t>
            </a:r>
            <a:r>
              <a:rPr lang="en-US" sz="1100" b="1" i="0" kern="1200" dirty="0">
                <a:solidFill>
                  <a:schemeClr val="tx1"/>
                </a:solidFill>
                <a:effectLst/>
                <a:ea typeface="+mn-ea"/>
                <a:cs typeface="+mn-cs"/>
              </a:rPr>
              <a:t>)</a:t>
            </a:r>
            <a:r>
              <a:rPr lang="en-US" sz="1100" b="0" i="0" kern="1200" dirty="0">
                <a:solidFill>
                  <a:schemeClr val="tx1"/>
                </a:solidFill>
                <a:effectLst/>
                <a:ea typeface="+mn-ea"/>
                <a:cs typeface="+mn-cs"/>
              </a:rPr>
              <a:t> – The </a:t>
            </a:r>
            <a:r>
              <a:rPr lang="en-US" sz="1100" dirty="0"/>
              <a:t>Amazon S3 Standard-IA storage class is used for data that is accessed less frequently, but requires rapid access when needed. Amazon S3 Standard-IA is designed to provide the high durability, high throughput, and low latency of Amazon S3 Standard, with a low per-GB storage price and per-GB retrieval fee. This combination of low cost and high performance makes Amazon S3 Standard-IA good for long-term storage</a:t>
            </a:r>
            <a:r>
              <a:rPr lang="en-US" sz="1100" baseline="0" dirty="0"/>
              <a:t> and</a:t>
            </a:r>
            <a:r>
              <a:rPr lang="en-US" sz="1100" dirty="0"/>
              <a:t> backups, and as a data store for disaster recovery files. </a:t>
            </a:r>
            <a:endParaRPr lang="en-US" sz="1100" b="0" i="0" kern="1200" dirty="0">
              <a:solidFill>
                <a:schemeClr val="tx1"/>
              </a:solidFill>
              <a:effectLst/>
              <a:ea typeface="+mn-ea"/>
              <a:cs typeface="+mn-cs"/>
            </a:endParaRPr>
          </a:p>
          <a:p>
            <a:pPr marL="0" indent="0">
              <a:buFont typeface="Arial" panose="020B0604020202020204" pitchFamily="34" charset="0"/>
              <a:buNone/>
            </a:pPr>
            <a:endParaRPr lang="en-US" sz="1100" b="0" i="0" kern="1200" dirty="0">
              <a:solidFill>
                <a:schemeClr val="tx1"/>
              </a:solidFill>
              <a:effectLst/>
              <a:ea typeface="+mn-ea"/>
              <a:cs typeface="+mn-cs"/>
            </a:endParaRPr>
          </a:p>
          <a:p>
            <a:pPr marL="171450" indent="-171450">
              <a:buFont typeface="Arial" panose="020B0604020202020204" pitchFamily="34" charset="0"/>
              <a:buChar char="•"/>
            </a:pPr>
            <a:r>
              <a:rPr lang="en-US" sz="1100" b="1" i="0" kern="1200" dirty="0">
                <a:solidFill>
                  <a:schemeClr val="tx1"/>
                </a:solidFill>
                <a:effectLst/>
                <a:ea typeface="+mn-ea"/>
                <a:cs typeface="+mn-cs"/>
              </a:rPr>
              <a:t>Amazon S3 One Zone-Infrequent Access (Amazon S3 One Zone-IA)</a:t>
            </a:r>
            <a:r>
              <a:rPr lang="en-US" sz="1100" b="0" i="0" kern="1200" dirty="0">
                <a:solidFill>
                  <a:schemeClr val="tx1"/>
                </a:solidFill>
                <a:effectLst/>
                <a:ea typeface="+mn-ea"/>
                <a:cs typeface="+mn-cs"/>
              </a:rPr>
              <a:t> – </a:t>
            </a:r>
            <a:r>
              <a:rPr lang="en-US" sz="1100" dirty="0"/>
              <a:t>Amazon S3 One Zone-IA is for data that is accessed less frequently, but requires rapid access when needed. Unlike other Amazon S3 storage classes, which store data in a minimum of three Availability Zones,</a:t>
            </a:r>
            <a:r>
              <a:rPr lang="en-US" sz="1100" baseline="0" dirty="0"/>
              <a:t> </a:t>
            </a:r>
            <a:r>
              <a:rPr lang="en-US" sz="1100" dirty="0"/>
              <a:t>Amazon S3 One Zone-IA stores data in a single Availability Zone and it costs less than Amazon S3 Standard-IA. Amazon S3 One Zone-IA works</a:t>
            </a:r>
            <a:r>
              <a:rPr lang="en-US" sz="1100" baseline="0" dirty="0"/>
              <a:t> well </a:t>
            </a:r>
            <a:r>
              <a:rPr lang="en-US" sz="1100" dirty="0"/>
              <a:t>for customers who want a lower-cost option for infrequently accessed data,</a:t>
            </a:r>
            <a:r>
              <a:rPr lang="en-US" sz="1100" baseline="0" dirty="0"/>
              <a:t> </a:t>
            </a:r>
            <a:r>
              <a:rPr lang="en-US" sz="1100" dirty="0"/>
              <a:t>but do not require the availability and resilience of Amazon S3 Standard or Amazon S3 Standard-IA. It is a good choice for storing secondary backup copies of on-premises data or easily re-creatable data. You can also use it as cost-effective storage for data that is replicated from another AWS Region by using Amazon S3 Cross-Region Replication.</a:t>
            </a:r>
          </a:p>
          <a:p>
            <a:pPr marL="171450" indent="-171450">
              <a:buFont typeface="Arial" panose="020B0604020202020204" pitchFamily="34" charset="0"/>
              <a:buChar char="•"/>
            </a:pPr>
            <a:endParaRPr lang="en-US" sz="1100" b="0" i="0" kern="1200" dirty="0">
              <a:solidFill>
                <a:schemeClr val="tx1"/>
              </a:solidFill>
              <a:effectLst/>
              <a:ea typeface="+mn-ea"/>
              <a:cs typeface="+mn-cs"/>
            </a:endParaRPr>
          </a:p>
          <a:p>
            <a:pPr marL="171450" indent="-171450">
              <a:buFont typeface="Arial" panose="020B0604020202020204" pitchFamily="34" charset="0"/>
              <a:buChar char="•"/>
            </a:pPr>
            <a:r>
              <a:rPr lang="en-US" sz="1100" b="1" i="0" kern="1200" dirty="0">
                <a:solidFill>
                  <a:schemeClr val="tx1"/>
                </a:solidFill>
                <a:effectLst/>
                <a:ea typeface="+mn-ea"/>
                <a:cs typeface="+mn-cs"/>
              </a:rPr>
              <a:t>Amazon S3 Glacier</a:t>
            </a:r>
            <a:r>
              <a:rPr lang="en-US" sz="1100" b="0" i="0" kern="1200" dirty="0">
                <a:solidFill>
                  <a:schemeClr val="tx1"/>
                </a:solidFill>
                <a:effectLst/>
                <a:ea typeface="+mn-ea"/>
                <a:cs typeface="+mn-cs"/>
              </a:rPr>
              <a:t> – </a:t>
            </a:r>
            <a:r>
              <a:rPr lang="en-US" sz="1100" dirty="0"/>
              <a:t>Amazon S3 Glacier is a secure, durable, and low-cost storage class for data archiving. You can reliably store any amount of data at costs that are competitive with—or cheaper than—on-premises solutions. To keep costs low yet suitable for varying needs, Amazon S3 Glacier provides three retrieval options that range from a few minutes to hours. You can upload objects directly to Amazon S3 Glacier, or use Amazon S3 lifecycle policies to transfer data between any of the Amazon S3 storage classes for active data (Amazon S3 Standard, Amazon S3 Intelligent-Tiering, Amazon S3 Standard-IA, and Amazon S3 One Zone-IA) and Amazon S3 Glacier.</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r>
              <a:rPr lang="en-US" sz="1100" b="1" kern="1200" dirty="0">
                <a:solidFill>
                  <a:schemeClr val="tx1"/>
                </a:solidFill>
                <a:effectLst/>
              </a:rPr>
              <a:t>Amazon S3 Glacier Deep</a:t>
            </a:r>
            <a:r>
              <a:rPr lang="en-US" sz="1100" b="1" kern="1200" baseline="0" dirty="0">
                <a:solidFill>
                  <a:schemeClr val="tx1"/>
                </a:solidFill>
                <a:effectLst/>
              </a:rPr>
              <a:t> Archive</a:t>
            </a:r>
            <a:r>
              <a:rPr lang="en-US" sz="1100" b="0" i="0" kern="1200" dirty="0">
                <a:solidFill>
                  <a:schemeClr val="tx1"/>
                </a:solidFill>
                <a:effectLst/>
                <a:ea typeface="+mn-ea"/>
                <a:cs typeface="+mn-cs"/>
              </a:rPr>
              <a:t> – </a:t>
            </a:r>
            <a:r>
              <a:rPr lang="en-US" sz="1100" dirty="0"/>
              <a:t>Amazon S3 Glacier Deep Archive is the lowest-cost storage class for Amazon S3.</a:t>
            </a:r>
            <a:r>
              <a:rPr lang="en-US" sz="1100" baseline="0" dirty="0"/>
              <a:t> I</a:t>
            </a:r>
            <a:r>
              <a:rPr lang="en-US" sz="1100" dirty="0"/>
              <a:t>t supports long-term retention and digital preservation for data that might be accessed once or twice in a year. It is designed for customers — particularly customers in highly regulated industries, such as financial services, healthcare, and public sectors — that retain datasets for 7–10 years (or</a:t>
            </a:r>
            <a:r>
              <a:rPr lang="en-US" sz="1100" baseline="0" dirty="0"/>
              <a:t> more) </a:t>
            </a:r>
            <a:r>
              <a:rPr lang="en-US" sz="1100" dirty="0"/>
              <a:t>to meet regulatory compliance requirements. Amazon S3 Glacier Deep Archive can also be used for backup and disaster recovery use cases.</a:t>
            </a:r>
            <a:r>
              <a:rPr lang="en-US" sz="1100" baseline="0" dirty="0"/>
              <a:t> I</a:t>
            </a:r>
            <a:r>
              <a:rPr lang="en-US" sz="1100" dirty="0"/>
              <a:t>t is a cost-effective and easy-to-manage alternative to magnetic tape systems, whether these</a:t>
            </a:r>
            <a:r>
              <a:rPr lang="en-US" sz="1100" baseline="0" dirty="0"/>
              <a:t> tape systems</a:t>
            </a:r>
            <a:r>
              <a:rPr lang="en-US" sz="1100" dirty="0"/>
              <a:t> are on-premises libraries or off-premises services. Amazon S3 Glacier Deep Archive complements Amazon S3 Glacier, and it is also designed to provide</a:t>
            </a:r>
            <a:r>
              <a:rPr lang="en-US" sz="1100" baseline="0" dirty="0"/>
              <a:t> 11 9s of durability</a:t>
            </a:r>
            <a:r>
              <a:rPr lang="en-US" sz="1100" dirty="0"/>
              <a:t>. All objects that are stored in Amazon S3 Glacier Deep Archive are replicated and stored across at least three geographically dispersed Availability Zones, and these objects</a:t>
            </a:r>
            <a:r>
              <a:rPr lang="en-US" sz="1100" baseline="0" dirty="0"/>
              <a:t> </a:t>
            </a:r>
            <a:r>
              <a:rPr lang="en-US" sz="1100" dirty="0"/>
              <a:t>can be restored within 12 hours.</a:t>
            </a:r>
          </a:p>
          <a:p>
            <a:pPr marL="171450" indent="-171450">
              <a:buFont typeface="Arial" panose="020B0604020202020204" pitchFamily="34" charset="0"/>
              <a:buChar char="•"/>
            </a:pPr>
            <a:endParaRPr lang="en-US" sz="1100" kern="12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t>For more information see, </a:t>
            </a:r>
            <a:r>
              <a:rPr lang="en-US" sz="1100" b="0" u="none" kern="1200" baseline="0" dirty="0">
                <a:solidFill>
                  <a:schemeClr val="tx1"/>
                </a:solidFill>
                <a:ea typeface="+mn-ea"/>
                <a:cs typeface="+mn-cs"/>
                <a:hlinkClick r:id="rId3">
                  <a:extLst>
                    <a:ext uri="{A12FA001-AC4F-418D-AE19-62706E023703}">
                      <ahyp:hlinkClr xmlns:ahyp="http://schemas.microsoft.com/office/drawing/2018/hyperlinkcolor" val="tx"/>
                    </a:ext>
                  </a:extLst>
                </a:hlinkClick>
              </a:rPr>
              <a:t> </a:t>
            </a:r>
            <a:r>
              <a:rPr lang="en-US" sz="1100" dirty="0">
                <a:ea typeface="Amazon Ember Light" panose="020B0403020204020204" pitchFamily="34" charset="0"/>
                <a:cs typeface="Amazon Ember Light" panose="020B0403020204020204" pitchFamily="34" charset="0"/>
                <a:hlinkClick r:id="rId3"/>
              </a:rPr>
              <a:t>Amazon S3 storage classes</a:t>
            </a:r>
            <a:r>
              <a:rPr lang="en-US" sz="1100" dirty="0">
                <a:ea typeface="Amazon Ember Light" panose="020B0403020204020204" pitchFamily="34" charset="0"/>
                <a:cs typeface="Amazon Ember Light" panose="020B0403020204020204" pitchFamily="34" charset="0"/>
              </a:rPr>
              <a:t>.</a:t>
            </a:r>
          </a:p>
        </p:txBody>
      </p:sp>
    </p:spTree>
    <p:extLst>
      <p:ext uri="{BB962C8B-B14F-4D97-AF65-F5344CB8AC3E}">
        <p14:creationId xmlns:p14="http://schemas.microsoft.com/office/powerpoint/2010/main" val="23353276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4400549"/>
            <a:ext cx="5486400" cy="3750674"/>
          </a:xfrm>
        </p:spPr>
        <p:txBody>
          <a:bodyPr/>
          <a:lstStyle/>
          <a:p>
            <a:r>
              <a:rPr lang="en-US" sz="1100" dirty="0"/>
              <a:t>To use Amazon S3 effectively, you must understand a few simple concepts. First, Amazon S3 stores data inside </a:t>
            </a:r>
            <a:r>
              <a:rPr lang="en-US" sz="1100" b="1" dirty="0"/>
              <a:t>buckets</a:t>
            </a:r>
            <a:r>
              <a:rPr lang="en-US" sz="1100" dirty="0"/>
              <a:t>. Buckets are essentially the prefix for a set of files, and must be uniquely named across all of Amazon S3 globally. Buckets are logical containers for objects. You can have one or more buckets in your account. You</a:t>
            </a:r>
            <a:r>
              <a:rPr lang="en-US" sz="1100" baseline="0" dirty="0"/>
              <a:t> can control access f</a:t>
            </a:r>
            <a:r>
              <a:rPr lang="en-US" sz="1100" dirty="0"/>
              <a:t>or each bucket—who can create, delete, and list objects in the bucket. You can also view access logs for the bucket and its objects, and choose the geographical region where Amazon S3 stores the bucket and its contents. </a:t>
            </a:r>
          </a:p>
          <a:p>
            <a:r>
              <a:rPr lang="en-US" sz="1100" dirty="0"/>
              <a:t> </a:t>
            </a:r>
          </a:p>
          <a:p>
            <a:r>
              <a:rPr lang="en-US" sz="1100" dirty="0"/>
              <a:t>To upload your data (such as photos, videos, or documents), create a bucket in an AWS Region, and then upload</a:t>
            </a:r>
            <a:r>
              <a:rPr lang="en-US" sz="1100" baseline="0" dirty="0"/>
              <a:t> almost </a:t>
            </a:r>
            <a:r>
              <a:rPr lang="en-US" sz="1100" dirty="0"/>
              <a:t>any number of objects to the bucket. </a:t>
            </a:r>
          </a:p>
          <a:p>
            <a:r>
              <a:rPr lang="en-US" sz="1100" dirty="0"/>
              <a:t> </a:t>
            </a:r>
          </a:p>
          <a:p>
            <a:r>
              <a:rPr lang="en-US" sz="1100" dirty="0"/>
              <a:t>In the example, Amazon S3 was used to create a bucket in the Tokyo Region, which is identified within AWS formally by its Region code: </a:t>
            </a:r>
            <a:r>
              <a:rPr lang="en-US" sz="1100" i="1" dirty="0"/>
              <a:t>ap-northeast-1</a:t>
            </a:r>
          </a:p>
          <a:p>
            <a:r>
              <a:rPr lang="en-US" sz="1100" dirty="0"/>
              <a:t> </a:t>
            </a:r>
          </a:p>
          <a:p>
            <a:r>
              <a:rPr lang="en-US" sz="1100" dirty="0"/>
              <a:t>The URL for a bucket is structured like the examples. You can use two different URL styles to refer to buckets. </a:t>
            </a:r>
          </a:p>
          <a:p>
            <a:endParaRPr lang="en-US" sz="1100" dirty="0"/>
          </a:p>
          <a:p>
            <a:r>
              <a:rPr lang="en-US" sz="1100" dirty="0"/>
              <a:t>Amazon S3 refers to files as </a:t>
            </a:r>
            <a:r>
              <a:rPr lang="en-US" sz="1100" i="1" dirty="0"/>
              <a:t>objects</a:t>
            </a:r>
            <a:r>
              <a:rPr lang="en-US" sz="1100" dirty="0"/>
              <a:t>. As soon as you have a bucket, you can store almost any number of objects inside it. An object is composed of data and any metadata that describes that file, including a URL. To store an object in Amazon S3, you upload the file that you want to store to a bucket. </a:t>
            </a:r>
          </a:p>
          <a:p>
            <a:endParaRPr lang="en-US" sz="1100" dirty="0"/>
          </a:p>
          <a:p>
            <a:r>
              <a:rPr lang="en-US" sz="1100" dirty="0"/>
              <a:t>When you upload a file, you can set permissions on the data and any metadata. </a:t>
            </a:r>
          </a:p>
          <a:p>
            <a:endParaRPr lang="en-US" sz="1100" dirty="0"/>
          </a:p>
          <a:p>
            <a:r>
              <a:rPr lang="en-US" sz="1100" dirty="0"/>
              <a:t>In this example, the object </a:t>
            </a:r>
            <a:r>
              <a:rPr lang="en-US" sz="1100" i="1" dirty="0"/>
              <a:t>Preview2.mp4</a:t>
            </a:r>
            <a:r>
              <a:rPr lang="en-US" sz="1100" dirty="0"/>
              <a:t> is stored inside the bucket. The URL for the file includes the object name at the end.</a:t>
            </a:r>
          </a:p>
        </p:txBody>
      </p:sp>
      <p:sp>
        <p:nvSpPr>
          <p:cNvPr id="4" name="Slide Image Placeholder 3"/>
          <p:cNvSpPr>
            <a:spLocks noGrp="1" noRot="1" noChangeAspect="1"/>
          </p:cNvSpPr>
          <p:nvPr>
            <p:ph type="sldImg"/>
          </p:nvPr>
        </p:nvSpPr>
        <p:spPr>
          <a:xfrm>
            <a:off x="381000" y="685800"/>
            <a:ext cx="6096000" cy="3429000"/>
          </a:xfrm>
        </p:spPr>
      </p:sp>
    </p:spTree>
    <p:extLst>
      <p:ext uri="{BB962C8B-B14F-4D97-AF65-F5344CB8AC3E}">
        <p14:creationId xmlns:p14="http://schemas.microsoft.com/office/powerpoint/2010/main" val="5223681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When you create a bucket in 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 it is associated with a specific AWS Region. When you store data in the bucket, it is redundantly stored across multiple AWS facilities within your selected Region.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 is designed to durably store your data, even if there is concurrent data loss in two AWS facilities.</a:t>
            </a:r>
          </a:p>
        </p:txBody>
      </p:sp>
    </p:spTree>
    <p:extLst>
      <p:ext uri="{BB962C8B-B14F-4D97-AF65-F5344CB8AC3E}">
        <p14:creationId xmlns:p14="http://schemas.microsoft.com/office/powerpoint/2010/main" val="33134631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 automatically manages the storage behind your bucket while</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your data grows. You can get started immediately,</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and your data storage will grow with your application needs.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 also scales to handle a high volume of requests. You do not need to provision the storage or throughput, and you</a:t>
            </a:r>
            <a:r>
              <a:rPr lang="en-US" sz="1100" kern="1200" baseline="0" dirty="0">
                <a:solidFill>
                  <a:schemeClr val="tx1"/>
                </a:solidFill>
                <a:effectLst/>
                <a:latin typeface="+mn-lt"/>
                <a:ea typeface="+mn-ea"/>
                <a:cs typeface="+mn-cs"/>
              </a:rPr>
              <a:t> are </a:t>
            </a:r>
            <a:r>
              <a:rPr lang="en-US" sz="1100" kern="1200" dirty="0">
                <a:solidFill>
                  <a:schemeClr val="tx1"/>
                </a:solidFill>
                <a:effectLst/>
                <a:latin typeface="+mn-lt"/>
                <a:ea typeface="+mn-ea"/>
                <a:cs typeface="+mn-cs"/>
              </a:rPr>
              <a:t>billed only for what you use. </a:t>
            </a:r>
          </a:p>
        </p:txBody>
      </p:sp>
    </p:spTree>
    <p:extLst>
      <p:ext uri="{BB962C8B-B14F-4D97-AF65-F5344CB8AC3E}">
        <p14:creationId xmlns:p14="http://schemas.microsoft.com/office/powerpoint/2010/main" val="22338803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You can access 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 through the</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console, AWS </a:t>
            </a:r>
            <a:r>
              <a:rPr lang="en-US" sz="1100" b="0" i="0" u="none" strike="noStrike" kern="1200" baseline="0" dirty="0">
                <a:solidFill>
                  <a:schemeClr val="tx1"/>
                </a:solidFill>
                <a:latin typeface="+mn-lt"/>
                <a:ea typeface="+mn-ea"/>
                <a:cs typeface="+mn-cs"/>
              </a:rPr>
              <a:t>Command Line Interface (AWS CLI)</a:t>
            </a:r>
            <a:r>
              <a:rPr lang="en-US" sz="1100" kern="1200" dirty="0">
                <a:solidFill>
                  <a:schemeClr val="tx1"/>
                </a:solidFill>
                <a:effectLst/>
                <a:latin typeface="+mn-lt"/>
                <a:ea typeface="+mn-ea"/>
                <a:cs typeface="+mn-cs"/>
              </a:rPr>
              <a:t>, or AWS SDK. You can also access the data in your bucket directly by using REST-based endpoints.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a:t>
            </a:r>
            <a:r>
              <a:rPr lang="en-US" sz="1100" kern="1200" baseline="0" dirty="0">
                <a:solidFill>
                  <a:schemeClr val="tx1"/>
                </a:solidFill>
                <a:effectLst/>
                <a:latin typeface="+mn-lt"/>
                <a:ea typeface="+mn-ea"/>
                <a:cs typeface="+mn-cs"/>
              </a:rPr>
              <a:t> endpoints </a:t>
            </a:r>
            <a:r>
              <a:rPr lang="en-US" sz="1100" kern="1200" dirty="0">
                <a:solidFill>
                  <a:schemeClr val="tx1"/>
                </a:solidFill>
                <a:effectLst/>
                <a:latin typeface="+mn-lt"/>
                <a:ea typeface="+mn-ea"/>
                <a:cs typeface="+mn-cs"/>
              </a:rPr>
              <a:t>support HTTP or HTTPS access. To support this type of URL-based access, Amazon S3 bucket names must be globally unique and Domain Name Server (DNS)-compliant.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Also, object keys should use characters that are safe for URLs. </a:t>
            </a:r>
          </a:p>
        </p:txBody>
      </p:sp>
    </p:spTree>
    <p:extLst>
      <p:ext uri="{BB962C8B-B14F-4D97-AF65-F5344CB8AC3E}">
        <p14:creationId xmlns:p14="http://schemas.microsoft.com/office/powerpoint/2010/main" val="17715020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This flexibility to store a virtually unlimited amount of data—and to access that data from anywhere—means</a:t>
            </a:r>
            <a:r>
              <a:rPr lang="en-US" sz="1100" kern="1200" baseline="0" dirty="0">
                <a:solidFill>
                  <a:schemeClr val="tx1"/>
                </a:solidFill>
                <a:effectLst/>
                <a:latin typeface="+mn-lt"/>
                <a:ea typeface="+mn-ea"/>
                <a:cs typeface="+mn-cs"/>
              </a:rPr>
              <a:t> that</a:t>
            </a:r>
            <a:r>
              <a:rPr lang="en-US" sz="1100" kern="1200" dirty="0">
                <a:solidFill>
                  <a:schemeClr val="tx1"/>
                </a:solidFill>
                <a:effectLst/>
                <a:latin typeface="+mn-lt"/>
                <a:ea typeface="+mn-ea"/>
                <a:cs typeface="+mn-cs"/>
              </a:rPr>
              <a:t> 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 is suitable for a variety of scenarios. You will now consider some use cases for 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a:t>
            </a:r>
          </a:p>
          <a:p>
            <a:r>
              <a:rPr lang="en-US" sz="1100" kern="1200" dirty="0">
                <a:solidFill>
                  <a:schemeClr val="tx1"/>
                </a:solidFill>
                <a:effectLst/>
                <a:latin typeface="+mn-lt"/>
                <a:ea typeface="+mn-ea"/>
                <a:cs typeface="+mn-cs"/>
              </a:rPr>
              <a:t> </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As a location for any application data, Amazon S3 buckets provide a shared location for storing objects that any instances of your application can access—including applications on 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EC2 or even traditional servers. This feature can be useful for user-generated media files, server logs, or other files that your application must store in a common location. Also, because the content can be fetched directly over the internet, you can offload serving that content from your application and enable clients to directly fetch the data from 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 themselves. </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For static web hosting, 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 buckets can serve the static contents of your website, including HTML, CSS, JavaScript, and other files. </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The high durability of 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 makes it a good candidate for storing backups of your data. For greater availability and disaster recovery capability, 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 can even be configured to support cross-Region replication so that data in an 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 bucket in one Region can be automatically replicated to another 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S3 Region.</a:t>
            </a:r>
          </a:p>
        </p:txBody>
      </p:sp>
    </p:spTree>
    <p:extLst>
      <p:ext uri="{BB962C8B-B14F-4D97-AF65-F5344CB8AC3E}">
        <p14:creationId xmlns:p14="http://schemas.microsoft.com/office/powerpoint/2010/main" val="6989045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1" dirty="0"/>
              <a:t>Backup and storage</a:t>
            </a:r>
            <a:r>
              <a:rPr lang="en-US" sz="1100" b="1" baseline="0" dirty="0"/>
              <a:t> – </a:t>
            </a:r>
            <a:r>
              <a:rPr lang="en-US" sz="1100" dirty="0"/>
              <a:t>Provide data backup and storage services for others</a:t>
            </a:r>
          </a:p>
          <a:p>
            <a:endParaRPr lang="en-US" sz="1100" dirty="0"/>
          </a:p>
          <a:p>
            <a:r>
              <a:rPr lang="en-US" sz="1100" b="1" dirty="0"/>
              <a:t>Application hosting</a:t>
            </a:r>
            <a:r>
              <a:rPr lang="en-US" sz="1100" b="1" baseline="0" dirty="0"/>
              <a:t> –</a:t>
            </a:r>
            <a:r>
              <a:rPr lang="en-US" sz="1100" dirty="0"/>
              <a:t> Provide services that deploy, install, and manage web applications</a:t>
            </a:r>
          </a:p>
          <a:p>
            <a:endParaRPr lang="en-US" sz="1100" dirty="0"/>
          </a:p>
          <a:p>
            <a:r>
              <a:rPr lang="en-US" sz="1100" b="1" dirty="0"/>
              <a:t>Media hosting</a:t>
            </a:r>
            <a:r>
              <a:rPr lang="en-US" sz="1100" b="1" baseline="0" dirty="0"/>
              <a:t> –</a:t>
            </a:r>
            <a:r>
              <a:rPr lang="en-US" sz="1100" dirty="0"/>
              <a:t> Build a redundant, scalable, and highly available infrastructure that hosts video, photo, or music uploads and downloads</a:t>
            </a:r>
          </a:p>
          <a:p>
            <a:endParaRPr lang="en-US" sz="1100" dirty="0"/>
          </a:p>
          <a:p>
            <a:r>
              <a:rPr lang="en-US" sz="1100" b="1" dirty="0"/>
              <a:t>Software delivery</a:t>
            </a:r>
            <a:r>
              <a:rPr lang="en-US" sz="1100" b="1" baseline="0" dirty="0"/>
              <a:t> – </a:t>
            </a:r>
            <a:r>
              <a:rPr lang="en-US" sz="1100" dirty="0"/>
              <a:t>Host your software applications that customers can download</a:t>
            </a:r>
          </a:p>
        </p:txBody>
      </p:sp>
    </p:spTree>
    <p:extLst>
      <p:ext uri="{BB962C8B-B14F-4D97-AF65-F5344CB8AC3E}">
        <p14:creationId xmlns:p14="http://schemas.microsoft.com/office/powerpoint/2010/main" val="21530315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a:t>With Amazon S3, specific costs vary depending on the Region and the specific requests that were made. You pay only for what you use, including gigabytes per month;</a:t>
            </a:r>
            <a:r>
              <a:rPr lang="en-US" sz="1100" baseline="0" dirty="0"/>
              <a:t> </a:t>
            </a:r>
            <a:r>
              <a:rPr lang="en-US" sz="1100" dirty="0"/>
              <a:t>transfer out of other Regions;</a:t>
            </a:r>
            <a:r>
              <a:rPr lang="en-US" sz="1100" baseline="0" dirty="0"/>
              <a:t> and</a:t>
            </a:r>
            <a:r>
              <a:rPr lang="en-US" sz="1100" dirty="0"/>
              <a:t> PUT, COPY, POST, LIST, and GET requests. </a:t>
            </a:r>
            <a:br>
              <a:rPr lang="en-US" sz="1100" dirty="0"/>
            </a:br>
            <a:br>
              <a:rPr lang="en-US" sz="1100" dirty="0"/>
            </a:br>
            <a:r>
              <a:rPr lang="en-US" sz="1100" dirty="0"/>
              <a:t>As a general rule, you pay only for transfers that cross the boundary of your Region, which means you do not pay for transfers </a:t>
            </a:r>
            <a:r>
              <a:rPr lang="en-US" sz="1100" b="1" dirty="0"/>
              <a:t>in to</a:t>
            </a:r>
            <a:r>
              <a:rPr lang="en-US" sz="1100" dirty="0"/>
              <a:t> Amazon S3 or transfers out from Amazon S3 to Amazon CloudFront edge locations within that same Region.</a:t>
            </a:r>
          </a:p>
        </p:txBody>
      </p:sp>
    </p:spTree>
    <p:extLst>
      <p:ext uri="{BB962C8B-B14F-4D97-AF65-F5344CB8AC3E}">
        <p14:creationId xmlns:p14="http://schemas.microsoft.com/office/powerpoint/2010/main" val="3732853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5fb2cf6fb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5fb2cf6fb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a:solidFill>
                  <a:schemeClr val="dk1"/>
                </a:solidFill>
              </a:rPr>
              <a:t>Users have a variety of storage requirements for a multitude of use cases. Google offers different classes of Cloud Storage to cater for these requirements. The classes are based on how often data is accessed.</a:t>
            </a:r>
            <a:endParaRPr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Standard Storage is best for data that is frequently accessed ("hot" data) and/or stored for only brief periods of time. When used in a region, co-locating your resources maximizes the performance for data-intensive computations and can reduce network charges. When used in a dual-region, you still get optimized performance when accessing Google Cloud products that are located in one of the associated regions, but you also get the improved availability that comes from storing data in geographically separate locations. When used in a multi-region, Standard Storage is appropriate for storing data that is accessed around the world, such as serving website content, streaming videos, executing interactive workloads, or serving data supporting mobile and gaming applications.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Nearline Storage is a low-cost, highly durable storage service for storing infrequently accessed data. Nearline Storage is a better choice than Standard Storage in scenarios where slightly lower availability, a 30-day minimum storage duration, and costs for data access are acceptable trade-offs for lowered at-rest storage costs. Nearline Storage is ideal for data you plan to read or modify on average once per month or less. Nearline Storage is appropriate for data backup, long-tail multimedia content, and data archiving.</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err="1">
                <a:solidFill>
                  <a:schemeClr val="dk1"/>
                </a:solidFill>
              </a:rPr>
              <a:t>Coldline</a:t>
            </a:r>
            <a:r>
              <a:rPr lang="en" dirty="0">
                <a:solidFill>
                  <a:schemeClr val="dk1"/>
                </a:solidFill>
              </a:rPr>
              <a:t> Storage is a very-low-cost, highly durable storage service for storing infrequently accessed data. </a:t>
            </a:r>
            <a:r>
              <a:rPr lang="en" dirty="0" err="1">
                <a:solidFill>
                  <a:schemeClr val="dk1"/>
                </a:solidFill>
              </a:rPr>
              <a:t>Coldline</a:t>
            </a:r>
            <a:r>
              <a:rPr lang="en" dirty="0">
                <a:solidFill>
                  <a:schemeClr val="dk1"/>
                </a:solidFill>
              </a:rPr>
              <a:t> Storage is a better choice than Standard Storage or Nearline Storage in scenarios where slightly lower availability, a 90-day minimum storage duration, and higher costs for data access are acceptable trade-offs for lowered at-rest storage costs. </a:t>
            </a:r>
            <a:r>
              <a:rPr lang="en" dirty="0" err="1">
                <a:solidFill>
                  <a:schemeClr val="dk1"/>
                </a:solidFill>
              </a:rPr>
              <a:t>Coldline</a:t>
            </a:r>
            <a:r>
              <a:rPr lang="en" dirty="0">
                <a:solidFill>
                  <a:schemeClr val="dk1"/>
                </a:solidFill>
              </a:rPr>
              <a:t> Storage is ideal for data you plan to read or modify at most once a quarter.</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Archive Storage is the lowest-cost, highly durable storage service for data archiving, online backup, and disaster recovery. Archive Storage has higher costs for data access and operations, as well as a 365-day minimum storage duration. Archive Storage is the best choice for data that you plan to access less than once a year. For example, cold data storage, such as data stored for legal or regulatory reasons, and disaster recovery.</a:t>
            </a:r>
            <a:endParaRPr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0" lvl="0" indent="0" algn="l" rtl="0">
              <a:lnSpc>
                <a:spcPct val="100000"/>
              </a:lnSpc>
              <a:spcBef>
                <a:spcPts val="0"/>
              </a:spcBef>
              <a:spcAft>
                <a:spcPts val="0"/>
              </a:spcAft>
              <a:buNone/>
            </a:pPr>
            <a:r>
              <a:rPr lang="en" dirty="0">
                <a:solidFill>
                  <a:schemeClr val="dk1"/>
                </a:solidFill>
              </a:rPr>
              <a:t>Cloud Storage is unique in a number of ways, it has a single API, millisecond data access latency, and eleven 9s durability across all storage classes. Cloud Storage also offers object lifecycle management, which uses policies to automatically move data to lower cost storage classes as it is accessed less frequently throughout its life.</a:t>
            </a:r>
            <a:endParaRPr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For more information, see:</a:t>
            </a:r>
            <a:r>
              <a:rPr lang="en" dirty="0"/>
              <a:t> </a:t>
            </a:r>
            <a:r>
              <a:rPr lang="en" u="sng" dirty="0">
                <a:solidFill>
                  <a:srgbClr val="185ABC"/>
                </a:solidFill>
                <a:hlinkClick r:id="rId3">
                  <a:extLst>
                    <a:ext uri="{A12FA001-AC4F-418D-AE19-62706E023703}">
                      <ahyp:hlinkClr xmlns:ahyp="http://schemas.microsoft.com/office/drawing/2018/hyperlinkcolor" val="tx"/>
                    </a:ext>
                  </a:extLst>
                </a:hlinkClick>
              </a:rPr>
              <a:t>https://cloud.google.com/storage/docs/storage-classes</a:t>
            </a:r>
            <a:r>
              <a:rPr lang="en" dirty="0"/>
              <a:t> </a:t>
            </a:r>
            <a:endParaRPr dirty="0"/>
          </a:p>
        </p:txBody>
      </p:sp>
    </p:spTree>
    <p:extLst>
      <p:ext uri="{BB962C8B-B14F-4D97-AF65-F5344CB8AC3E}">
        <p14:creationId xmlns:p14="http://schemas.microsoft.com/office/powerpoint/2010/main" val="37120906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tx1"/>
                </a:solidFill>
                <a:effectLst/>
                <a:latin typeface="+mn-lt"/>
                <a:ea typeface="+mn-ea"/>
                <a:cs typeface="+mn-cs"/>
              </a:rPr>
              <a:t>When you begin to estimate the costs of Amazon S3, you must consider the following: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100" b="1" kern="1200" dirty="0">
                <a:solidFill>
                  <a:schemeClr val="tx1"/>
                </a:solidFill>
                <a:effectLst/>
                <a:latin typeface="+mn-lt"/>
                <a:ea typeface="+mn-ea"/>
                <a:cs typeface="+mn-cs"/>
              </a:rPr>
              <a:t>Storage class type</a:t>
            </a:r>
            <a:r>
              <a:rPr lang="en-US" sz="1100" b="1" kern="1200" baseline="0" dirty="0">
                <a:solidFill>
                  <a:schemeClr val="tx1"/>
                </a:solidFill>
                <a:effectLst/>
                <a:latin typeface="+mn-lt"/>
                <a:ea typeface="+mn-ea"/>
                <a:cs typeface="+mn-cs"/>
              </a:rPr>
              <a:t> – </a:t>
            </a:r>
            <a:endParaRPr lang="en-US" sz="1100" b="1" kern="1200" dirty="0">
              <a:solidFill>
                <a:schemeClr val="tx1"/>
              </a:solidFill>
              <a:effectLst/>
              <a:latin typeface="+mn-lt"/>
              <a:ea typeface="+mn-ea"/>
              <a:cs typeface="+mn-cs"/>
            </a:endParaRP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1200" dirty="0">
                <a:solidFill>
                  <a:schemeClr val="tx1"/>
                </a:solidFill>
                <a:effectLst/>
                <a:latin typeface="+mn-lt"/>
                <a:ea typeface="+mn-ea"/>
                <a:cs typeface="+mn-cs"/>
              </a:rPr>
              <a:t>Standard storage </a:t>
            </a:r>
            <a:r>
              <a:rPr lang="en-US" sz="1100" kern="1200" dirty="0">
                <a:solidFill>
                  <a:schemeClr val="tx1"/>
                </a:solidFill>
                <a:effectLst/>
                <a:latin typeface="+mn-lt"/>
                <a:ea typeface="+mn-ea"/>
                <a:cs typeface="+mn-cs"/>
              </a:rPr>
              <a:t>is designed to provide 11 9s of durability and four</a:t>
            </a:r>
            <a:r>
              <a:rPr lang="en-US" sz="1100" kern="1200" baseline="0" dirty="0">
                <a:solidFill>
                  <a:schemeClr val="tx1"/>
                </a:solidFill>
                <a:effectLst/>
                <a:latin typeface="+mn-lt"/>
                <a:ea typeface="+mn-ea"/>
                <a:cs typeface="+mn-cs"/>
              </a:rPr>
              <a:t> 9s of </a:t>
            </a:r>
            <a:r>
              <a:rPr lang="en-US" sz="1100" kern="1200" dirty="0">
                <a:solidFill>
                  <a:schemeClr val="tx1"/>
                </a:solidFill>
                <a:effectLst/>
                <a:latin typeface="+mn-lt"/>
                <a:ea typeface="+mn-ea"/>
                <a:cs typeface="+mn-cs"/>
              </a:rPr>
              <a:t>availability. </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1200" dirty="0">
                <a:solidFill>
                  <a:schemeClr val="tx1"/>
                </a:solidFill>
                <a:effectLst/>
                <a:latin typeface="+mn-lt"/>
                <a:ea typeface="+mn-ea"/>
                <a:cs typeface="+mn-cs"/>
              </a:rPr>
              <a:t>S3 Standard – Infrequent Access (S-IA) </a:t>
            </a:r>
            <a:r>
              <a:rPr lang="en-US" sz="1100" kern="1200" dirty="0">
                <a:solidFill>
                  <a:schemeClr val="tx1"/>
                </a:solidFill>
                <a:effectLst/>
                <a:latin typeface="+mn-lt"/>
                <a:ea typeface="+mn-ea"/>
                <a:cs typeface="+mn-cs"/>
              </a:rPr>
              <a:t>is a storage option within Amazon S3 that you can use to reduce your costs by storing less frequently accessed data at slightly lower levels of redundancy than Amazon S3 standard storage. Standard – Infrequent Access is designed to provide the same</a:t>
            </a:r>
            <a:r>
              <a:rPr lang="en-US" sz="1100" kern="1200" baseline="0" dirty="0">
                <a:solidFill>
                  <a:schemeClr val="tx1"/>
                </a:solidFill>
                <a:effectLst/>
                <a:latin typeface="+mn-lt"/>
                <a:ea typeface="+mn-ea"/>
                <a:cs typeface="+mn-cs"/>
              </a:rPr>
              <a:t> 11 9s of </a:t>
            </a:r>
            <a:r>
              <a:rPr lang="en-US" sz="1100" kern="1200" dirty="0">
                <a:solidFill>
                  <a:schemeClr val="tx1"/>
                </a:solidFill>
                <a:effectLst/>
                <a:latin typeface="+mn-lt"/>
                <a:ea typeface="+mn-ea"/>
                <a:cs typeface="+mn-cs"/>
              </a:rPr>
              <a:t>durability as Amazon S3, with three 9s of availability in a given year. Each class has different rates.</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2"/>
              <a:tabLst/>
              <a:defRPr/>
            </a:pPr>
            <a:r>
              <a:rPr lang="en-US" sz="1100" b="1" kern="1200" dirty="0">
                <a:solidFill>
                  <a:schemeClr val="tx1"/>
                </a:solidFill>
                <a:effectLst/>
                <a:latin typeface="+mn-lt"/>
                <a:ea typeface="+mn-ea"/>
                <a:cs typeface="+mn-cs"/>
              </a:rPr>
              <a:t>Amount of storage – </a:t>
            </a:r>
            <a:r>
              <a:rPr lang="en-US" sz="1100" kern="1200" dirty="0">
                <a:solidFill>
                  <a:schemeClr val="tx1"/>
                </a:solidFill>
                <a:effectLst/>
                <a:latin typeface="+mn-lt"/>
                <a:ea typeface="+mn-ea"/>
                <a:cs typeface="+mn-cs"/>
              </a:rPr>
              <a:t>The number and size of objects stored in your Amazon S3 buckets.</a:t>
            </a:r>
          </a:p>
          <a:p>
            <a:endParaRPr lang="en-US" sz="1100" dirty="0"/>
          </a:p>
        </p:txBody>
      </p:sp>
    </p:spTree>
    <p:extLst>
      <p:ext uri="{BB962C8B-B14F-4D97-AF65-F5344CB8AC3E}">
        <p14:creationId xmlns:p14="http://schemas.microsoft.com/office/powerpoint/2010/main" val="3752578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28600" lvl="0" indent="-228600">
              <a:buFont typeface="+mj-lt"/>
              <a:buAutoNum type="arabicPeriod" startAt="3"/>
            </a:pPr>
            <a:r>
              <a:rPr lang="en-US" sz="1100" b="1" kern="1200" dirty="0">
                <a:solidFill>
                  <a:schemeClr val="tx1"/>
                </a:solidFill>
                <a:effectLst/>
                <a:latin typeface="+mn-lt"/>
                <a:ea typeface="+mn-ea"/>
                <a:cs typeface="+mn-cs"/>
              </a:rPr>
              <a:t>Requests</a:t>
            </a:r>
            <a:r>
              <a:rPr lang="en-US" sz="1100" b="1"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 Consider the number and type of requests. GET requests incur charges at different rates than other requests, such as PUT and COPY requests.</a:t>
            </a:r>
          </a:p>
          <a:p>
            <a:pPr marL="685800" lvl="1" indent="-228600">
              <a:buFont typeface="Arial" panose="020B0604020202020204" pitchFamily="34" charset="0"/>
              <a:buChar char="•"/>
            </a:pPr>
            <a:r>
              <a:rPr lang="en-US" sz="1100" b="1" kern="1200" dirty="0">
                <a:solidFill>
                  <a:schemeClr val="tx1"/>
                </a:solidFill>
                <a:effectLst/>
                <a:latin typeface="+mn-lt"/>
                <a:ea typeface="+mn-ea"/>
                <a:cs typeface="+mn-cs"/>
              </a:rPr>
              <a:t>GET – </a:t>
            </a:r>
            <a:r>
              <a:rPr lang="en-US" sz="1100" kern="1200" dirty="0">
                <a:solidFill>
                  <a:schemeClr val="tx1"/>
                </a:solidFill>
                <a:effectLst/>
                <a:latin typeface="+mn-lt"/>
                <a:ea typeface="+mn-ea"/>
                <a:cs typeface="+mn-cs"/>
              </a:rPr>
              <a:t>Retrieves an object from Amazon S3. You must have READ access to use this operation.</a:t>
            </a:r>
          </a:p>
          <a:p>
            <a:pPr marL="685800" lvl="1" indent="-228600">
              <a:buFont typeface="Arial" panose="020B0604020202020204" pitchFamily="34" charset="0"/>
              <a:buChar char="•"/>
            </a:pPr>
            <a:r>
              <a:rPr lang="en-US" sz="1100" b="1" kern="1200" dirty="0">
                <a:solidFill>
                  <a:schemeClr val="tx1"/>
                </a:solidFill>
                <a:effectLst/>
                <a:latin typeface="+mn-lt"/>
                <a:ea typeface="+mn-ea"/>
                <a:cs typeface="+mn-cs"/>
              </a:rPr>
              <a:t>PUT – </a:t>
            </a:r>
            <a:r>
              <a:rPr lang="en-US" sz="1100" kern="1200" dirty="0">
                <a:solidFill>
                  <a:schemeClr val="tx1"/>
                </a:solidFill>
                <a:effectLst/>
                <a:latin typeface="+mn-lt"/>
                <a:ea typeface="+mn-ea"/>
                <a:cs typeface="+mn-cs"/>
              </a:rPr>
              <a:t>Adds an object to a bucket. You must have WRITE permissions on a bucket to add an object to it.</a:t>
            </a:r>
          </a:p>
          <a:p>
            <a:pPr marL="685800" lvl="1" indent="-228600">
              <a:buFont typeface="Arial" panose="020B0604020202020204" pitchFamily="34" charset="0"/>
              <a:buChar char="•"/>
            </a:pPr>
            <a:r>
              <a:rPr lang="en-US" sz="1100" b="1" kern="1200" dirty="0">
                <a:solidFill>
                  <a:schemeClr val="tx1"/>
                </a:solidFill>
                <a:effectLst/>
                <a:latin typeface="+mn-lt"/>
                <a:ea typeface="+mn-ea"/>
                <a:cs typeface="+mn-cs"/>
              </a:rPr>
              <a:t>COPY – </a:t>
            </a:r>
            <a:r>
              <a:rPr lang="en-US" sz="1100" kern="1200" dirty="0">
                <a:solidFill>
                  <a:schemeClr val="tx1"/>
                </a:solidFill>
                <a:effectLst/>
                <a:latin typeface="+mn-lt"/>
                <a:ea typeface="+mn-ea"/>
                <a:cs typeface="+mn-cs"/>
              </a:rPr>
              <a:t>Creates a copy of an object that is already stored in Amazon S3. A COPY operation is the same as performing a GET and then a PUT.</a:t>
            </a:r>
          </a:p>
          <a:p>
            <a:endParaRPr lang="en-US" sz="110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4"/>
              <a:tabLst/>
              <a:defRPr/>
            </a:pPr>
            <a:r>
              <a:rPr lang="en-US" sz="1100" b="1" kern="1200" dirty="0">
                <a:solidFill>
                  <a:schemeClr val="tx1"/>
                </a:solidFill>
                <a:effectLst/>
                <a:latin typeface="+mn-lt"/>
                <a:ea typeface="+mn-ea"/>
                <a:cs typeface="+mn-cs"/>
              </a:rPr>
              <a:t>Data transfer</a:t>
            </a:r>
            <a:r>
              <a:rPr lang="en-US" sz="1100" b="1" kern="1200" baseline="0" dirty="0">
                <a:solidFill>
                  <a:schemeClr val="tx1"/>
                </a:solidFill>
                <a:effectLst/>
                <a:latin typeface="+mn-lt"/>
                <a:ea typeface="+mn-ea"/>
                <a:cs typeface="+mn-cs"/>
              </a:rPr>
              <a:t> –</a:t>
            </a:r>
            <a:r>
              <a:rPr lang="en-US" sz="1100" b="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Consider </a:t>
            </a:r>
            <a:r>
              <a:rPr lang="en-US" sz="1100" dirty="0"/>
              <a:t>t</a:t>
            </a:r>
            <a:r>
              <a:rPr lang="en-US" sz="1100" kern="1200" dirty="0">
                <a:solidFill>
                  <a:schemeClr val="tx1"/>
                </a:solidFill>
                <a:effectLst/>
                <a:latin typeface="+mn-lt"/>
                <a:ea typeface="+mn-ea"/>
                <a:cs typeface="+mn-cs"/>
              </a:rPr>
              <a:t>he amount of data that</a:t>
            </a:r>
            <a:r>
              <a:rPr lang="en-US" sz="1100" kern="1200" baseline="0" dirty="0">
                <a:solidFill>
                  <a:schemeClr val="tx1"/>
                </a:solidFill>
                <a:effectLst/>
                <a:latin typeface="+mn-lt"/>
                <a:ea typeface="+mn-ea"/>
                <a:cs typeface="+mn-cs"/>
              </a:rPr>
              <a:t> is</a:t>
            </a:r>
            <a:r>
              <a:rPr lang="en-US" sz="1100" kern="1200" dirty="0">
                <a:solidFill>
                  <a:schemeClr val="tx1"/>
                </a:solidFill>
                <a:effectLst/>
                <a:latin typeface="+mn-lt"/>
                <a:ea typeface="+mn-ea"/>
                <a:cs typeface="+mn-cs"/>
              </a:rPr>
              <a:t> transferred out of the Amazon S3 Region. Remember that data transfer in is free, but there is a charge for data transfer out.</a:t>
            </a:r>
            <a:endParaRPr lang="en-US" sz="1100" dirty="0"/>
          </a:p>
          <a:p>
            <a:endParaRPr lang="en-US" dirty="0"/>
          </a:p>
        </p:txBody>
      </p:sp>
    </p:spTree>
    <p:extLst>
      <p:ext uri="{BB962C8B-B14F-4D97-AF65-F5344CB8AC3E}">
        <p14:creationId xmlns:p14="http://schemas.microsoft.com/office/powerpoint/2010/main" val="29162444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You have completed an introduction to Amazon S3, including key features and some common use cases. </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To learn more about Amazon S3, see </a:t>
            </a:r>
            <a:r>
              <a:rPr lang="en-US" sz="1100" dirty="0">
                <a:ea typeface="Amazon Ember Light" panose="020B0403020204020204" pitchFamily="34" charset="0"/>
                <a:cs typeface="Amazon Ember Light" panose="020B0403020204020204" pitchFamily="34" charset="0"/>
                <a:hlinkClick r:id="rId3"/>
              </a:rPr>
              <a:t>Amazon S3</a:t>
            </a:r>
            <a:r>
              <a:rPr lang="en-US" sz="1100" kern="1200" dirty="0">
                <a:solidFill>
                  <a:schemeClr val="tx1"/>
                </a:solidFill>
                <a:effectLst/>
                <a:ea typeface="+mn-ea"/>
                <a:cs typeface="+mn-cs"/>
              </a:rPr>
              <a:t>. </a:t>
            </a:r>
          </a:p>
          <a:p>
            <a:pPr marL="171450" indent="-171450">
              <a:buFont typeface="Arial" panose="020B0604020202020204" pitchFamily="34" charset="0"/>
              <a:buChar char="•"/>
            </a:pPr>
            <a:endParaRPr lang="en-US" sz="1100" dirty="0"/>
          </a:p>
        </p:txBody>
      </p:sp>
    </p:spTree>
    <p:extLst>
      <p:ext uri="{BB962C8B-B14F-4D97-AF65-F5344CB8AC3E}">
        <p14:creationId xmlns:p14="http://schemas.microsoft.com/office/powerpoint/2010/main" val="31139388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a:t>Introduce Section 3: Amazon Elastic File System</a:t>
            </a:r>
            <a:r>
              <a:rPr lang="en-US" sz="1100" baseline="0" dirty="0"/>
              <a:t> (Amazon EFS)</a:t>
            </a: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Amazon EFS implements storage for EC2 instances that multiple virtual machines can access at the same time. It is implemented as a shared file system that uses the Network File System (NFS) protocol. </a:t>
            </a:r>
          </a:p>
          <a:p>
            <a:endParaRPr lang="en-US" sz="1100" dirty="0"/>
          </a:p>
        </p:txBody>
      </p:sp>
    </p:spTree>
    <p:extLst>
      <p:ext uri="{BB962C8B-B14F-4D97-AF65-F5344CB8AC3E}">
        <p14:creationId xmlns:p14="http://schemas.microsoft.com/office/powerpoint/2010/main" val="32558878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600"/>
              </a:spcAft>
              <a:buClrTx/>
              <a:buSzTx/>
              <a:buFontTx/>
              <a:buNone/>
              <a:tabLst/>
              <a:defRPr/>
            </a:pPr>
            <a:r>
              <a:rPr lang="sv-SE" sz="1100" b="1" dirty="0"/>
              <a:t>Amazon Elastic File System (Amazon EFS)</a:t>
            </a:r>
            <a:r>
              <a:rPr lang="en-US" sz="1100" b="1" baseline="0" dirty="0">
                <a:ea typeface="Amazon Ember" panose="020B0603020204020204" pitchFamily="34" charset="0"/>
              </a:rPr>
              <a:t> </a:t>
            </a:r>
            <a:r>
              <a:rPr lang="en-US" sz="1100" b="0" i="0" kern="1200" dirty="0">
                <a:solidFill>
                  <a:schemeClr val="tx1"/>
                </a:solidFill>
                <a:effectLst/>
                <a:ea typeface="+mn-ea"/>
                <a:cs typeface="+mn-cs"/>
              </a:rPr>
              <a:t>provides simple, scalable, elastic file storage for use with AWS services and on-premises resources. It offers a simple interface that enables you to create and configure file systems quickly and easily. </a:t>
            </a:r>
          </a:p>
          <a:p>
            <a:pPr marL="0" marR="0" lvl="1" indent="0" algn="l" defTabSz="457200" rtl="0" eaLnBrk="1" fontAlgn="auto" latinLnBrk="0" hangingPunct="1">
              <a:lnSpc>
                <a:spcPct val="100000"/>
              </a:lnSpc>
              <a:spcBef>
                <a:spcPts val="0"/>
              </a:spcBef>
              <a:spcAft>
                <a:spcPts val="600"/>
              </a:spcAft>
              <a:buClrTx/>
              <a:buSzTx/>
              <a:buFontTx/>
              <a:buNone/>
              <a:tabLst/>
              <a:defRPr/>
            </a:pPr>
            <a:endParaRPr lang="en-US" sz="1100" b="0" i="0" kern="1200" dirty="0">
              <a:solidFill>
                <a:schemeClr val="tx1"/>
              </a:solidFill>
              <a:effectLst/>
              <a:ea typeface="+mn-ea"/>
              <a:cs typeface="+mn-cs"/>
            </a:endParaRPr>
          </a:p>
          <a:p>
            <a:pPr marL="0" marR="0" lvl="1" indent="0" algn="l" defTabSz="457200" rtl="0" eaLnBrk="1" fontAlgn="auto" latinLnBrk="0" hangingPunct="1">
              <a:lnSpc>
                <a:spcPct val="100000"/>
              </a:lnSpc>
              <a:spcBef>
                <a:spcPts val="0"/>
              </a:spcBef>
              <a:spcAft>
                <a:spcPts val="600"/>
              </a:spcAft>
              <a:buClrTx/>
              <a:buSzTx/>
              <a:buFontTx/>
              <a:buNone/>
              <a:tabLst/>
              <a:defRPr/>
            </a:pPr>
            <a:r>
              <a:rPr lang="en-US" sz="1100" b="0" i="0" kern="1200" dirty="0">
                <a:solidFill>
                  <a:schemeClr val="tx1"/>
                </a:solidFill>
                <a:effectLst/>
                <a:ea typeface="+mn-ea"/>
                <a:cs typeface="+mn-cs"/>
              </a:rPr>
              <a:t>Amazon EFS is built to dynamically scale on demand without disrupting applications—it</a:t>
            </a:r>
            <a:r>
              <a:rPr lang="en-US" sz="1100" b="0" i="0" kern="1200" baseline="0" dirty="0">
                <a:solidFill>
                  <a:schemeClr val="tx1"/>
                </a:solidFill>
                <a:effectLst/>
                <a:ea typeface="+mn-ea"/>
                <a:cs typeface="+mn-cs"/>
              </a:rPr>
              <a:t> will </a:t>
            </a:r>
            <a:r>
              <a:rPr lang="en-US" sz="1100" b="0" i="0" kern="1200" dirty="0">
                <a:solidFill>
                  <a:schemeClr val="tx1"/>
                </a:solidFill>
                <a:effectLst/>
                <a:ea typeface="+mn-ea"/>
                <a:cs typeface="+mn-cs"/>
              </a:rPr>
              <a:t>grow and shrink automatically as you add and remove files. It</a:t>
            </a:r>
            <a:r>
              <a:rPr lang="en-US" sz="1100" b="0" i="0" kern="1200" baseline="0" dirty="0">
                <a:solidFill>
                  <a:schemeClr val="tx1"/>
                </a:solidFill>
                <a:effectLst/>
                <a:ea typeface="+mn-ea"/>
                <a:cs typeface="+mn-cs"/>
              </a:rPr>
              <a:t> is designed so that y</a:t>
            </a:r>
            <a:r>
              <a:rPr lang="en-US" sz="1100" b="0" i="0" kern="1200" dirty="0">
                <a:solidFill>
                  <a:schemeClr val="tx1"/>
                </a:solidFill>
                <a:effectLst/>
                <a:ea typeface="+mn-ea"/>
                <a:cs typeface="+mn-cs"/>
              </a:rPr>
              <a:t>our applications have the storage they need, when they need it.</a:t>
            </a:r>
          </a:p>
        </p:txBody>
      </p:sp>
    </p:spTree>
    <p:extLst>
      <p:ext uri="{BB962C8B-B14F-4D97-AF65-F5344CB8AC3E}">
        <p14:creationId xmlns:p14="http://schemas.microsoft.com/office/powerpoint/2010/main" val="546154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Amazon EFS is a fully</a:t>
            </a:r>
            <a:r>
              <a:rPr lang="en-US" sz="1100" baseline="0" dirty="0"/>
              <a:t> </a:t>
            </a:r>
            <a:r>
              <a:rPr lang="en-US" sz="1100" dirty="0"/>
              <a:t>managed service that makes it easy to set up and scale file storage in the AWS Cloud. You</a:t>
            </a:r>
            <a:r>
              <a:rPr lang="en-US" sz="1100" baseline="0" dirty="0"/>
              <a:t> can use Amazon EFS </a:t>
            </a:r>
            <a:r>
              <a:rPr lang="en-US" sz="1100" dirty="0"/>
              <a:t>to build a file system for big data and analytics, media processing workflows, content management, web serving, and home directories.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You can create file systems that are accessible to Amazon EC2 instances through a file system interface (using standard operating system file I/O APIs). These file systems support full file system access semantics,</a:t>
            </a:r>
            <a:r>
              <a:rPr lang="en-US" sz="1100" baseline="0" dirty="0"/>
              <a:t> </a:t>
            </a:r>
            <a:r>
              <a:rPr lang="en-US" sz="1100" dirty="0"/>
              <a:t>such as strong consistency and file locking.</a:t>
            </a:r>
          </a:p>
          <a:p>
            <a:endParaRPr lang="en-US" sz="1100" dirty="0"/>
          </a:p>
          <a:p>
            <a:r>
              <a:rPr lang="en-US" sz="1100" dirty="0"/>
              <a:t>Amazon EFS file systems can automatically scale from gigabytes to petabytes of data without the need to provision storage. Thousands of Amazon EC2 instances can access an Amazon EFS file system at the same time, and Amazon EFS is designed to provide consistent performance to each Amazon EC2 instance. Amazon EFS is also designed to be highly durable and highly available. Amazon EFS requires no minimum fee or setup costs, and you pay only for the storage that you use.</a:t>
            </a:r>
          </a:p>
        </p:txBody>
      </p:sp>
    </p:spTree>
    <p:extLst>
      <p:ext uri="{BB962C8B-B14F-4D97-AF65-F5344CB8AC3E}">
        <p14:creationId xmlns:p14="http://schemas.microsoft.com/office/powerpoint/2010/main" val="37036672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a:t>Amazon EFS provides file storage in the cloud. With Amazon EFS, you can create a file system, mount the file system on an Amazon EC2 instance, and then read and write data from to and from your file system. You can mount an Amazon EFS file system in your VPC, through NFS versions 4.0 and 4.1 (NFSv4). </a:t>
            </a:r>
          </a:p>
          <a:p>
            <a:endParaRPr lang="en-US" sz="1100" dirty="0"/>
          </a:p>
          <a:p>
            <a:r>
              <a:rPr lang="en-US" sz="1100" dirty="0"/>
              <a:t>You can access your Amazon EFS file system concurrently from Amazon EC2 instances in your VPC,</a:t>
            </a:r>
            <a:r>
              <a:rPr lang="en-US" sz="1100" baseline="0" dirty="0"/>
              <a:t> </a:t>
            </a:r>
            <a:r>
              <a:rPr lang="en-US" sz="1100" dirty="0"/>
              <a:t>so applications that scale beyond a single connection can access a file system. Amazon EC2 instances that run in multiple Availability Zones within the same AWS</a:t>
            </a:r>
            <a:r>
              <a:rPr lang="en-US" sz="1100" baseline="0" dirty="0"/>
              <a:t> R</a:t>
            </a:r>
            <a:r>
              <a:rPr lang="en-US" sz="1100" dirty="0"/>
              <a:t>egion can access the file system, so many users can access and share a common data source. </a:t>
            </a:r>
          </a:p>
          <a:p>
            <a:endParaRPr lang="en-US" sz="1100" dirty="0"/>
          </a:p>
          <a:p>
            <a:r>
              <a:rPr lang="en-US" sz="1100" dirty="0"/>
              <a:t>In the diagram, the VPC has three Availability Zones, and each Availability Zone has one mount target that was created in it. We recommend that you access the file system from a mount target within the same Availability Zone. One of the Availability Zones has two subnets. However, a mount target is created in only one of the subnets.</a:t>
            </a:r>
          </a:p>
        </p:txBody>
      </p:sp>
    </p:spTree>
    <p:extLst>
      <p:ext uri="{BB962C8B-B14F-4D97-AF65-F5344CB8AC3E}">
        <p14:creationId xmlns:p14="http://schemas.microsoft.com/office/powerpoint/2010/main" val="12646883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lang="en-US" sz="1100" dirty="0"/>
              <a:t>You</a:t>
            </a:r>
            <a:r>
              <a:rPr lang="en-US" sz="1100" baseline="0" dirty="0"/>
              <a:t> must complete five steps t</a:t>
            </a:r>
            <a:r>
              <a:rPr lang="en-US" sz="1100" dirty="0"/>
              <a:t>o create and use your first Amazon EFS file system,</a:t>
            </a:r>
            <a:r>
              <a:rPr lang="en-US" sz="1100" baseline="0" dirty="0"/>
              <a:t> </a:t>
            </a:r>
            <a:r>
              <a:rPr lang="en-US" sz="1100" dirty="0"/>
              <a:t>mount it on an Amazon EC2 instance in your VPC, and test the end-to-end setup: </a:t>
            </a:r>
          </a:p>
          <a:p>
            <a:endParaRPr lang="en-US" sz="1100" dirty="0"/>
          </a:p>
          <a:p>
            <a:pPr marL="228600" indent="-228600">
              <a:buFont typeface="+mj-lt"/>
              <a:buAutoNum type="arabicPeriod"/>
            </a:pPr>
            <a:r>
              <a:rPr lang="en-US" sz="1100" dirty="0"/>
              <a:t>Create your Amazon EC2 resources and launch your instance.</a:t>
            </a:r>
            <a:r>
              <a:rPr lang="en-US" sz="1100" baseline="0" dirty="0"/>
              <a:t> (B</a:t>
            </a:r>
            <a:r>
              <a:rPr lang="en-US" sz="1100" dirty="0"/>
              <a:t>efore you can launch and connect to an Amazon EC2 instance, you must create a key pair, unless you already have one.)</a:t>
            </a:r>
          </a:p>
          <a:p>
            <a:pPr marL="228600" indent="-228600">
              <a:buFont typeface="+mj-lt"/>
              <a:buAutoNum type="arabicPeriod"/>
            </a:pPr>
            <a:r>
              <a:rPr lang="en-US" sz="1100" dirty="0"/>
              <a:t>Create your Amazon EFS file system.</a:t>
            </a:r>
          </a:p>
          <a:p>
            <a:pPr marL="228600" indent="-228600">
              <a:buFont typeface="+mj-lt"/>
              <a:buAutoNum type="arabicPeriod"/>
            </a:pPr>
            <a:r>
              <a:rPr lang="en-US" sz="1100" dirty="0"/>
              <a:t>In the appropriate subnets, create your mount targets.</a:t>
            </a:r>
          </a:p>
          <a:p>
            <a:pPr marL="228600" indent="-228600">
              <a:buFont typeface="+mj-lt"/>
              <a:buAutoNum type="arabicPeriod"/>
            </a:pPr>
            <a:r>
              <a:rPr lang="en-US" sz="1100" dirty="0"/>
              <a:t>Next, connect to your Amazon EC2 instance and mount the Amazon EFS file system.</a:t>
            </a:r>
          </a:p>
          <a:p>
            <a:pPr marL="228600" indent="-228600">
              <a:buFont typeface="+mj-lt"/>
              <a:buAutoNum type="arabicPeriod"/>
            </a:pPr>
            <a:r>
              <a:rPr lang="en-US" sz="1100" dirty="0"/>
              <a:t>Finally, clean up your resources and protect your AWS account.</a:t>
            </a:r>
          </a:p>
          <a:p>
            <a:endParaRPr lang="en-US" sz="1100" dirty="0"/>
          </a:p>
        </p:txBody>
      </p:sp>
    </p:spTree>
    <p:extLst>
      <p:ext uri="{BB962C8B-B14F-4D97-AF65-F5344CB8AC3E}">
        <p14:creationId xmlns:p14="http://schemas.microsoft.com/office/powerpoint/2010/main" val="20733953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a:xfrm>
            <a:off x="685800" y="4400550"/>
            <a:ext cx="5486400" cy="3215096"/>
          </a:xfrm>
        </p:spPr>
        <p:txBody>
          <a:bodyPr/>
          <a:lstStyle/>
          <a:p>
            <a:r>
              <a:rPr lang="en-US" sz="1100" dirty="0"/>
              <a:t>In Amazon EFS, a file system is the primary resource. Each file system has properties such as:</a:t>
            </a:r>
          </a:p>
          <a:p>
            <a:pPr marL="171450" indent="-171450">
              <a:buFont typeface="Arial" panose="020B0604020202020204" pitchFamily="34" charset="0"/>
              <a:buChar char="•"/>
            </a:pPr>
            <a:r>
              <a:rPr lang="en-US" sz="1100" dirty="0"/>
              <a:t>ID</a:t>
            </a:r>
          </a:p>
          <a:p>
            <a:pPr marL="171450" indent="-171450">
              <a:buFont typeface="Arial" panose="020B0604020202020204" pitchFamily="34" charset="0"/>
              <a:buChar char="•"/>
            </a:pPr>
            <a:r>
              <a:rPr lang="en-US" sz="1100" dirty="0"/>
              <a:t>Creation token</a:t>
            </a:r>
          </a:p>
          <a:p>
            <a:pPr marL="171450" indent="-171450">
              <a:buFont typeface="Arial" panose="020B0604020202020204" pitchFamily="34" charset="0"/>
              <a:buChar char="•"/>
            </a:pPr>
            <a:r>
              <a:rPr lang="en-US" sz="1100" dirty="0"/>
              <a:t>Creation time</a:t>
            </a:r>
          </a:p>
          <a:p>
            <a:pPr marL="171450" indent="-171450">
              <a:buFont typeface="Arial" panose="020B0604020202020204" pitchFamily="34" charset="0"/>
              <a:buChar char="•"/>
            </a:pPr>
            <a:r>
              <a:rPr lang="en-US" sz="1100" dirty="0"/>
              <a:t>File system size in bytes</a:t>
            </a:r>
          </a:p>
          <a:p>
            <a:pPr marL="171450" indent="-171450">
              <a:buFont typeface="Arial" panose="020B0604020202020204" pitchFamily="34" charset="0"/>
              <a:buChar char="•"/>
            </a:pPr>
            <a:r>
              <a:rPr lang="en-US" sz="1100" dirty="0"/>
              <a:t>Number of mount targets that are created for the file system</a:t>
            </a:r>
          </a:p>
          <a:p>
            <a:pPr marL="171450" indent="-171450">
              <a:buFont typeface="Arial" panose="020B0604020202020204" pitchFamily="34" charset="0"/>
              <a:buChar char="•"/>
            </a:pPr>
            <a:r>
              <a:rPr lang="en-US" sz="1100" dirty="0"/>
              <a:t>File system state </a:t>
            </a:r>
          </a:p>
          <a:p>
            <a:endParaRPr lang="en-US" sz="1100" dirty="0"/>
          </a:p>
          <a:p>
            <a:r>
              <a:rPr lang="en-US" sz="1100" dirty="0"/>
              <a:t>Amazon EFS also supports other resources to configure the primary resource. These resources include mount targets and tags.</a:t>
            </a:r>
          </a:p>
          <a:p>
            <a:r>
              <a:rPr lang="en-US" sz="1100" baseline="0" dirty="0"/>
              <a:t> </a:t>
            </a:r>
            <a:endParaRPr lang="en-US" sz="1100" dirty="0"/>
          </a:p>
          <a:p>
            <a:r>
              <a:rPr lang="en-US" sz="1100" b="1" dirty="0"/>
              <a:t>Mount target</a:t>
            </a:r>
            <a:r>
              <a:rPr lang="en-US" sz="1100" b="0" dirty="0"/>
              <a:t>:</a:t>
            </a:r>
            <a:r>
              <a:rPr lang="en-US" sz="1100" dirty="0"/>
              <a:t> To access your file system, you must create mount targets in your VPC. </a:t>
            </a:r>
          </a:p>
          <a:p>
            <a:r>
              <a:rPr lang="en-US" sz="1100" dirty="0"/>
              <a:t>Each mount target has the following properties: </a:t>
            </a:r>
          </a:p>
          <a:p>
            <a:pPr marL="171450" indent="-171450">
              <a:buFont typeface="Arial" panose="020B0604020202020204" pitchFamily="34" charset="0"/>
              <a:buChar char="•"/>
            </a:pPr>
            <a:r>
              <a:rPr lang="en-US" sz="1100" dirty="0"/>
              <a:t>The mount target ID</a:t>
            </a:r>
          </a:p>
          <a:p>
            <a:pPr marL="171450" indent="-171450">
              <a:buFont typeface="Arial" panose="020B0604020202020204" pitchFamily="34" charset="0"/>
              <a:buChar char="•"/>
            </a:pPr>
            <a:r>
              <a:rPr lang="en-US" sz="1100" dirty="0"/>
              <a:t>The subnet ID </a:t>
            </a:r>
            <a:r>
              <a:rPr lang="en-US" sz="1100" baseline="0" dirty="0"/>
              <a:t>for the subnet where </a:t>
            </a:r>
            <a:r>
              <a:rPr lang="en-US" sz="1100" dirty="0"/>
              <a:t>it was created</a:t>
            </a:r>
          </a:p>
          <a:p>
            <a:pPr marL="171450" indent="-171450">
              <a:buFont typeface="Arial" panose="020B0604020202020204" pitchFamily="34" charset="0"/>
              <a:buChar char="•"/>
            </a:pPr>
            <a:r>
              <a:rPr lang="en-US" sz="1100" dirty="0"/>
              <a:t>The file system ID for the file system where it was</a:t>
            </a:r>
            <a:r>
              <a:rPr lang="en-US" sz="1100" baseline="0" dirty="0"/>
              <a:t> </a:t>
            </a:r>
            <a:r>
              <a:rPr lang="en-US" sz="1100" dirty="0"/>
              <a:t>created</a:t>
            </a:r>
          </a:p>
          <a:p>
            <a:pPr marL="171450" indent="-171450">
              <a:buFont typeface="Arial" panose="020B0604020202020204" pitchFamily="34" charset="0"/>
              <a:buChar char="•"/>
            </a:pPr>
            <a:r>
              <a:rPr lang="en-US" sz="1100" dirty="0"/>
              <a:t>An IP address where the file system can be mounted</a:t>
            </a:r>
          </a:p>
          <a:p>
            <a:pPr marL="171450" indent="-171450">
              <a:buFont typeface="Arial" panose="020B0604020202020204" pitchFamily="34" charset="0"/>
              <a:buChar char="•"/>
            </a:pPr>
            <a:r>
              <a:rPr lang="en-US" sz="1100" dirty="0"/>
              <a:t>The mount target state</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You can use the IP address or the Domain Name </a:t>
            </a:r>
            <a:r>
              <a:rPr lang="en-US" sz="1100" i="0" dirty="0"/>
              <a:t>System (DNS) name </a:t>
            </a:r>
            <a:r>
              <a:rPr lang="en-US" sz="1100" dirty="0"/>
              <a:t>in your mount command.</a:t>
            </a:r>
          </a:p>
          <a:p>
            <a:endParaRPr lang="en-US" sz="1100" b="1" dirty="0"/>
          </a:p>
          <a:p>
            <a:r>
              <a:rPr lang="en-US" sz="1100" b="1" dirty="0"/>
              <a:t>Tags</a:t>
            </a:r>
            <a:r>
              <a:rPr lang="en-US" sz="1100" dirty="0"/>
              <a:t>: To help organize your file systems, you can assign your own metadata to each of the file systems that you create. Each tag is a key-value pair. </a:t>
            </a:r>
          </a:p>
          <a:p>
            <a:endParaRPr lang="en-US" sz="1100" dirty="0"/>
          </a:p>
          <a:p>
            <a:r>
              <a:rPr lang="en-US" sz="1100" dirty="0"/>
              <a:t>Think of mount targets and tags as </a:t>
            </a:r>
            <a:r>
              <a:rPr lang="en-US" sz="1100" i="0" dirty="0"/>
              <a:t>subresources</a:t>
            </a:r>
            <a:r>
              <a:rPr lang="en-US" sz="1100" dirty="0"/>
              <a:t> that do not exist unless they</a:t>
            </a:r>
            <a:r>
              <a:rPr lang="en-US" sz="1100" baseline="0" dirty="0"/>
              <a:t> are </a:t>
            </a:r>
            <a:r>
              <a:rPr lang="en-US" sz="1100" dirty="0"/>
              <a:t>associated with a file system.</a:t>
            </a:r>
          </a:p>
        </p:txBody>
      </p:sp>
      <p:sp>
        <p:nvSpPr>
          <p:cNvPr id="4" name="Slide Number Placeholder 3">
            <a:extLst>
              <a:ext uri="{FF2B5EF4-FFF2-40B4-BE49-F238E27FC236}">
                <a16:creationId xmlns:a16="http://schemas.microsoft.com/office/drawing/2014/main" id="{CD51F551-1EBB-244A-A532-13D9BD2A5FB5}"/>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72968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solidFill>
                <a:srgbClr val="000000"/>
              </a:solidFill>
              <a:ea typeface="Amazon Ember" panose="02000000000000000000" pitchFamily="2" charset="0"/>
              <a:cs typeface="Amazon Ember Light" panose="020B0403020204020204" pitchFamily="34" charset="0"/>
            </a:endParaRPr>
          </a:p>
          <a:p>
            <a:r>
              <a:rPr lang="en-US" sz="1100" kern="1200" dirty="0">
                <a:solidFill>
                  <a:schemeClr val="tx1"/>
                </a:solidFill>
                <a:effectLst/>
                <a:ea typeface="+mn-ea"/>
                <a:cs typeface="+mn-cs"/>
              </a:rPr>
              <a:t>You have completed an introduction to Amazon EFS, including key features and key resources. Amazon</a:t>
            </a:r>
            <a:r>
              <a:rPr lang="en-US" sz="1100" kern="1200" baseline="0" dirty="0">
                <a:solidFill>
                  <a:schemeClr val="tx1"/>
                </a:solidFill>
                <a:effectLst/>
                <a:ea typeface="+mn-ea"/>
                <a:cs typeface="+mn-cs"/>
              </a:rPr>
              <a:t> EFS </a:t>
            </a:r>
            <a:r>
              <a:rPr lang="en-US" sz="1100" kern="1200" dirty="0">
                <a:solidFill>
                  <a:schemeClr val="tx1"/>
                </a:solidFill>
                <a:effectLst/>
                <a:ea typeface="+mn-ea"/>
                <a:cs typeface="+mn-cs"/>
              </a:rPr>
              <a:t>provides file storage in the cloud that works well for big data and analytics, media processing workflows, content management, web serving, and home directories. </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Amazon EFS scales up or down when files are added or removed, and you pay for only what you are using.</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Amazon EFS is a fully managed service that is accessible from the console, an API, or the AWS CLI.</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To</a:t>
            </a:r>
            <a:r>
              <a:rPr lang="en-US" sz="1100" baseline="0" dirty="0"/>
              <a:t> learn more</a:t>
            </a:r>
            <a:r>
              <a:rPr lang="en-US" sz="1100" dirty="0"/>
              <a:t> about Amazon EFS, see </a:t>
            </a:r>
            <a:r>
              <a:rPr lang="en-US" sz="1100" dirty="0">
                <a:ea typeface="Amazon Ember Light" panose="020B0403020204020204" pitchFamily="34" charset="0"/>
                <a:cs typeface="Amazon Ember Light" panose="020B0403020204020204" pitchFamily="34" charset="0"/>
                <a:hlinkClick r:id="rId3"/>
              </a:rPr>
              <a:t>Amazon EFS</a:t>
            </a:r>
            <a:endParaRPr lang="en-US" sz="1100" dirty="0">
              <a:ea typeface="Amazon Ember Light" panose="020B0403020204020204" pitchFamily="34" charset="0"/>
              <a:cs typeface="Amazon Ember Light" panose="020B0403020204020204" pitchFamily="34" charset="0"/>
            </a:endParaRPr>
          </a:p>
          <a:p>
            <a:endParaRPr lang="en-US" sz="1100" dirty="0"/>
          </a:p>
          <a:p>
            <a:pPr marL="171450" indent="-171450">
              <a:buFont typeface="Arial" panose="020B0604020202020204" pitchFamily="34" charset="0"/>
              <a:buChar char="•"/>
            </a:pPr>
            <a:endParaRPr lang="en-US" sz="1100" dirty="0"/>
          </a:p>
        </p:txBody>
      </p:sp>
    </p:spTree>
    <p:extLst>
      <p:ext uri="{BB962C8B-B14F-4D97-AF65-F5344CB8AC3E}">
        <p14:creationId xmlns:p14="http://schemas.microsoft.com/office/powerpoint/2010/main" val="3014267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a:xfrm>
            <a:off x="685800" y="4400550"/>
            <a:ext cx="5486400" cy="3829050"/>
          </a:xfrm>
        </p:spPr>
        <p:txBody>
          <a:bodyPr/>
          <a:lstStyle/>
          <a:p>
            <a:r>
              <a:rPr lang="en-US" sz="1100" kern="1200" dirty="0">
                <a:solidFill>
                  <a:schemeClr val="tx1"/>
                </a:solidFill>
                <a:effectLst/>
                <a:ea typeface="+mn-ea"/>
                <a:cs typeface="+mn-cs"/>
              </a:rPr>
              <a:t>You should automate the lifecycle of the data that you</a:t>
            </a:r>
            <a:r>
              <a:rPr lang="en-US" sz="1100" kern="1200" baseline="0" dirty="0">
                <a:solidFill>
                  <a:schemeClr val="tx1"/>
                </a:solidFill>
                <a:effectLst/>
                <a:ea typeface="+mn-ea"/>
                <a:cs typeface="+mn-cs"/>
              </a:rPr>
              <a:t> </a:t>
            </a:r>
            <a:r>
              <a:rPr lang="en-US" sz="1100" kern="1200" dirty="0">
                <a:solidFill>
                  <a:schemeClr val="tx1"/>
                </a:solidFill>
                <a:effectLst/>
                <a:ea typeface="+mn-ea"/>
                <a:cs typeface="+mn-cs"/>
              </a:rPr>
              <a:t>store in Amazon S3. By using lifecycle policies, you can cycle data at regular intervals between different Amazon S3 storage types. This automation reduces your overall cost, because you pay less for data as it becomes less important with time.</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In addition to setting lifecycle rules per object, you can also set lifecycle rules per bucket.</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Consider an example of a lifecycle policy that moves data as it ages from </a:t>
            </a:r>
            <a:r>
              <a:rPr lang="en-US" sz="1100" b="1" kern="1200" dirty="0">
                <a:solidFill>
                  <a:schemeClr val="tx1"/>
                </a:solidFill>
                <a:effectLst/>
                <a:ea typeface="+mn-ea"/>
                <a:cs typeface="+mn-cs"/>
              </a:rPr>
              <a:t>Amazon S3 Standard </a:t>
            </a:r>
            <a:r>
              <a:rPr lang="en-US" sz="1100" kern="1200" dirty="0">
                <a:solidFill>
                  <a:schemeClr val="tx1"/>
                </a:solidFill>
                <a:effectLst/>
                <a:ea typeface="+mn-ea"/>
                <a:cs typeface="+mn-cs"/>
              </a:rPr>
              <a:t>to </a:t>
            </a:r>
            <a:r>
              <a:rPr lang="en-US" sz="1100" b="1" kern="1200" dirty="0">
                <a:solidFill>
                  <a:schemeClr val="tx1"/>
                </a:solidFill>
                <a:effectLst/>
                <a:ea typeface="+mn-ea"/>
                <a:cs typeface="+mn-cs"/>
              </a:rPr>
              <a:t>Amazon S3 Standard – Infrequent Access</a:t>
            </a:r>
            <a:r>
              <a:rPr lang="en-US" sz="1100" b="0" kern="1200" dirty="0">
                <a:solidFill>
                  <a:schemeClr val="tx1"/>
                </a:solidFill>
                <a:effectLst/>
                <a:ea typeface="+mn-ea"/>
                <a:cs typeface="+mn-cs"/>
              </a:rPr>
              <a:t>, and finally</a:t>
            </a:r>
            <a:r>
              <a:rPr lang="en-US" sz="1100" kern="1200" dirty="0">
                <a:solidFill>
                  <a:schemeClr val="tx1"/>
                </a:solidFill>
                <a:effectLst/>
                <a:ea typeface="+mn-ea"/>
                <a:cs typeface="+mn-cs"/>
              </a:rPr>
              <a:t>, into </a:t>
            </a:r>
            <a:r>
              <a:rPr lang="en-US" sz="1100" b="1" kern="1200" dirty="0">
                <a:solidFill>
                  <a:schemeClr val="tx1"/>
                </a:solidFill>
                <a:effectLst/>
                <a:ea typeface="+mn-ea"/>
                <a:cs typeface="+mn-cs"/>
              </a:rPr>
              <a:t>Amazon S3 Glacier </a:t>
            </a:r>
            <a:r>
              <a:rPr lang="en-US" sz="1100" kern="1200" dirty="0">
                <a:solidFill>
                  <a:schemeClr val="tx1"/>
                </a:solidFill>
                <a:effectLst/>
                <a:ea typeface="+mn-ea"/>
                <a:cs typeface="+mn-cs"/>
              </a:rPr>
              <a:t>before it is deleted. Suppose that a user uploads a video to your application and your application generates a thumbnail preview of the video. This video preview is stored to Amazon S3 Standard, because it is likely that the user wants to access it right away. </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Your usage data indicates that most thumbnail previews are not accessed after 30 days. Your lifecycle policy takes these previews and moves them to Amazon S3 –</a:t>
            </a:r>
            <a:r>
              <a:rPr lang="en-US" sz="1100" kern="1200" baseline="0" dirty="0">
                <a:solidFill>
                  <a:schemeClr val="tx1"/>
                </a:solidFill>
                <a:effectLst/>
                <a:ea typeface="+mn-ea"/>
                <a:cs typeface="+mn-cs"/>
              </a:rPr>
              <a:t> I</a:t>
            </a:r>
            <a:r>
              <a:rPr lang="en-US" sz="1100" kern="1200" dirty="0">
                <a:solidFill>
                  <a:schemeClr val="tx1"/>
                </a:solidFill>
                <a:effectLst/>
                <a:ea typeface="+mn-ea"/>
                <a:cs typeface="+mn-cs"/>
              </a:rPr>
              <a:t>nfrequent Access after 30 days. After another 30 days elapse, the preview is unlikely to be accessed again.</a:t>
            </a:r>
            <a:r>
              <a:rPr lang="en-US" sz="1100" kern="1200" baseline="0" dirty="0">
                <a:solidFill>
                  <a:schemeClr val="tx1"/>
                </a:solidFill>
                <a:effectLst/>
                <a:ea typeface="+mn-ea"/>
                <a:cs typeface="+mn-cs"/>
              </a:rPr>
              <a:t> The preview</a:t>
            </a:r>
            <a:r>
              <a:rPr lang="en-US" sz="1100" kern="1200" dirty="0">
                <a:solidFill>
                  <a:schemeClr val="tx1"/>
                </a:solidFill>
                <a:effectLst/>
                <a:ea typeface="+mn-ea"/>
                <a:cs typeface="+mn-cs"/>
              </a:rPr>
              <a:t> is then moved to Amazon S3 Glacier, where it remains for 1 year. After 1 year, the preview is deleted. The important thing is that the lifecycle policy manages all this movement automatically.</a:t>
            </a:r>
            <a:br>
              <a:rPr lang="en-US" sz="1100" kern="1200" dirty="0">
                <a:solidFill>
                  <a:schemeClr val="tx1"/>
                </a:solidFill>
                <a:effectLst/>
                <a:ea typeface="+mn-ea"/>
                <a:cs typeface="+mn-cs"/>
              </a:rPr>
            </a:br>
            <a:endParaRPr lang="en-US" sz="110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To learn more,</a:t>
            </a:r>
            <a:r>
              <a:rPr lang="en-US" sz="1100" baseline="0" dirty="0"/>
              <a:t> see </a:t>
            </a:r>
            <a:r>
              <a:rPr lang="en-US" sz="1100" dirty="0">
                <a:ea typeface="Amazon Ember Light" panose="020B0403020204020204" pitchFamily="34" charset="0"/>
                <a:cs typeface="Amazon Ember Light" panose="020B0403020204020204" pitchFamily="34" charset="0"/>
                <a:hlinkClick r:id="rId3"/>
              </a:rPr>
              <a:t>Object lifecycle management</a:t>
            </a:r>
            <a:endParaRPr lang="en-US" sz="1100" dirty="0">
              <a:ea typeface="Amazon Ember Light" panose="020B0403020204020204" pitchFamily="34" charset="0"/>
              <a:cs typeface="Amazon Ember Light" panose="020B0403020204020204" pitchFamily="34" charset="0"/>
            </a:endParaRPr>
          </a:p>
          <a:p>
            <a:endParaRPr lang="en-US" sz="1100" dirty="0"/>
          </a:p>
        </p:txBody>
      </p:sp>
      <p:sp>
        <p:nvSpPr>
          <p:cNvPr id="4" name="Slide Number Placeholder 3">
            <a:extLst>
              <a:ext uri="{FF2B5EF4-FFF2-40B4-BE49-F238E27FC236}">
                <a16:creationId xmlns:a16="http://schemas.microsoft.com/office/drawing/2014/main" id="{799B3B70-D3D3-944E-8F9E-9C061D96B697}"/>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sym typeface="Arial"/>
            </a:endParaRPr>
          </a:p>
        </p:txBody>
      </p:sp>
    </p:spTree>
    <p:extLst>
      <p:ext uri="{BB962C8B-B14F-4D97-AF65-F5344CB8AC3E}">
        <p14:creationId xmlns:p14="http://schemas.microsoft.com/office/powerpoint/2010/main" val="42554364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a:t>Introducing Section 4: Amazon S3 Glacier</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Amazon S3 Glacier is a secure, durable, and extremely low-cost cloud storage service for data archiving and long-term backup.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p:txBody>
      </p:sp>
      <p:sp>
        <p:nvSpPr>
          <p:cNvPr id="4" name="Slide Number Placeholder 3">
            <a:extLst>
              <a:ext uri="{FF2B5EF4-FFF2-40B4-BE49-F238E27FC236}">
                <a16:creationId xmlns:a16="http://schemas.microsoft.com/office/drawing/2014/main" id="{2FF1FF36-BF88-8643-88EE-8D5932F43F5C}"/>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543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This</a:t>
            </a:r>
            <a:r>
              <a:rPr lang="en-US" sz="1100" b="0" i="0" kern="1200" baseline="0" dirty="0">
                <a:solidFill>
                  <a:schemeClr val="tx1"/>
                </a:solidFill>
                <a:effectLst/>
                <a:latin typeface="+mn-lt"/>
                <a:ea typeface="+mn-ea"/>
                <a:cs typeface="+mn-cs"/>
              </a:rPr>
              <a:t> section covers</a:t>
            </a:r>
            <a:r>
              <a:rPr lang="en-US" sz="1100" b="0" i="0" kern="1200" dirty="0">
                <a:solidFill>
                  <a:schemeClr val="tx1"/>
                </a:solidFill>
                <a:effectLst/>
                <a:latin typeface="+mn-lt"/>
                <a:ea typeface="+mn-ea"/>
                <a:cs typeface="+mn-cs"/>
              </a:rPr>
              <a:t> Amazon S3 Glacier.</a:t>
            </a:r>
          </a:p>
          <a:p>
            <a:endParaRPr lang="en-US" sz="1100" dirty="0"/>
          </a:p>
        </p:txBody>
      </p:sp>
      <p:sp>
        <p:nvSpPr>
          <p:cNvPr id="4" name="Slide Number Placeholder 3">
            <a:extLst>
              <a:ext uri="{FF2B5EF4-FFF2-40B4-BE49-F238E27FC236}">
                <a16:creationId xmlns:a16="http://schemas.microsoft.com/office/drawing/2014/main" id="{312C8FCB-0ECE-1A46-B525-7BBAE2C5D6CF}"/>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5515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a:xfrm>
            <a:off x="685799" y="4400550"/>
            <a:ext cx="5486401" cy="3086100"/>
          </a:xfrm>
        </p:spPr>
        <p:txBody>
          <a:bodyPr/>
          <a:lstStyle/>
          <a:p>
            <a:r>
              <a:rPr lang="en-US" sz="1100" kern="1200" dirty="0">
                <a:solidFill>
                  <a:schemeClr val="tx1"/>
                </a:solidFill>
                <a:effectLst/>
              </a:rPr>
              <a:t>When you use Amazon S3 Glacier to archive data,</a:t>
            </a:r>
            <a:r>
              <a:rPr lang="en-US" sz="1100" kern="1200" baseline="0" dirty="0">
                <a:solidFill>
                  <a:schemeClr val="tx1"/>
                </a:solidFill>
                <a:effectLst/>
              </a:rPr>
              <a:t> </a:t>
            </a:r>
            <a:r>
              <a:rPr lang="en-US" sz="1100" kern="1200" dirty="0">
                <a:solidFill>
                  <a:schemeClr val="tx1"/>
                </a:solidFill>
                <a:effectLst/>
              </a:rPr>
              <a:t>you can store your data at an extremely low cost (even in comparison to Amazon S3), but you cannot retrieve your data immediately when you want it. </a:t>
            </a:r>
          </a:p>
          <a:p>
            <a:endParaRPr lang="en-US" sz="1100" kern="1200" dirty="0">
              <a:solidFill>
                <a:schemeClr val="tx1"/>
              </a:solidFill>
              <a:effectLst/>
            </a:endParaRPr>
          </a:p>
          <a:p>
            <a:r>
              <a:rPr lang="en-US" sz="1100" kern="1200" dirty="0">
                <a:solidFill>
                  <a:schemeClr val="tx1"/>
                </a:solidFill>
                <a:effectLst/>
              </a:rPr>
              <a:t>Data that is stored in Amazon S3 Glacier can take several hours to retrieve, which is why it works well for archiving.</a:t>
            </a:r>
          </a:p>
          <a:p>
            <a:endParaRPr lang="en-US" sz="1100" kern="1200" dirty="0">
              <a:solidFill>
                <a:schemeClr val="tx1"/>
              </a:solidFill>
              <a:effectLst/>
            </a:endParaRPr>
          </a:p>
          <a:p>
            <a:r>
              <a:rPr lang="en-US" sz="1100" kern="1200" dirty="0">
                <a:solidFill>
                  <a:schemeClr val="tx1"/>
                </a:solidFill>
                <a:effectLst/>
              </a:rPr>
              <a:t>There are three key Amazon S3 Glacier terms you should be familiar with:</a:t>
            </a:r>
          </a:p>
          <a:p>
            <a:pPr marL="171450" indent="-171450">
              <a:buFont typeface="Arial" panose="020B0604020202020204" pitchFamily="34" charset="0"/>
              <a:buChar char="•"/>
            </a:pPr>
            <a:r>
              <a:rPr lang="en-US" sz="1100" b="1" kern="1200" dirty="0">
                <a:solidFill>
                  <a:schemeClr val="tx1"/>
                </a:solidFill>
                <a:effectLst/>
              </a:rPr>
              <a:t>Archive</a:t>
            </a:r>
            <a:r>
              <a:rPr lang="en-US" sz="1100" b="0" kern="1200" baseline="0" dirty="0">
                <a:solidFill>
                  <a:schemeClr val="tx1"/>
                </a:solidFill>
                <a:effectLst/>
              </a:rPr>
              <a:t> –</a:t>
            </a:r>
            <a:r>
              <a:rPr lang="en-US" sz="1100" kern="1200" dirty="0">
                <a:solidFill>
                  <a:schemeClr val="tx1"/>
                </a:solidFill>
                <a:effectLst/>
              </a:rPr>
              <a:t> Any object (such as a photo, video, file, or document)</a:t>
            </a:r>
            <a:r>
              <a:rPr lang="en-US" sz="1100" kern="1200" baseline="0" dirty="0">
                <a:solidFill>
                  <a:schemeClr val="tx1"/>
                </a:solidFill>
                <a:effectLst/>
              </a:rPr>
              <a:t> </a:t>
            </a:r>
            <a:r>
              <a:rPr lang="en-US" sz="1100" kern="1200" dirty="0">
                <a:solidFill>
                  <a:schemeClr val="tx1"/>
                </a:solidFill>
                <a:effectLst/>
              </a:rPr>
              <a:t>that you store in Amazon S3 Glacier. It is the base unit of storage in Amazon S3 Glacier. Each archive has its own unique ID and it can also have a description.</a:t>
            </a:r>
          </a:p>
          <a:p>
            <a:pPr marL="171450" indent="-171450">
              <a:buFont typeface="Arial" panose="020B0604020202020204" pitchFamily="34" charset="0"/>
              <a:buChar char="•"/>
            </a:pPr>
            <a:r>
              <a:rPr lang="en-US" sz="1100" b="1" kern="1200" dirty="0">
                <a:solidFill>
                  <a:schemeClr val="tx1"/>
                </a:solidFill>
                <a:effectLst/>
              </a:rPr>
              <a:t>Vault</a:t>
            </a:r>
            <a:r>
              <a:rPr lang="en-US" sz="1100" b="0" kern="1200" baseline="0" dirty="0">
                <a:solidFill>
                  <a:schemeClr val="tx1"/>
                </a:solidFill>
                <a:effectLst/>
              </a:rPr>
              <a:t> –</a:t>
            </a:r>
            <a:r>
              <a:rPr lang="en-US" sz="1100" kern="1200" dirty="0">
                <a:solidFill>
                  <a:schemeClr val="tx1"/>
                </a:solidFill>
                <a:effectLst/>
              </a:rPr>
              <a:t> A container for storing archives. When you create a vault, you specify the vault name and the Region where you want to locate the vault.</a:t>
            </a:r>
          </a:p>
          <a:p>
            <a:pPr marL="171450" indent="-171450">
              <a:buFont typeface="Arial" panose="020B0604020202020204" pitchFamily="34" charset="0"/>
              <a:buChar char="•"/>
            </a:pPr>
            <a:r>
              <a:rPr lang="en-US" sz="1100" b="1" kern="1200" dirty="0">
                <a:solidFill>
                  <a:schemeClr val="tx1"/>
                </a:solidFill>
                <a:effectLst/>
              </a:rPr>
              <a:t>Vault access policy</a:t>
            </a:r>
            <a:r>
              <a:rPr lang="en-US" sz="1100" b="0" kern="1200" baseline="0" dirty="0">
                <a:solidFill>
                  <a:schemeClr val="tx1"/>
                </a:solidFill>
                <a:effectLst/>
              </a:rPr>
              <a:t> –</a:t>
            </a:r>
            <a:r>
              <a:rPr lang="en-US" sz="1100" kern="1200" dirty="0">
                <a:solidFill>
                  <a:schemeClr val="tx1"/>
                </a:solidFill>
                <a:effectLst/>
              </a:rPr>
              <a:t> Determine who can and cannot access the data that is stored in the vault, and what operations users can and cannot perform. One vault access permissions policy can be created for each vault to manage access permissions for that vault. You can also use a vault lock policy to make sure that a vault cannot be altered. Each vault can have one vault access policy and one vault lock policy that are attached to it.</a:t>
            </a:r>
          </a:p>
          <a:p>
            <a:endParaRPr lang="en-US" sz="1100" kern="1200" dirty="0">
              <a:solidFill>
                <a:schemeClr val="tx1"/>
              </a:solidFill>
              <a:effectLst/>
            </a:endParaRPr>
          </a:p>
          <a:p>
            <a:r>
              <a:rPr lang="en-US" sz="1100" dirty="0"/>
              <a:t>You</a:t>
            </a:r>
            <a:r>
              <a:rPr lang="en-US" sz="1100" baseline="0" dirty="0"/>
              <a:t> have t</a:t>
            </a:r>
            <a:r>
              <a:rPr lang="en-US" sz="1100" dirty="0"/>
              <a:t>hree options for retrieving data,</a:t>
            </a:r>
            <a:r>
              <a:rPr lang="en-US" sz="1100" baseline="0" dirty="0"/>
              <a:t> each</a:t>
            </a:r>
            <a:r>
              <a:rPr lang="en-US" sz="1100" dirty="0"/>
              <a:t> with varying access times and cost</a:t>
            </a:r>
            <a:r>
              <a:rPr lang="en-US" sz="1100" baseline="0" dirty="0"/>
              <a:t>:</a:t>
            </a:r>
            <a:endParaRPr lang="en-US" sz="1100" kern="1200" baseline="0" dirty="0">
              <a:solidFill>
                <a:schemeClr val="tx1"/>
              </a:solidFill>
              <a:effectLst/>
            </a:endParaRPr>
          </a:p>
          <a:p>
            <a:pPr marL="171450" indent="-171450">
              <a:buFont typeface="Arial" panose="020B0604020202020204" pitchFamily="34" charset="0"/>
              <a:buChar char="•"/>
            </a:pPr>
            <a:r>
              <a:rPr lang="en-US" sz="1100" b="1" dirty="0"/>
              <a:t>Expedited</a:t>
            </a:r>
            <a:r>
              <a:rPr lang="en-US" sz="1100" dirty="0"/>
              <a:t> retrievals are typically made available within 1–5 minutes (highest cost).</a:t>
            </a:r>
          </a:p>
          <a:p>
            <a:pPr marL="171450" indent="-171450">
              <a:buFont typeface="Arial" panose="020B0604020202020204" pitchFamily="34" charset="0"/>
              <a:buChar char="•"/>
            </a:pPr>
            <a:r>
              <a:rPr lang="en-US" sz="1100" b="1" dirty="0"/>
              <a:t>Standard</a:t>
            </a:r>
            <a:r>
              <a:rPr lang="en-US" sz="1100" dirty="0"/>
              <a:t> retrievals typically complete within 3–5 hours (less time than expedited, more time than bulk).</a:t>
            </a:r>
          </a:p>
          <a:p>
            <a:pPr marL="171450" indent="-171450">
              <a:buFont typeface="Arial" panose="020B0604020202020204" pitchFamily="34" charset="0"/>
              <a:buChar char="•"/>
            </a:pPr>
            <a:r>
              <a:rPr lang="en-US" sz="1100" b="1" dirty="0"/>
              <a:t>Bulk</a:t>
            </a:r>
            <a:r>
              <a:rPr lang="en-US" sz="1100" dirty="0"/>
              <a:t> retrievals typically complete within 5–12 hours (lowest cost).</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You</a:t>
            </a:r>
            <a:r>
              <a:rPr lang="en-US" sz="1100" baseline="0" dirty="0"/>
              <a:t> might compare these options </a:t>
            </a:r>
            <a:r>
              <a:rPr lang="en-US" sz="1100" dirty="0"/>
              <a:t>to choosing the cost for shipping a package by using the most economical</a:t>
            </a:r>
            <a:r>
              <a:rPr lang="en-US" sz="1100" baseline="0" dirty="0"/>
              <a:t> method for your needs</a:t>
            </a:r>
            <a:r>
              <a:rPr lang="en-US" sz="1100" dirty="0"/>
              <a:t>.</a:t>
            </a:r>
          </a:p>
        </p:txBody>
      </p:sp>
      <p:sp>
        <p:nvSpPr>
          <p:cNvPr id="4" name="Slide Number Placeholder 3">
            <a:extLst>
              <a:ext uri="{FF2B5EF4-FFF2-40B4-BE49-F238E27FC236}">
                <a16:creationId xmlns:a16="http://schemas.microsoft.com/office/drawing/2014/main" id="{B5BAE2B8-9861-344F-97E9-1F23C9623323}"/>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58883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a:xfrm>
            <a:off x="701043" y="4415792"/>
            <a:ext cx="5471158" cy="3086100"/>
          </a:xfrm>
        </p:spPr>
        <p:txBody>
          <a:bodyPr/>
          <a:lstStyle/>
          <a:p>
            <a:r>
              <a:rPr lang="en-US" sz="1100" kern="1200" dirty="0">
                <a:solidFill>
                  <a:schemeClr val="tx1"/>
                </a:solidFill>
                <a:effectLst/>
              </a:rPr>
              <a:t>Amazon S3 Glacier's data archiving means that although you can store your data at an extremely low cost (even in comparison to Amazon S3), you cannot retrieve your data immediately when you want it. </a:t>
            </a:r>
          </a:p>
          <a:p>
            <a:endParaRPr lang="en-US" sz="1100" kern="1200" dirty="0">
              <a:solidFill>
                <a:schemeClr val="tx1"/>
              </a:solidFill>
              <a:effectLst/>
            </a:endParaRPr>
          </a:p>
          <a:p>
            <a:r>
              <a:rPr lang="en-US" sz="1100" kern="1200" dirty="0">
                <a:solidFill>
                  <a:schemeClr val="tx1"/>
                </a:solidFill>
                <a:effectLst/>
              </a:rPr>
              <a:t>Data stored in Amazon S3 Glacier can take several hours to retrieve.</a:t>
            </a:r>
          </a:p>
          <a:p>
            <a:endParaRPr lang="en-US" sz="1100" kern="1200" dirty="0">
              <a:solidFill>
                <a:schemeClr val="tx1"/>
              </a:solidFill>
              <a:effectLst/>
            </a:endParaRPr>
          </a:p>
          <a:p>
            <a:r>
              <a:rPr lang="en-US" sz="1100" kern="1200" dirty="0">
                <a:solidFill>
                  <a:schemeClr val="tx1"/>
                </a:solidFill>
                <a:effectLst/>
              </a:rPr>
              <a:t>You should be familiar with three key Amazon S3 Glacier terms:</a:t>
            </a:r>
          </a:p>
          <a:p>
            <a:pPr marL="171450" indent="-171450">
              <a:buFont typeface="Arial" panose="020B0604020202020204" pitchFamily="34" charset="0"/>
              <a:buChar char="•"/>
            </a:pPr>
            <a:r>
              <a:rPr lang="en-US" sz="1100" b="1" kern="1200" dirty="0">
                <a:solidFill>
                  <a:schemeClr val="tx1"/>
                </a:solidFill>
                <a:effectLst/>
              </a:rPr>
              <a:t>Archive</a:t>
            </a:r>
            <a:r>
              <a:rPr lang="en-US" sz="1100" kern="1200" dirty="0">
                <a:solidFill>
                  <a:schemeClr val="tx1"/>
                </a:solidFill>
                <a:effectLst/>
              </a:rPr>
              <a:t>: Any object such as a photo, video, file, or document that you store in Amazon S3 Glacier. It is the base unit of storage in Amazon S3 Glacier. Each archive has its own unique ID and can also have a description.</a:t>
            </a:r>
          </a:p>
          <a:p>
            <a:pPr marL="171450" indent="-171450">
              <a:buFont typeface="Arial" panose="020B0604020202020204" pitchFamily="34" charset="0"/>
              <a:buChar char="•"/>
            </a:pPr>
            <a:r>
              <a:rPr lang="en-US" sz="1100" b="1" kern="1200" dirty="0">
                <a:solidFill>
                  <a:schemeClr val="tx1"/>
                </a:solidFill>
                <a:effectLst/>
              </a:rPr>
              <a:t>Vault</a:t>
            </a:r>
            <a:r>
              <a:rPr lang="en-US" sz="1100" kern="1200" dirty="0">
                <a:solidFill>
                  <a:schemeClr val="tx1"/>
                </a:solidFill>
                <a:effectLst/>
              </a:rPr>
              <a:t>: A container for storing archives. When you create a vault, you specify the vault name and the region in which you would like to locate the vault.</a:t>
            </a:r>
          </a:p>
          <a:p>
            <a:pPr marL="171450" indent="-171450">
              <a:buFont typeface="Arial" panose="020B0604020202020204" pitchFamily="34" charset="0"/>
              <a:buChar char="•"/>
            </a:pPr>
            <a:r>
              <a:rPr lang="en-US" sz="1100" b="1" kern="1200" dirty="0">
                <a:solidFill>
                  <a:schemeClr val="tx1"/>
                </a:solidFill>
                <a:effectLst/>
              </a:rPr>
              <a:t>Vault Access Policy</a:t>
            </a:r>
            <a:r>
              <a:rPr lang="en-US" sz="1100" kern="1200" dirty="0">
                <a:solidFill>
                  <a:schemeClr val="tx1"/>
                </a:solidFill>
                <a:effectLst/>
              </a:rPr>
              <a:t>: Determine who can and cannot access the data stored in the vault and what operations users can and cannot perform. One vault access policy can be created for each vault to manage access permissions for that vault. You can also use a vault lock policy to make sure a vault cannot be altered. Each vault can have one vault access policy and one vault lock policy that is attached to it.</a:t>
            </a:r>
          </a:p>
          <a:p>
            <a:endParaRPr lang="en-US" sz="1100" kern="1200" dirty="0">
              <a:solidFill>
                <a:schemeClr val="tx1"/>
              </a:solidFill>
              <a:effectLst/>
            </a:endParaRPr>
          </a:p>
          <a:p>
            <a:r>
              <a:rPr lang="en-US" sz="1100" dirty="0"/>
              <a:t>Three options are available for retrieving data with varying access times and cost: expedited, standard, and bulk retrievals. They are listed</a:t>
            </a:r>
            <a:r>
              <a:rPr lang="en-US" sz="1100" baseline="0" dirty="0"/>
              <a:t> as follows:</a:t>
            </a:r>
            <a:endParaRPr lang="en-US" sz="1100" kern="1200" baseline="0" dirty="0">
              <a:solidFill>
                <a:schemeClr val="tx1"/>
              </a:solidFill>
              <a:effectLst/>
            </a:endParaRPr>
          </a:p>
          <a:p>
            <a:pPr marL="171450" indent="-171450">
              <a:buFont typeface="Arial" panose="020B0604020202020204" pitchFamily="34" charset="0"/>
              <a:buChar char="•"/>
            </a:pPr>
            <a:r>
              <a:rPr lang="en-US" sz="1100" b="1" dirty="0"/>
              <a:t>Expedited</a:t>
            </a:r>
            <a:r>
              <a:rPr lang="en-US" sz="1100" dirty="0"/>
              <a:t> retrievals are typically made available within 1 – 5 minutes (highest cost).</a:t>
            </a:r>
          </a:p>
          <a:p>
            <a:pPr marL="171450" indent="-171450">
              <a:buFont typeface="Arial" panose="020B0604020202020204" pitchFamily="34" charset="0"/>
              <a:buChar char="•"/>
            </a:pPr>
            <a:r>
              <a:rPr lang="en-US" sz="1100" b="1" dirty="0"/>
              <a:t>Standard</a:t>
            </a:r>
            <a:r>
              <a:rPr lang="en-US" sz="1100" dirty="0"/>
              <a:t> retrievals typically complete within 3 – 5 hours (less than expedited, more than bulk).</a:t>
            </a:r>
          </a:p>
          <a:p>
            <a:pPr marL="171450" indent="-171450">
              <a:buFont typeface="Arial" panose="020B0604020202020204" pitchFamily="34" charset="0"/>
              <a:buChar char="•"/>
            </a:pPr>
            <a:r>
              <a:rPr lang="en-US" sz="1100" b="1" dirty="0"/>
              <a:t>Bulk</a:t>
            </a:r>
            <a:r>
              <a:rPr lang="en-US" sz="1100" dirty="0"/>
              <a:t> retrievals typically complete within 5 – 12 hours (lowest cost).</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Compare it to choosing the cost to most economically ship a package.</a:t>
            </a:r>
          </a:p>
        </p:txBody>
      </p:sp>
    </p:spTree>
    <p:extLst>
      <p:ext uri="{BB962C8B-B14F-4D97-AF65-F5344CB8AC3E}">
        <p14:creationId xmlns:p14="http://schemas.microsoft.com/office/powerpoint/2010/main" val="19422213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a:xfrm>
            <a:off x="818002" y="4400549"/>
            <a:ext cx="5486400" cy="3881302"/>
          </a:xfrm>
        </p:spPr>
        <p:txBody>
          <a:bodyPr/>
          <a:lstStyle/>
          <a:p>
            <a:r>
              <a:rPr lang="en-US" sz="1100" b="1" dirty="0"/>
              <a:t>Media asset </a:t>
            </a:r>
            <a:r>
              <a:rPr lang="en-US" sz="1100" b="1" kern="1200" dirty="0">
                <a:solidFill>
                  <a:schemeClr val="tx1"/>
                </a:solidFill>
                <a:latin typeface="+mn-lt"/>
                <a:ea typeface="+mn-ea"/>
                <a:cs typeface="+mn-cs"/>
              </a:rPr>
              <a:t>archiving</a:t>
            </a:r>
            <a:endParaRPr lang="en-US" sz="1100" b="1" dirty="0"/>
          </a:p>
          <a:p>
            <a:r>
              <a:rPr lang="en-US" sz="1100" dirty="0"/>
              <a:t>Media assets—such as video and news footage—require durable storage and can grow to many petabytes over time. Amazon S3 Glacier enables you to archive older media content affordably and then move it to Amazon S3 for distribution when it is needed.</a:t>
            </a:r>
          </a:p>
          <a:p>
            <a:endParaRPr lang="en-US" sz="1100" dirty="0"/>
          </a:p>
          <a:p>
            <a:pPr marL="0" algn="l" defTabSz="914400" rtl="0" eaLnBrk="1" latinLnBrk="0" hangingPunct="1"/>
            <a:r>
              <a:rPr lang="en-US" sz="1100" b="1" kern="1200" dirty="0">
                <a:solidFill>
                  <a:schemeClr val="tx1"/>
                </a:solidFill>
                <a:latin typeface="+mn-lt"/>
                <a:ea typeface="+mn-ea"/>
                <a:cs typeface="+mn-cs"/>
              </a:rPr>
              <a:t>Healthcare information archiving</a:t>
            </a:r>
          </a:p>
          <a:p>
            <a:r>
              <a:rPr lang="en-US" sz="1100" dirty="0"/>
              <a:t>To meet regulatory requirements, hospital systems must retain petabytes of patient records—such</a:t>
            </a:r>
            <a:r>
              <a:rPr lang="en-US" sz="1100" baseline="0" dirty="0"/>
              <a:t> as </a:t>
            </a:r>
            <a:r>
              <a:rPr lang="en-US" sz="1100" b="0" i="0" kern="1200" dirty="0">
                <a:solidFill>
                  <a:schemeClr val="tx1"/>
                </a:solidFill>
                <a:effectLst/>
                <a:latin typeface="+mn-lt"/>
                <a:ea typeface="+mn-ea"/>
                <a:cs typeface="+mn-cs"/>
              </a:rPr>
              <a:t>Low-Income Subsidy </a:t>
            </a:r>
            <a:r>
              <a:rPr lang="en-US" sz="1100" dirty="0"/>
              <a:t>(LIS) information, picture archiving and communication system (PACS) data, or </a:t>
            </a:r>
            <a:r>
              <a:rPr lang="en-US" sz="1100" b="0" i="0" kern="1200" dirty="0">
                <a:solidFill>
                  <a:schemeClr val="tx1"/>
                </a:solidFill>
                <a:effectLst/>
                <a:latin typeface="+mn-lt"/>
                <a:ea typeface="+mn-ea"/>
                <a:cs typeface="+mn-cs"/>
              </a:rPr>
              <a:t>Electronic Health Records (</a:t>
            </a:r>
            <a:r>
              <a:rPr lang="en-US" sz="1100" dirty="0"/>
              <a:t>EHR)—for decades. Amazon S3 Glacier can</a:t>
            </a:r>
            <a:r>
              <a:rPr lang="en-US" sz="1100" baseline="0" dirty="0"/>
              <a:t> help</a:t>
            </a:r>
            <a:r>
              <a:rPr lang="en-US" sz="1100" dirty="0"/>
              <a:t> you reliably archive patient record data securely at a very low cost.</a:t>
            </a:r>
          </a:p>
          <a:p>
            <a:endParaRPr lang="en-US" sz="1100" dirty="0"/>
          </a:p>
          <a:p>
            <a:pPr marL="0" algn="l" defTabSz="914400" rtl="0" eaLnBrk="1" latinLnBrk="0" hangingPunct="1"/>
            <a:r>
              <a:rPr lang="en-US" sz="1100" b="1" kern="1200" dirty="0">
                <a:solidFill>
                  <a:schemeClr val="tx1"/>
                </a:solidFill>
                <a:latin typeface="+mn-lt"/>
                <a:ea typeface="+mn-ea"/>
                <a:cs typeface="+mn-cs"/>
              </a:rPr>
              <a:t>Regulatory and compliance archiving</a:t>
            </a:r>
          </a:p>
          <a:p>
            <a:r>
              <a:rPr lang="en-US" sz="1100" dirty="0"/>
              <a:t>Many enterprises, like those in financial services and healthcare, must retain regulatory and compliance archives for extended durations. Amazon S3 Glacier Vault Lock can help you set compliance controls so you can work towards meeting your compliance objectives, such as the U.S. Securities and Exchange Commission (SEC) Rule 17a-4(f).</a:t>
            </a:r>
          </a:p>
          <a:p>
            <a:endParaRPr lang="en-US" sz="11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tx1"/>
                </a:solidFill>
                <a:latin typeface="+mn-lt"/>
                <a:ea typeface="+mn-ea"/>
                <a:cs typeface="+mn-cs"/>
              </a:rPr>
              <a:t>Scientific data archiving</a:t>
            </a:r>
          </a:p>
          <a:p>
            <a:r>
              <a:rPr lang="en-US" sz="1100" dirty="0"/>
              <a:t>Research organizations generate, analyze, and archive large amounts of data.</a:t>
            </a:r>
            <a:r>
              <a:rPr lang="en-US" sz="1100" baseline="0" dirty="0"/>
              <a:t> By using</a:t>
            </a:r>
            <a:r>
              <a:rPr lang="en-US" sz="1100" dirty="0"/>
              <a:t> Amazon S3 Glacier, you can reduce the complexities of hardware and facility management and capacity planning.</a:t>
            </a:r>
          </a:p>
          <a:p>
            <a:endParaRPr lang="en-US" sz="1100" dirty="0"/>
          </a:p>
          <a:p>
            <a:pPr marL="0" algn="l" defTabSz="914400" rtl="0" eaLnBrk="1" latinLnBrk="0" hangingPunct="1"/>
            <a:r>
              <a:rPr lang="en-US" sz="1100" b="1" kern="1200" dirty="0">
                <a:solidFill>
                  <a:schemeClr val="tx1"/>
                </a:solidFill>
                <a:latin typeface="+mn-lt"/>
                <a:ea typeface="+mn-ea"/>
                <a:cs typeface="+mn-cs"/>
              </a:rPr>
              <a:t>Digital preservation</a:t>
            </a:r>
          </a:p>
          <a:p>
            <a:r>
              <a:rPr lang="en-US" sz="1100" dirty="0"/>
              <a:t>Libraries and government agencies must handle data integrity challenges in their digital preservation efforts. Unlike traditional systems—which can require laborious data verification and manual repair—Amazon S3 Glacier performs regular, systematic data integrity checks, and it</a:t>
            </a:r>
            <a:r>
              <a:rPr lang="en-US" sz="1100" baseline="0" dirty="0"/>
              <a:t> is designed </a:t>
            </a:r>
            <a:r>
              <a:rPr lang="en-US" sz="1100" dirty="0"/>
              <a:t>to be automatically self-healing.</a:t>
            </a:r>
          </a:p>
          <a:p>
            <a:endParaRPr lang="en-US" sz="1100" dirty="0"/>
          </a:p>
          <a:p>
            <a:pPr marL="0" algn="l" defTabSz="914400" rtl="0" eaLnBrk="1" latinLnBrk="0" hangingPunct="1"/>
            <a:r>
              <a:rPr lang="en-US" sz="1100" b="1" kern="1200" dirty="0">
                <a:solidFill>
                  <a:schemeClr val="tx1"/>
                </a:solidFill>
                <a:latin typeface="+mn-lt"/>
                <a:ea typeface="+mn-ea"/>
                <a:cs typeface="+mn-cs"/>
              </a:rPr>
              <a:t>Magnetic tape replacement</a:t>
            </a:r>
          </a:p>
          <a:p>
            <a:r>
              <a:rPr lang="en-US" sz="1100" dirty="0"/>
              <a:t>On-premises or offsite tape libraries can lower storage costs, but they can require large upfront investments and specialized maintenance. Amazon S3 Glacier has no upfront cost and reduces the cost and burden of maintenance.</a:t>
            </a:r>
          </a:p>
        </p:txBody>
      </p:sp>
    </p:spTree>
    <p:extLst>
      <p:ext uri="{BB962C8B-B14F-4D97-AF65-F5344CB8AC3E}">
        <p14:creationId xmlns:p14="http://schemas.microsoft.com/office/powerpoint/2010/main" val="5921530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kern="1200" dirty="0">
                <a:solidFill>
                  <a:schemeClr val="tx1"/>
                </a:solidFill>
                <a:effectLst/>
              </a:rPr>
              <a:t>To store and access data in Amazon S3 Glacier, you can use the AWS Management Console. However, only a few operations—such as creating and deleting vaults, and creating and managing archive policies—are available in the console. </a:t>
            </a:r>
          </a:p>
          <a:p>
            <a:endParaRPr lang="en-US" sz="1100" kern="1200" dirty="0">
              <a:solidFill>
                <a:schemeClr val="tx1"/>
              </a:solidFill>
              <a:effectLst/>
            </a:endParaRPr>
          </a:p>
          <a:p>
            <a:r>
              <a:rPr lang="en-US" sz="1100" kern="1200" dirty="0">
                <a:solidFill>
                  <a:schemeClr val="tx1"/>
                </a:solidFill>
                <a:effectLst/>
              </a:rPr>
              <a:t>For almost all other operations and interactions with Amazon S3 Glacier,</a:t>
            </a:r>
            <a:r>
              <a:rPr lang="en-US" sz="1100" kern="1200" baseline="0" dirty="0">
                <a:solidFill>
                  <a:schemeClr val="tx1"/>
                </a:solidFill>
                <a:effectLst/>
              </a:rPr>
              <a:t> you must </a:t>
            </a:r>
            <a:r>
              <a:rPr lang="en-US" sz="1100" kern="1200" dirty="0">
                <a:solidFill>
                  <a:schemeClr val="tx1"/>
                </a:solidFill>
                <a:effectLst/>
              </a:rPr>
              <a:t>use either the Amazon S3 Glacier REST APIs, the AWS Java or .NET SDKs, or the </a:t>
            </a:r>
            <a:r>
              <a:rPr lang="en-US" sz="1100" i="0" dirty="0"/>
              <a:t>AWS CLI</a:t>
            </a:r>
            <a:r>
              <a:rPr lang="en-US" sz="1100" kern="1200" dirty="0">
                <a:solidFill>
                  <a:schemeClr val="tx1"/>
                </a:solidFill>
                <a:effectLst/>
              </a:rPr>
              <a:t>.</a:t>
            </a:r>
          </a:p>
          <a:p>
            <a:endParaRPr lang="en-US" sz="1100" kern="1200" dirty="0">
              <a:solidFill>
                <a:schemeClr val="tx1"/>
              </a:solidFill>
              <a:effectLst/>
            </a:endParaRPr>
          </a:p>
          <a:p>
            <a:r>
              <a:rPr lang="en-US" sz="1100" kern="1200" dirty="0">
                <a:solidFill>
                  <a:schemeClr val="tx1"/>
                </a:solidFill>
                <a:effectLst/>
              </a:rPr>
              <a:t>You can also use lifecycle policies to archive data into Amazon S3 Glacier. Next, you will learn about lifecycle policies.</a:t>
            </a:r>
          </a:p>
          <a:p>
            <a:endParaRPr lang="en-US" sz="1100" kern="1200" dirty="0">
              <a:solidFill>
                <a:schemeClr val="tx1"/>
              </a:solidFill>
              <a:effectLst/>
            </a:endParaRPr>
          </a:p>
        </p:txBody>
      </p:sp>
    </p:spTree>
    <p:extLst>
      <p:ext uri="{BB962C8B-B14F-4D97-AF65-F5344CB8AC3E}">
        <p14:creationId xmlns:p14="http://schemas.microsoft.com/office/powerpoint/2010/main" val="1252714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a:xfrm>
            <a:off x="685800" y="4400550"/>
            <a:ext cx="5486400" cy="3829050"/>
          </a:xfrm>
        </p:spPr>
        <p:txBody>
          <a:bodyPr/>
          <a:lstStyle/>
          <a:p>
            <a:r>
              <a:rPr lang="en-US" sz="1100" kern="1200" dirty="0">
                <a:solidFill>
                  <a:schemeClr val="tx1"/>
                </a:solidFill>
                <a:effectLst/>
                <a:ea typeface="+mn-ea"/>
                <a:cs typeface="+mn-cs"/>
              </a:rPr>
              <a:t>You should automate the lifecycle of the data that you</a:t>
            </a:r>
            <a:r>
              <a:rPr lang="en-US" sz="1100" kern="1200" baseline="0" dirty="0">
                <a:solidFill>
                  <a:schemeClr val="tx1"/>
                </a:solidFill>
                <a:effectLst/>
                <a:ea typeface="+mn-ea"/>
                <a:cs typeface="+mn-cs"/>
              </a:rPr>
              <a:t> </a:t>
            </a:r>
            <a:r>
              <a:rPr lang="en-US" sz="1100" kern="1200" dirty="0">
                <a:solidFill>
                  <a:schemeClr val="tx1"/>
                </a:solidFill>
                <a:effectLst/>
                <a:ea typeface="+mn-ea"/>
                <a:cs typeface="+mn-cs"/>
              </a:rPr>
              <a:t>store in Amazon S3. By using lifecycle policies, you can cycle data at regular intervals between different Amazon S3 storage types. This automation reduces your overall cost, because you pay less for data as it becomes less important with time.</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In addition to setting lifecycle rules per object, you can also set lifecycle rules per bucket.</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Consider an example of a lifecycle policy that moves data as it ages from </a:t>
            </a:r>
            <a:r>
              <a:rPr lang="en-US" sz="1100" b="1" kern="1200" dirty="0">
                <a:solidFill>
                  <a:schemeClr val="tx1"/>
                </a:solidFill>
                <a:effectLst/>
                <a:ea typeface="+mn-ea"/>
                <a:cs typeface="+mn-cs"/>
              </a:rPr>
              <a:t>Amazon S3 Standard </a:t>
            </a:r>
            <a:r>
              <a:rPr lang="en-US" sz="1100" kern="1200" dirty="0">
                <a:solidFill>
                  <a:schemeClr val="tx1"/>
                </a:solidFill>
                <a:effectLst/>
                <a:ea typeface="+mn-ea"/>
                <a:cs typeface="+mn-cs"/>
              </a:rPr>
              <a:t>to </a:t>
            </a:r>
            <a:r>
              <a:rPr lang="en-US" sz="1100" b="1" kern="1200" dirty="0">
                <a:solidFill>
                  <a:schemeClr val="tx1"/>
                </a:solidFill>
                <a:effectLst/>
                <a:ea typeface="+mn-ea"/>
                <a:cs typeface="+mn-cs"/>
              </a:rPr>
              <a:t>Amazon S3 Standard – Infrequent Access</a:t>
            </a:r>
            <a:r>
              <a:rPr lang="en-US" sz="1100" b="0" kern="1200" dirty="0">
                <a:solidFill>
                  <a:schemeClr val="tx1"/>
                </a:solidFill>
                <a:effectLst/>
                <a:ea typeface="+mn-ea"/>
                <a:cs typeface="+mn-cs"/>
              </a:rPr>
              <a:t>, and finally</a:t>
            </a:r>
            <a:r>
              <a:rPr lang="en-US" sz="1100" kern="1200" dirty="0">
                <a:solidFill>
                  <a:schemeClr val="tx1"/>
                </a:solidFill>
                <a:effectLst/>
                <a:ea typeface="+mn-ea"/>
                <a:cs typeface="+mn-cs"/>
              </a:rPr>
              <a:t>, into </a:t>
            </a:r>
            <a:r>
              <a:rPr lang="en-US" sz="1100" b="1" kern="1200" dirty="0">
                <a:solidFill>
                  <a:schemeClr val="tx1"/>
                </a:solidFill>
                <a:effectLst/>
                <a:ea typeface="+mn-ea"/>
                <a:cs typeface="+mn-cs"/>
              </a:rPr>
              <a:t>Amazon S3 Glacier </a:t>
            </a:r>
            <a:r>
              <a:rPr lang="en-US" sz="1100" kern="1200" dirty="0">
                <a:solidFill>
                  <a:schemeClr val="tx1"/>
                </a:solidFill>
                <a:effectLst/>
                <a:ea typeface="+mn-ea"/>
                <a:cs typeface="+mn-cs"/>
              </a:rPr>
              <a:t>before it is deleted. Suppose that a user uploads a video to your application and your application generates a thumbnail preview of the video. This video preview is stored to Amazon S3 Standard, because it is likely that the user wants to access it right away. </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Your usage data indicates that most thumbnail previews are not accessed after 30 days. Your lifecycle policy takes these previews and moves them to Amazon S3 –</a:t>
            </a:r>
            <a:r>
              <a:rPr lang="en-US" sz="1100" kern="1200" baseline="0" dirty="0">
                <a:solidFill>
                  <a:schemeClr val="tx1"/>
                </a:solidFill>
                <a:effectLst/>
                <a:ea typeface="+mn-ea"/>
                <a:cs typeface="+mn-cs"/>
              </a:rPr>
              <a:t> I</a:t>
            </a:r>
            <a:r>
              <a:rPr lang="en-US" sz="1100" kern="1200" dirty="0">
                <a:solidFill>
                  <a:schemeClr val="tx1"/>
                </a:solidFill>
                <a:effectLst/>
                <a:ea typeface="+mn-ea"/>
                <a:cs typeface="+mn-cs"/>
              </a:rPr>
              <a:t>nfrequent Access after 30 days. After another 30 days elapse, the preview is unlikely to be accessed again.</a:t>
            </a:r>
            <a:r>
              <a:rPr lang="en-US" sz="1100" kern="1200" baseline="0" dirty="0">
                <a:solidFill>
                  <a:schemeClr val="tx1"/>
                </a:solidFill>
                <a:effectLst/>
                <a:ea typeface="+mn-ea"/>
                <a:cs typeface="+mn-cs"/>
              </a:rPr>
              <a:t> The preview</a:t>
            </a:r>
            <a:r>
              <a:rPr lang="en-US" sz="1100" kern="1200" dirty="0">
                <a:solidFill>
                  <a:schemeClr val="tx1"/>
                </a:solidFill>
                <a:effectLst/>
                <a:ea typeface="+mn-ea"/>
                <a:cs typeface="+mn-cs"/>
              </a:rPr>
              <a:t> is then moved to Amazon S3 Glacier, where it remains for 1 year. After 1 year, the preview is deleted. The important thing is that the lifecycle policy manages all this movement automatically.</a:t>
            </a:r>
            <a:br>
              <a:rPr lang="en-US" sz="1100" kern="1200" dirty="0">
                <a:solidFill>
                  <a:schemeClr val="tx1"/>
                </a:solidFill>
                <a:effectLst/>
                <a:ea typeface="+mn-ea"/>
                <a:cs typeface="+mn-cs"/>
              </a:rPr>
            </a:br>
            <a:endParaRPr lang="en-US" sz="110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To learn more,</a:t>
            </a:r>
            <a:r>
              <a:rPr lang="en-US" sz="1100" baseline="0" dirty="0"/>
              <a:t> see </a:t>
            </a:r>
            <a:r>
              <a:rPr lang="en-US" sz="1100" dirty="0">
                <a:ea typeface="Amazon Ember Light" panose="020B0403020204020204" pitchFamily="34" charset="0"/>
                <a:cs typeface="Amazon Ember Light" panose="020B0403020204020204" pitchFamily="34" charset="0"/>
                <a:hlinkClick r:id="rId3"/>
              </a:rPr>
              <a:t>Object lifecycle management</a:t>
            </a:r>
            <a:endParaRPr lang="en-US" sz="1100" dirty="0">
              <a:ea typeface="Amazon Ember Light" panose="020B0403020204020204" pitchFamily="34" charset="0"/>
              <a:cs typeface="Amazon Ember Light" panose="020B0403020204020204" pitchFamily="34" charset="0"/>
            </a:endParaRPr>
          </a:p>
          <a:p>
            <a:endParaRPr lang="en-US" sz="1100" dirty="0"/>
          </a:p>
        </p:txBody>
      </p:sp>
      <p:sp>
        <p:nvSpPr>
          <p:cNvPr id="4" name="Slide Number Placeholder 3">
            <a:extLst>
              <a:ext uri="{FF2B5EF4-FFF2-40B4-BE49-F238E27FC236}">
                <a16:creationId xmlns:a16="http://schemas.microsoft.com/office/drawing/2014/main" id="{799B3B70-D3D3-944E-8F9E-9C061D96B697}"/>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6260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While </a:t>
            </a:r>
            <a:r>
              <a:rPr lang="en-US" sz="1100" b="1" kern="1200" dirty="0">
                <a:solidFill>
                  <a:schemeClr val="tx1"/>
                </a:solidFill>
                <a:effectLst/>
                <a:ea typeface="+mn-ea"/>
                <a:cs typeface="+mn-cs"/>
              </a:rPr>
              <a:t>Amazon S3 </a:t>
            </a:r>
            <a:r>
              <a:rPr lang="en-US" sz="1100" b="0" kern="1200" dirty="0">
                <a:solidFill>
                  <a:schemeClr val="tx1"/>
                </a:solidFill>
                <a:effectLst/>
                <a:ea typeface="+mn-ea"/>
                <a:cs typeface="+mn-cs"/>
              </a:rPr>
              <a:t>and</a:t>
            </a:r>
            <a:r>
              <a:rPr lang="en-US" sz="1100" b="1" kern="1200" dirty="0">
                <a:solidFill>
                  <a:schemeClr val="tx1"/>
                </a:solidFill>
                <a:effectLst/>
                <a:ea typeface="+mn-ea"/>
                <a:cs typeface="+mn-cs"/>
              </a:rPr>
              <a:t> Amazon S3 Glacier </a:t>
            </a:r>
            <a:r>
              <a:rPr lang="en-US" sz="1100" kern="1200" dirty="0">
                <a:solidFill>
                  <a:schemeClr val="tx1"/>
                </a:solidFill>
                <a:effectLst/>
                <a:ea typeface="+mn-ea"/>
                <a:cs typeface="+mn-cs"/>
              </a:rPr>
              <a:t>are both object storage solutions that enable you to store a virtually unlimited amount of data, they have some critical differences between them.</a:t>
            </a:r>
            <a:r>
              <a:rPr lang="en-US" sz="1100" kern="1200" baseline="0" dirty="0">
                <a:solidFill>
                  <a:schemeClr val="tx1"/>
                </a:solidFill>
                <a:effectLst/>
                <a:ea typeface="+mn-ea"/>
                <a:cs typeface="+mn-cs"/>
              </a:rPr>
              <a:t> The chart outlines some of these differences.</a:t>
            </a:r>
            <a:r>
              <a:rPr lang="en-US" sz="1100" kern="1200" dirty="0">
                <a:solidFill>
                  <a:schemeClr val="tx1"/>
                </a:solidFill>
                <a:effectLst/>
                <a:ea typeface="+mn-ea"/>
                <a:cs typeface="+mn-cs"/>
              </a:rPr>
              <a:t> </a:t>
            </a:r>
          </a:p>
          <a:p>
            <a:endParaRPr lang="en-US" sz="1100" kern="1200" dirty="0">
              <a:solidFill>
                <a:schemeClr val="tx1"/>
              </a:solidFill>
              <a:effectLst/>
              <a:ea typeface="+mn-ea"/>
              <a:cs typeface="+mn-cs"/>
            </a:endParaRPr>
          </a:p>
          <a:p>
            <a:pPr marL="228600" indent="-228600">
              <a:buFont typeface="+mj-lt"/>
              <a:buAutoNum type="arabicPeriod"/>
            </a:pPr>
            <a:r>
              <a:rPr lang="en-US" sz="1100" kern="1200" dirty="0">
                <a:solidFill>
                  <a:schemeClr val="tx1"/>
                </a:solidFill>
                <a:effectLst/>
                <a:ea typeface="+mn-ea"/>
                <a:cs typeface="+mn-cs"/>
              </a:rPr>
              <a:t>Be careful when you decide which storage solution is correct for your needs. These two services serve very different storage needs. Amazon S3 is designed for frequent, low-latency access to your data, but Amazon S3 Glacier is designed for low-cost, long-term storage of infrequently accessed data.</a:t>
            </a:r>
          </a:p>
          <a:p>
            <a:pPr marL="228600" indent="-228600">
              <a:buFont typeface="+mj-lt"/>
              <a:buAutoNum type="arabicPeriod"/>
            </a:pPr>
            <a:r>
              <a:rPr lang="en-US" sz="1100" kern="1200" dirty="0">
                <a:solidFill>
                  <a:schemeClr val="tx1"/>
                </a:solidFill>
                <a:effectLst/>
                <a:ea typeface="+mn-ea"/>
                <a:cs typeface="+mn-cs"/>
              </a:rPr>
              <a:t>The maximum item size in Amazon S3 is 5 TB, but Amazon S3 Glacier can store items that are up to 40 TB.</a:t>
            </a:r>
          </a:p>
          <a:p>
            <a:pPr marL="228600" indent="-228600">
              <a:buFont typeface="+mj-lt"/>
              <a:buAutoNum type="arabicPeriod"/>
            </a:pPr>
            <a:r>
              <a:rPr lang="en-US" sz="1100" kern="1200" dirty="0">
                <a:solidFill>
                  <a:schemeClr val="tx1"/>
                </a:solidFill>
                <a:effectLst/>
                <a:ea typeface="+mn-ea"/>
                <a:cs typeface="+mn-cs"/>
              </a:rPr>
              <a:t>Because Amazon S3 gives you faster access to your data, the storage cost per gigabyte is higher than it is with Amazon S3 Glacier. </a:t>
            </a:r>
          </a:p>
          <a:p>
            <a:pPr marL="228600" indent="-228600">
              <a:buFont typeface="+mj-lt"/>
              <a:buAutoNum type="arabicPeriod"/>
            </a:pPr>
            <a:r>
              <a:rPr lang="en-US" sz="1100" kern="1200" dirty="0">
                <a:solidFill>
                  <a:schemeClr val="tx1"/>
                </a:solidFill>
                <a:effectLst/>
                <a:ea typeface="+mn-ea"/>
                <a:cs typeface="+mn-cs"/>
              </a:rPr>
              <a:t>While both services have per-request charges,</a:t>
            </a:r>
            <a:r>
              <a:rPr lang="en-US" sz="1100" kern="1200" baseline="0" dirty="0">
                <a:solidFill>
                  <a:schemeClr val="tx1"/>
                </a:solidFill>
                <a:effectLst/>
                <a:ea typeface="+mn-ea"/>
                <a:cs typeface="+mn-cs"/>
              </a:rPr>
              <a:t> </a:t>
            </a:r>
            <a:r>
              <a:rPr lang="en-US" sz="1100" kern="1200" dirty="0">
                <a:solidFill>
                  <a:schemeClr val="tx1"/>
                </a:solidFill>
                <a:effectLst/>
                <a:ea typeface="+mn-ea"/>
                <a:cs typeface="+mn-cs"/>
              </a:rPr>
              <a:t>Amazon S3 charges for </a:t>
            </a:r>
            <a:r>
              <a:rPr lang="en-US" sz="1100" b="1" kern="1200" dirty="0">
                <a:solidFill>
                  <a:schemeClr val="tx1"/>
                </a:solidFill>
                <a:effectLst/>
                <a:ea typeface="+mn-ea"/>
                <a:cs typeface="+mn-cs"/>
              </a:rPr>
              <a:t>PUT, COPY, POST, LIST, GET </a:t>
            </a:r>
            <a:r>
              <a:rPr lang="en-US" sz="1100" b="0" kern="1200" dirty="0">
                <a:solidFill>
                  <a:schemeClr val="tx1"/>
                </a:solidFill>
                <a:effectLst/>
                <a:ea typeface="+mn-ea"/>
                <a:cs typeface="+mn-cs"/>
              </a:rPr>
              <a:t>operations. In </a:t>
            </a:r>
            <a:r>
              <a:rPr lang="en-US" sz="1100" kern="1200" dirty="0">
                <a:solidFill>
                  <a:schemeClr val="tx1"/>
                </a:solidFill>
                <a:effectLst/>
                <a:ea typeface="+mn-ea"/>
                <a:cs typeface="+mn-cs"/>
              </a:rPr>
              <a:t>contrast, Amazon S3 Glacier charges for </a:t>
            </a:r>
            <a:r>
              <a:rPr lang="en-US" sz="1100" b="1" kern="1200" dirty="0">
                <a:solidFill>
                  <a:schemeClr val="tx1"/>
                </a:solidFill>
                <a:effectLst/>
                <a:ea typeface="+mn-ea"/>
                <a:cs typeface="+mn-cs"/>
              </a:rPr>
              <a:t>UPLOAD </a:t>
            </a:r>
            <a:r>
              <a:rPr lang="en-US" sz="1100" b="0" kern="1200" dirty="0">
                <a:solidFill>
                  <a:schemeClr val="tx1"/>
                </a:solidFill>
                <a:effectLst/>
                <a:ea typeface="+mn-ea"/>
                <a:cs typeface="+mn-cs"/>
              </a:rPr>
              <a:t>and </a:t>
            </a:r>
            <a:r>
              <a:rPr lang="en-US" sz="1100" b="1" kern="1200" dirty="0">
                <a:solidFill>
                  <a:schemeClr val="tx1"/>
                </a:solidFill>
                <a:effectLst/>
                <a:ea typeface="+mn-ea"/>
                <a:cs typeface="+mn-cs"/>
              </a:rPr>
              <a:t>retrieval</a:t>
            </a:r>
            <a:r>
              <a:rPr lang="en-US" sz="1100" b="0" kern="1200" baseline="0" dirty="0">
                <a:solidFill>
                  <a:schemeClr val="tx1"/>
                </a:solidFill>
                <a:effectLst/>
                <a:ea typeface="+mn-ea"/>
                <a:cs typeface="+mn-cs"/>
              </a:rPr>
              <a:t> operations.</a:t>
            </a:r>
            <a:endParaRPr lang="en-US" sz="1100" kern="1200" dirty="0">
              <a:solidFill>
                <a:schemeClr val="tx1"/>
              </a:solidFill>
              <a:effectLst/>
              <a:ea typeface="+mn-ea"/>
              <a:cs typeface="+mn-cs"/>
            </a:endParaRPr>
          </a:p>
          <a:p>
            <a:pPr marL="228600" indent="-228600">
              <a:buFont typeface="+mj-lt"/>
              <a:buAutoNum type="arabicPeriod"/>
            </a:pPr>
            <a:r>
              <a:rPr lang="en-US" sz="1100" kern="1200" dirty="0">
                <a:solidFill>
                  <a:schemeClr val="tx1"/>
                </a:solidFill>
                <a:effectLst/>
                <a:ea typeface="+mn-ea"/>
                <a:cs typeface="+mn-cs"/>
              </a:rPr>
              <a:t>Because Amazon S3 Glacier was designed for less-frequent access to data, it costs more for each retrieval request than Amazon S3. </a:t>
            </a:r>
          </a:p>
        </p:txBody>
      </p:sp>
      <p:sp>
        <p:nvSpPr>
          <p:cNvPr id="4" name="Slide Number Placeholder 3">
            <a:extLst>
              <a:ext uri="{FF2B5EF4-FFF2-40B4-BE49-F238E27FC236}">
                <a16:creationId xmlns:a16="http://schemas.microsoft.com/office/drawing/2014/main" id="{2BFFD53F-DA21-294F-BF65-24C3D43F7DEE}"/>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40155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a:xfrm>
            <a:off x="685800" y="4400549"/>
            <a:ext cx="5486400" cy="4390754"/>
          </a:xfrm>
        </p:spPr>
        <p:txBody>
          <a:bodyPr/>
          <a:lstStyle/>
          <a:p>
            <a:pPr marL="0" indent="0">
              <a:buFont typeface="+mj-lt"/>
              <a:buNone/>
            </a:pPr>
            <a:r>
              <a:rPr lang="en-US" sz="1100" kern="1200" dirty="0">
                <a:solidFill>
                  <a:schemeClr val="tx1"/>
                </a:solidFill>
                <a:effectLst/>
                <a:ea typeface="+mn-ea"/>
                <a:cs typeface="+mn-cs"/>
              </a:rPr>
              <a:t>Another important difference between Amazon S3 and Amazon S3 Glacier is how data is encrypted. </a:t>
            </a:r>
            <a:r>
              <a:rPr lang="en-US" sz="1100" b="0" i="0" kern="1200" dirty="0">
                <a:solidFill>
                  <a:schemeClr val="tx1"/>
                </a:solidFill>
                <a:effectLst/>
                <a:latin typeface="+mn-lt"/>
                <a:ea typeface="+mn-ea"/>
                <a:cs typeface="+mn-cs"/>
              </a:rPr>
              <a:t>Server-side encryption is focused on</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protecting data at rest. </a:t>
            </a:r>
            <a:r>
              <a:rPr lang="en-US" sz="1100" kern="1200" dirty="0">
                <a:solidFill>
                  <a:schemeClr val="tx1"/>
                </a:solidFill>
                <a:effectLst/>
                <a:ea typeface="+mn-ea"/>
                <a:cs typeface="+mn-cs"/>
              </a:rPr>
              <a:t>With both solutions, you can securely transfer your data over HTTPS. Any data that is archived</a:t>
            </a:r>
            <a:r>
              <a:rPr lang="en-US" sz="1100" kern="1200" baseline="0" dirty="0">
                <a:solidFill>
                  <a:schemeClr val="tx1"/>
                </a:solidFill>
                <a:effectLst/>
                <a:ea typeface="+mn-ea"/>
                <a:cs typeface="+mn-cs"/>
              </a:rPr>
              <a:t> in</a:t>
            </a:r>
            <a:r>
              <a:rPr lang="en-US" sz="1100" kern="1200" dirty="0">
                <a:solidFill>
                  <a:schemeClr val="tx1"/>
                </a:solidFill>
                <a:effectLst/>
                <a:ea typeface="+mn-ea"/>
                <a:cs typeface="+mn-cs"/>
              </a:rPr>
              <a:t> Amazon S3 Glacier is encrypted by default. With Amazon S3, your application must initiate server-side encryption. You can accomplish server-side</a:t>
            </a:r>
            <a:r>
              <a:rPr lang="en-US" sz="1100" kern="1200" baseline="0" dirty="0">
                <a:solidFill>
                  <a:schemeClr val="tx1"/>
                </a:solidFill>
                <a:effectLst/>
                <a:ea typeface="+mn-ea"/>
                <a:cs typeface="+mn-cs"/>
              </a:rPr>
              <a:t> encryption in Amazon S3</a:t>
            </a:r>
            <a:r>
              <a:rPr lang="en-US" sz="1100" kern="1200" dirty="0">
                <a:solidFill>
                  <a:schemeClr val="tx1"/>
                </a:solidFill>
                <a:effectLst/>
                <a:ea typeface="+mn-ea"/>
                <a:cs typeface="+mn-cs"/>
              </a:rPr>
              <a:t> in several ways:</a:t>
            </a:r>
          </a:p>
          <a:p>
            <a:pPr marL="0" indent="0">
              <a:buFont typeface="+mj-lt"/>
              <a:buNone/>
            </a:pPr>
            <a:endParaRPr lang="en-US" sz="1100" kern="1200" dirty="0">
              <a:solidFill>
                <a:schemeClr val="tx1"/>
              </a:solidFill>
              <a:effectLst/>
              <a:ea typeface="+mn-ea"/>
              <a:cs typeface="+mn-cs"/>
            </a:endParaRPr>
          </a:p>
          <a:p>
            <a:pPr marL="171450" indent="-171450">
              <a:buFont typeface="Arial" panose="020B0604020202020204" pitchFamily="34" charset="0"/>
              <a:buChar char="•"/>
            </a:pPr>
            <a:r>
              <a:rPr lang="en-US" sz="1100" b="0" i="0" kern="1200" dirty="0">
                <a:solidFill>
                  <a:schemeClr val="tx1"/>
                </a:solidFill>
                <a:effectLst/>
                <a:latin typeface="+mn-lt"/>
                <a:ea typeface="+mn-ea"/>
                <a:cs typeface="+mn-cs"/>
              </a:rPr>
              <a:t>Server-side encryption with </a:t>
            </a:r>
            <a:r>
              <a:rPr lang="en-US" sz="1100" b="1" i="0" kern="1200" dirty="0">
                <a:solidFill>
                  <a:schemeClr val="tx1"/>
                </a:solidFill>
                <a:effectLst/>
                <a:latin typeface="+mn-lt"/>
                <a:ea typeface="+mn-ea"/>
                <a:cs typeface="+mn-cs"/>
              </a:rPr>
              <a:t>Amazon S3-managed encryption keys</a:t>
            </a:r>
            <a:r>
              <a:rPr lang="en-US" sz="1100" b="0" i="0" kern="1200" dirty="0">
                <a:solidFill>
                  <a:schemeClr val="tx1"/>
                </a:solidFill>
                <a:effectLst/>
                <a:latin typeface="+mn-lt"/>
                <a:ea typeface="+mn-ea"/>
                <a:cs typeface="+mn-cs"/>
              </a:rPr>
              <a:t> (</a:t>
            </a:r>
            <a:r>
              <a:rPr lang="en-US" sz="1100" b="1" i="0" kern="1200" dirty="0">
                <a:solidFill>
                  <a:schemeClr val="tx1"/>
                </a:solidFill>
                <a:effectLst/>
                <a:latin typeface="+mn-lt"/>
                <a:ea typeface="+mn-ea"/>
                <a:cs typeface="+mn-cs"/>
              </a:rPr>
              <a:t>SSE-S3</a:t>
            </a:r>
            <a:r>
              <a:rPr lang="en-US" sz="1100" b="0" i="0" kern="1200" dirty="0">
                <a:solidFill>
                  <a:schemeClr val="tx1"/>
                </a:solidFill>
                <a:effectLst/>
                <a:latin typeface="+mn-lt"/>
                <a:ea typeface="+mn-ea"/>
                <a:cs typeface="+mn-cs"/>
              </a:rPr>
              <a:t>) employs strong multi-factor encryption. Amazon S3 encrypts each object with a unique key. As an additional safeguard, it encrypts the key with a master key that it regularly rotates. Amazon S3 server-side encryption uses one of the strongest block ciphers available, 256-bit Advanced Encryption Standard (AES-256), to encrypt your data.</a:t>
            </a:r>
          </a:p>
          <a:p>
            <a:pPr marL="171450" indent="-171450">
              <a:buFont typeface="Arial" panose="020B0604020202020204" pitchFamily="34" charset="0"/>
              <a:buChar char="•"/>
            </a:pPr>
            <a:endParaRPr lang="en-US" sz="11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100" b="0" i="0" kern="1200" dirty="0">
                <a:solidFill>
                  <a:schemeClr val="tx1"/>
                </a:solidFill>
                <a:effectLst/>
                <a:latin typeface="+mn-lt"/>
                <a:ea typeface="+mn-ea"/>
                <a:cs typeface="+mn-cs"/>
              </a:rPr>
              <a:t>Using server-side encryption with </a:t>
            </a:r>
            <a:r>
              <a:rPr lang="en-US" sz="1100" b="1" i="0" kern="1200" dirty="0">
                <a:solidFill>
                  <a:schemeClr val="tx1"/>
                </a:solidFill>
                <a:effectLst/>
                <a:latin typeface="+mn-lt"/>
                <a:ea typeface="+mn-ea"/>
                <a:cs typeface="+mn-cs"/>
              </a:rPr>
              <a:t>Customer-provided Encryption Keys (SSE-C)</a:t>
            </a:r>
            <a:r>
              <a:rPr lang="en-US" sz="1100" b="0" i="0" kern="1200" dirty="0">
                <a:solidFill>
                  <a:schemeClr val="tx1"/>
                </a:solidFill>
                <a:effectLst/>
                <a:latin typeface="+mn-lt"/>
                <a:ea typeface="+mn-ea"/>
                <a:cs typeface="+mn-cs"/>
              </a:rPr>
              <a:t> enables you to set your own encryption keys. You include the encryption key as part of your request, and Amazon S3 manages both encryption</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as it writes to disks), and decryption (when you access your objects).</a:t>
            </a:r>
          </a:p>
          <a:p>
            <a:pPr marL="171450" indent="-171450">
              <a:buFont typeface="Arial" panose="020B0604020202020204" pitchFamily="34" charset="0"/>
              <a:buChar char="•"/>
            </a:pPr>
            <a:endParaRPr lang="en-US" sz="11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100" b="0" i="0" kern="1200" dirty="0">
                <a:solidFill>
                  <a:schemeClr val="tx1"/>
                </a:solidFill>
                <a:effectLst/>
                <a:latin typeface="+mn-lt"/>
                <a:ea typeface="+mn-ea"/>
                <a:cs typeface="+mn-cs"/>
              </a:rPr>
              <a:t>Using server-side encryption with </a:t>
            </a:r>
            <a:r>
              <a:rPr lang="en-US" sz="1100" b="1" i="0" kern="1200" dirty="0">
                <a:solidFill>
                  <a:schemeClr val="tx1"/>
                </a:solidFill>
                <a:effectLst/>
                <a:latin typeface="+mn-lt"/>
                <a:ea typeface="+mn-ea"/>
                <a:cs typeface="+mn-cs"/>
              </a:rPr>
              <a:t>AWS Key Management Service</a:t>
            </a:r>
            <a:r>
              <a:rPr lang="en-US" sz="1100" b="0" i="0" kern="1200" dirty="0">
                <a:solidFill>
                  <a:schemeClr val="tx1"/>
                </a:solidFill>
                <a:effectLst/>
                <a:latin typeface="+mn-lt"/>
                <a:ea typeface="+mn-ea"/>
                <a:cs typeface="+mn-cs"/>
              </a:rPr>
              <a:t> </a:t>
            </a:r>
            <a:r>
              <a:rPr lang="en-US" sz="1100" b="1" i="0" kern="1200" dirty="0">
                <a:solidFill>
                  <a:schemeClr val="tx1"/>
                </a:solidFill>
                <a:effectLst/>
                <a:latin typeface="+mn-lt"/>
                <a:ea typeface="+mn-ea"/>
                <a:cs typeface="+mn-cs"/>
              </a:rPr>
              <a:t>(AWS KMS) </a:t>
            </a:r>
            <a:r>
              <a:rPr lang="en-US" sz="1100" b="0" i="0" kern="1200" dirty="0">
                <a:solidFill>
                  <a:schemeClr val="tx1"/>
                </a:solidFill>
                <a:effectLst/>
                <a:latin typeface="+mn-lt"/>
                <a:ea typeface="+mn-ea"/>
                <a:cs typeface="+mn-cs"/>
              </a:rPr>
              <a:t>is a service that combines secure, highly available hardware and software to provide a key management system that is scaled for the cloud. AWS KMS uses </a:t>
            </a:r>
            <a:r>
              <a:rPr lang="en-US" sz="1100" b="1" i="0" kern="1200" dirty="0">
                <a:solidFill>
                  <a:schemeClr val="tx1"/>
                </a:solidFill>
                <a:effectLst/>
                <a:latin typeface="+mn-lt"/>
                <a:ea typeface="+mn-ea"/>
                <a:cs typeface="+mn-cs"/>
              </a:rPr>
              <a:t>Customer Master Keys (CMKs)</a:t>
            </a:r>
            <a:r>
              <a:rPr lang="en-US" sz="1100" b="0" i="0" kern="1200" dirty="0">
                <a:solidFill>
                  <a:schemeClr val="tx1"/>
                </a:solidFill>
                <a:effectLst/>
                <a:latin typeface="+mn-lt"/>
                <a:ea typeface="+mn-ea"/>
                <a:cs typeface="+mn-cs"/>
              </a:rPr>
              <a:t> to encrypt your Amazon S3 objects. You use AWS KMS through the </a:t>
            </a:r>
            <a:r>
              <a:rPr lang="en-US" sz="1100" b="1" i="0" kern="1200" dirty="0">
                <a:solidFill>
                  <a:schemeClr val="tx1"/>
                </a:solidFill>
                <a:effectLst/>
                <a:latin typeface="+mn-lt"/>
                <a:ea typeface="+mn-ea"/>
                <a:cs typeface="+mn-cs"/>
              </a:rPr>
              <a:t>Encryption Keys </a:t>
            </a:r>
            <a:r>
              <a:rPr lang="en-US" sz="1100" b="0" i="0" kern="1200" dirty="0">
                <a:solidFill>
                  <a:schemeClr val="tx1"/>
                </a:solidFill>
                <a:effectLst/>
                <a:latin typeface="+mn-lt"/>
                <a:ea typeface="+mn-ea"/>
                <a:cs typeface="+mn-cs"/>
              </a:rPr>
              <a:t>section in the IAM console.</a:t>
            </a:r>
            <a:r>
              <a:rPr lang="en-US" sz="1100" b="0" i="0" kern="1200" baseline="0" dirty="0">
                <a:solidFill>
                  <a:schemeClr val="tx1"/>
                </a:solidFill>
                <a:effectLst/>
                <a:latin typeface="+mn-lt"/>
                <a:ea typeface="+mn-ea"/>
                <a:cs typeface="+mn-cs"/>
              </a:rPr>
              <a:t> You can also access </a:t>
            </a:r>
            <a:r>
              <a:rPr lang="en-US" sz="1100" b="0" i="0" kern="1200" dirty="0">
                <a:solidFill>
                  <a:schemeClr val="tx1"/>
                </a:solidFill>
                <a:effectLst/>
                <a:latin typeface="+mn-lt"/>
                <a:ea typeface="+mn-ea"/>
                <a:cs typeface="+mn-cs"/>
              </a:rPr>
              <a:t>AWS KMS through the API to centrally create encryption keys, define the policies that control how keys can be used, and audit key usage to prove that they are being used correctly. You can use these keys to protect your data in Amazon S3 buckets.</a:t>
            </a:r>
          </a:p>
          <a:p>
            <a:pPr marL="171450" indent="-171450">
              <a:buFont typeface="Arial" panose="020B0604020202020204" pitchFamily="34" charset="0"/>
              <a:buChar char="•"/>
            </a:pPr>
            <a:endParaRPr lang="en-US" sz="11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68F2F07A-B455-4246-9206-658005D44A61}"/>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92684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mj-lt"/>
              <a:buNone/>
            </a:pPr>
            <a:r>
              <a:rPr lang="en-US" sz="1100" kern="1200" dirty="0">
                <a:solidFill>
                  <a:schemeClr val="tx1"/>
                </a:solidFill>
                <a:effectLst/>
                <a:ea typeface="+mn-ea"/>
                <a:cs typeface="+mn-cs"/>
              </a:rPr>
              <a:t>By default, only you can access your data. You can enable and control access to your data in Amazon S3 Glacier by using IAM. You set up an IAM policy that specifies user access.</a:t>
            </a:r>
          </a:p>
        </p:txBody>
      </p:sp>
      <p:sp>
        <p:nvSpPr>
          <p:cNvPr id="4" name="Slide Number Placeholder 3">
            <a:extLst>
              <a:ext uri="{FF2B5EF4-FFF2-40B4-BE49-F238E27FC236}">
                <a16:creationId xmlns:a16="http://schemas.microsoft.com/office/drawing/2014/main" id="{E36EDD5A-A15E-A149-8667-DCEA2FC7CC2B}"/>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8048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ubuntu.com</a:t>
            </a:r>
            <a:r>
              <a:rPr lang="en-US" dirty="0"/>
              <a:t>/blog/what-are-the-different-types-of-storage-block-object-and-file</a:t>
            </a:r>
          </a:p>
        </p:txBody>
      </p:sp>
    </p:spTree>
    <p:extLst>
      <p:ext uri="{BB962C8B-B14F-4D97-AF65-F5344CB8AC3E}">
        <p14:creationId xmlns:p14="http://schemas.microsoft.com/office/powerpoint/2010/main" val="27485800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You have completed an introduction to Amazon S3 Glacier, which included key differences between Amazon S3 and Amazon S3 Glacier. </a:t>
            </a:r>
          </a:p>
          <a:p>
            <a:endParaRPr lang="en-US" sz="110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ea typeface="+mn-ea"/>
                <a:cs typeface="+mn-cs"/>
              </a:rPr>
              <a:t>To learn more about Amazon S3 Glacier,</a:t>
            </a:r>
            <a:r>
              <a:rPr lang="en-US" sz="1100" kern="1200" baseline="0" dirty="0">
                <a:solidFill>
                  <a:schemeClr val="tx1"/>
                </a:solidFill>
                <a:effectLst/>
                <a:ea typeface="+mn-ea"/>
                <a:cs typeface="+mn-cs"/>
              </a:rPr>
              <a:t> see </a:t>
            </a:r>
            <a:r>
              <a:rPr lang="en-US" sz="1100" dirty="0">
                <a:ea typeface="Amazon Ember Light" panose="020B0403020204020204" pitchFamily="34" charset="0"/>
                <a:cs typeface="Amazon Ember Light" panose="020B0403020204020204" pitchFamily="34" charset="0"/>
                <a:hlinkClick r:id="rId3"/>
              </a:rPr>
              <a:t>Glacier</a:t>
            </a:r>
            <a:r>
              <a:rPr lang="en-US" sz="1100" kern="1200" baseline="0" dirty="0">
                <a:solidFill>
                  <a:schemeClr val="tx1"/>
                </a:solidFill>
                <a:effectLst/>
                <a:ea typeface="Amazon Ember Light" panose="020B0403020204020204" pitchFamily="34" charset="0"/>
                <a:cs typeface="Amazon Ember Light" panose="020B0403020204020204" pitchFamily="34" charset="0"/>
              </a:rPr>
              <a:t>.</a:t>
            </a:r>
            <a:endParaRPr lang="en-US" sz="1100" kern="1200" baseline="0" dirty="0">
              <a:solidFill>
                <a:schemeClr val="tx1"/>
              </a:solidFill>
              <a:effectLst/>
              <a:ea typeface="+mn-ea"/>
              <a:cs typeface="+mn-cs"/>
            </a:endParaRPr>
          </a:p>
          <a:p>
            <a:endParaRPr lang="en-US" sz="1100" kern="1200" dirty="0">
              <a:solidFill>
                <a:schemeClr val="tx1"/>
              </a:solidFill>
              <a:effectLst/>
              <a:ea typeface="+mn-ea"/>
              <a:cs typeface="+mn-cs"/>
            </a:endParaRPr>
          </a:p>
          <a:p>
            <a:pPr marL="171450" indent="-171450">
              <a:buFont typeface="Arial" panose="020B0604020202020204" pitchFamily="34" charset="0"/>
              <a:buChar char="•"/>
            </a:pPr>
            <a:endParaRPr lang="en-US" sz="1100" dirty="0"/>
          </a:p>
        </p:txBody>
      </p:sp>
      <p:sp>
        <p:nvSpPr>
          <p:cNvPr id="4" name="TextBox 3">
            <a:extLst>
              <a:ext uri="{FF2B5EF4-FFF2-40B4-BE49-F238E27FC236}">
                <a16:creationId xmlns:a16="http://schemas.microsoft.com/office/drawing/2014/main" id="{92A4D62E-301C-42D9-B74E-AC87BA3E69E5}"/>
              </a:ext>
            </a:extLst>
          </p:cNvPr>
          <p:cNvSpPr txBox="1"/>
          <p:nvPr/>
        </p:nvSpPr>
        <p:spPr>
          <a:xfrm>
            <a:off x="3536414" y="1377108"/>
            <a:ext cx="84029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Glacier</a:t>
            </a:r>
          </a:p>
        </p:txBody>
      </p:sp>
    </p:spTree>
    <p:extLst>
      <p:ext uri="{BB962C8B-B14F-4D97-AF65-F5344CB8AC3E}">
        <p14:creationId xmlns:p14="http://schemas.microsoft.com/office/powerpoint/2010/main" val="11969181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a:t>If you want to learn more about the topics covered in this module, you might find the following additional resources helpful:</a:t>
            </a:r>
          </a:p>
          <a:p>
            <a:pPr marL="171450" indent="-171450">
              <a:buFont typeface="Arial" panose="020B0604020202020204" pitchFamily="34" charset="0"/>
              <a:buChar char="•"/>
            </a:pPr>
            <a:r>
              <a:rPr lang="en-US" sz="1100" dirty="0">
                <a:hlinkClick r:id="rId3"/>
              </a:rPr>
              <a:t>AWS Storage page</a:t>
            </a:r>
            <a:endParaRPr lang="en-US" sz="1100" dirty="0"/>
          </a:p>
          <a:p>
            <a:pPr marL="171450" indent="-171450">
              <a:buFont typeface="Arial" panose="020B0604020202020204" pitchFamily="34" charset="0"/>
              <a:buChar char="•"/>
            </a:pPr>
            <a:r>
              <a:rPr lang="en-US" sz="1100" dirty="0">
                <a:hlinkClick r:id="rId4"/>
              </a:rPr>
              <a:t>Storage Overview</a:t>
            </a:r>
            <a:endParaRPr lang="en-US" sz="1100" dirty="0"/>
          </a:p>
          <a:p>
            <a:pPr marL="171450" indent="-171450">
              <a:buFont typeface="Arial" panose="020B0604020202020204" pitchFamily="34" charset="0"/>
              <a:buChar char="•"/>
            </a:pPr>
            <a:r>
              <a:rPr lang="en-US" sz="1100" dirty="0">
                <a:hlinkClick r:id="rId5"/>
              </a:rPr>
              <a:t>Recovering files from an Amazon EBS volume backup</a:t>
            </a:r>
            <a:endParaRPr lang="en-US" sz="1100" dirty="0"/>
          </a:p>
          <a:p>
            <a:pPr marL="171450" indent="-171450">
              <a:buFont typeface="Arial" panose="020B0604020202020204" pitchFamily="34" charset="0"/>
              <a:buChar char="•"/>
            </a:pPr>
            <a:r>
              <a:rPr lang="en-US" sz="1100" dirty="0">
                <a:hlinkClick r:id="rId6"/>
              </a:rPr>
              <a:t>Confused by AWS Storage Options? S3, EFS, EBS Explained </a:t>
            </a:r>
            <a:endParaRPr lang="en-US" sz="1100" dirty="0"/>
          </a:p>
          <a:p>
            <a:endParaRPr lang="en-US" sz="1100" dirty="0"/>
          </a:p>
        </p:txBody>
      </p:sp>
    </p:spTree>
    <p:extLst>
      <p:ext uri="{BB962C8B-B14F-4D97-AF65-F5344CB8AC3E}">
        <p14:creationId xmlns:p14="http://schemas.microsoft.com/office/powerpoint/2010/main" val="15901612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a:t>Thanks for participating!</a:t>
            </a:r>
          </a:p>
        </p:txBody>
      </p:sp>
      <p:sp>
        <p:nvSpPr>
          <p:cNvPr id="4" name="Slide Number Placeholder 3">
            <a:extLst>
              <a:ext uri="{FF2B5EF4-FFF2-40B4-BE49-F238E27FC236}">
                <a16:creationId xmlns:a16="http://schemas.microsoft.com/office/drawing/2014/main" id="{BDBB9A6E-89AF-CD46-B94C-5E3A20A7F115}"/>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05166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5241eb572e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5241eb572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Welcome to </a:t>
            </a:r>
            <a:r>
              <a:rPr lang="en" b="1">
                <a:solidFill>
                  <a:schemeClr val="dk1"/>
                </a:solidFill>
              </a:rPr>
              <a:t>Where Do I Store This Stuff?</a:t>
            </a:r>
            <a:r>
              <a:rPr lang="en">
                <a:solidFill>
                  <a:schemeClr val="dk1"/>
                </a:solidFill>
              </a:rPr>
              <a:t>, I’m ______. In this module, we’ll look at how we can take advantage of managed storage and databases for cloud applications.</a:t>
            </a:r>
            <a:endParaRPr>
              <a:solidFill>
                <a:schemeClr val="dk1"/>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5ded2878c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ded2878c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So far in this course, we’ve learned what Google Cloud is, found out why we should have a solid platform before beginning a Google Cloud transfer; and learned how Google Cloud supports the building of apps. In this module, we’ll find out everything we need to know about storage and database options in Google Cloud. </a:t>
            </a:r>
            <a:endParaRPr>
              <a:solidFill>
                <a:schemeClr val="dk1"/>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5f2268be45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5f2268be45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Here’s the agenda for this module. We’ll begin by learning about different storage options in the cloud, which includes structured and unstructured storage. Next, we’ll learn how to leverage unstructured storage using Cloud.</a:t>
            </a:r>
            <a:endParaRPr dirty="0">
              <a:solidFill>
                <a:schemeClr val="dk1"/>
              </a:solidFil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5fd6b545f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5fd6b545f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Let’s start with our first topic, which explores the different storage options that exist in the cloud.</a:t>
            </a:r>
            <a:endParaRPr>
              <a:solidFill>
                <a:schemeClr val="dk1"/>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5fd6b545fb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5fd6b545fb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Google Cloud offers many different storage options from object storage to database services. These options help users save costs, reduce the time it takes to launch, and make the most of their datasets by being able to analyze a wide variety of data.</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All applications create and use data. Google provides all the tools needed to build and move applications to the cloud. This includes storing videos, images and other objects, even operational application data.</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Applications, in many cases, require a storage solution and Google Cloud provides managed services that are scalable, reliable ,and easy to operate. For relational databases, which are commonly used today, Google offers a Cloud SQL for MySQL in Postgres, as well as Cloud Spanner. Google also have non-relational, or NoSQL databases like Datastore and Cloud Bigtable.</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BigQuery is a highly scalable enterprise data warehouse, and falls outside of the storage solutions discussed in this module.</a:t>
            </a:r>
            <a:endParaRPr>
              <a:solidFill>
                <a:schemeClr val="dk1"/>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5fd6b545fb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5fd6b545fb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For cloud storage, there are three common use cases. The first is content storage and delivery. This is when users have content such as images or videos and they serve that content to end users wherever they are. People want their content fast, so running on the global network that Google provides makes for a great experience for end users.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The second use case is storage for data analytics and general compute. Users can process or expose their data to analytics tools like the analytics stack of products that Google Cloud offers and do things like genomic sequencing or IOT data analysis.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The third use case is backup and archival storage. Users can save storage costs by migrating infrequently accessed content to cheaper cloud storage options. Also, if anything happens to their data on-premises, it's critical to have a copy in the cloud for recovery purposes.</a:t>
            </a:r>
            <a:endParaRPr>
              <a:solidFill>
                <a:schemeClr val="dk1"/>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5fd6b545fb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5fd6b545fb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For users with databases, Google’s first priority is to help them migrate existing databases to the cloud and move them to the right service. This will usually be users moving MySQL or Postgres workloads to Cloud SQL. The second priority is to help users innovate, build or rebuild for the cloud, take advantage of mobile, and plan for future growth.</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Welcom</a:t>
            </a:r>
            <a:r>
              <a:rPr lang="en-US" sz="1100" baseline="0" dirty="0"/>
              <a:t>e to Module 7: Storage</a:t>
            </a:r>
            <a:r>
              <a:rPr lang="en-US" sz="1100" dirty="0"/>
              <a:t>.</a:t>
            </a:r>
          </a:p>
        </p:txBody>
      </p:sp>
      <p:sp>
        <p:nvSpPr>
          <p:cNvPr id="4" name="Slide Number Placeholder 3">
            <a:extLst>
              <a:ext uri="{FF2B5EF4-FFF2-40B4-BE49-F238E27FC236}">
                <a16:creationId xmlns:a16="http://schemas.microsoft.com/office/drawing/2014/main" id="{A2A46F49-6027-BE4A-92A7-CCEB168761AD}"/>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24860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5f2268be45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5f2268be45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Here’s the agenda for this module. We’ll begin by learning about different storage options in the cloud, which includes structured and unstructured storage. Next, we’ll learn how to leverage unstructured storage using Cloud.</a:t>
            </a:r>
            <a:endParaRPr dirty="0">
              <a:solidFill>
                <a:schemeClr val="dk1"/>
              </a:solidFill>
            </a:endParaRPr>
          </a:p>
        </p:txBody>
      </p:sp>
    </p:spTree>
    <p:extLst>
      <p:ext uri="{BB962C8B-B14F-4D97-AF65-F5344CB8AC3E}">
        <p14:creationId xmlns:p14="http://schemas.microsoft.com/office/powerpoint/2010/main" val="29521064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5fb2cf6fbb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5fb2cf6fbb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Structured data is what most people are used to working with and typically fits within columns and rows in spreadsheets or relational databases. You can expect this type of data to be organized and clearly defined, and usually easy to capture, access and analyze. Examples of structured data would include names, addresses, contact numbers, dates and billing info. The benefit of structured data is that it can be understood by programming languages and data can be manipulated relatively quickly.</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It’s estimated that around 80 percent of all data is unstructured. It’s far more difficult to process or analyze unstructured data using traditional methods as there’s no internal identifier to enable search functions to identify it. Unstructured data often includes text and multimedia content, for example, e-mail messages, documents, photos, videos, presentations, webpages, and so on. Organizations are focusing increasingly on mining unstructured data for insights that will provide them with a competitive edge.</a:t>
            </a:r>
            <a:endParaRPr>
              <a:solidFill>
                <a:schemeClr val="dk1"/>
              </a:solidFil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5fd6b545f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5fd6b545f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t>This flowchart shows the decision tree for determining, based on use case, which storage solution should be utilized. If you need a solution to hold files, backups, logs, and blobs for example, a good unstructured solution would be Cloud Storage.</a:t>
            </a:r>
            <a:endParaRPr dirty="0"/>
          </a:p>
          <a:p>
            <a:pPr marL="0" lvl="0" indent="0" algn="l" rtl="0">
              <a:lnSpc>
                <a:spcPct val="115000"/>
              </a:lnSpc>
              <a:spcBef>
                <a:spcPts val="0"/>
              </a:spcBef>
              <a:spcAft>
                <a:spcPts val="0"/>
              </a:spcAft>
              <a:buNone/>
            </a:pPr>
            <a:endParaRPr dirty="0"/>
          </a:p>
          <a:p>
            <a:pPr marL="0" lvl="0" indent="0" algn="l" rtl="0">
              <a:lnSpc>
                <a:spcPct val="115000"/>
              </a:lnSpc>
              <a:spcBef>
                <a:spcPts val="0"/>
              </a:spcBef>
              <a:spcAft>
                <a:spcPts val="0"/>
              </a:spcAft>
              <a:buNone/>
            </a:pPr>
            <a:r>
              <a:rPr lang="en" dirty="0"/>
              <a:t>If you need a structured solution, and are utilizing workload analytics, </a:t>
            </a:r>
            <a:r>
              <a:rPr lang="en" dirty="0" err="1"/>
              <a:t>BigQuery</a:t>
            </a:r>
            <a:r>
              <a:rPr lang="en" dirty="0"/>
              <a:t> and Cloud Bigtable are two options. If a relational database is needed, then you can choose either a traditional managed MySQL or Postgres database using Cloud SQL, or use a horizontally scalable, highly available database like Cloud Spanner. </a:t>
            </a:r>
            <a:endParaRPr dirty="0"/>
          </a:p>
          <a:p>
            <a:pPr marL="0" lvl="0" indent="0" algn="l" rtl="0">
              <a:lnSpc>
                <a:spcPct val="115000"/>
              </a:lnSpc>
              <a:spcBef>
                <a:spcPts val="0"/>
              </a:spcBef>
              <a:spcAft>
                <a:spcPts val="0"/>
              </a:spcAft>
              <a:buNone/>
            </a:pPr>
            <a:endParaRPr dirty="0"/>
          </a:p>
          <a:p>
            <a:pPr marL="0" lvl="0" indent="0" algn="l" rtl="0">
              <a:lnSpc>
                <a:spcPct val="115000"/>
              </a:lnSpc>
              <a:spcBef>
                <a:spcPts val="0"/>
              </a:spcBef>
              <a:spcAft>
                <a:spcPts val="0"/>
              </a:spcAft>
              <a:buNone/>
            </a:pPr>
            <a:r>
              <a:rPr lang="en" dirty="0"/>
              <a:t>If you need a simple NoSQL option to use for your application, Datastore is a solid choice. </a:t>
            </a:r>
            <a:endParaRPr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5f2268be45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5f2268be45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Here’s the agenda for this module. We’ll begin by learning about different storage options in the cloud, which includes structured and unstructured storage. Next, we’ll learn how to leverage unstructured storage using Cloud.</a:t>
            </a:r>
            <a:endParaRPr dirty="0">
              <a:solidFill>
                <a:schemeClr val="dk1"/>
              </a:solidFill>
            </a:endParaRPr>
          </a:p>
        </p:txBody>
      </p:sp>
    </p:spTree>
    <p:extLst>
      <p:ext uri="{BB962C8B-B14F-4D97-AF65-F5344CB8AC3E}">
        <p14:creationId xmlns:p14="http://schemas.microsoft.com/office/powerpoint/2010/main" val="45440870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5fd6b545fb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5fd6b545fb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800"/>
              </a:spcAft>
              <a:buNone/>
            </a:pPr>
            <a:r>
              <a:rPr lang="en">
                <a:solidFill>
                  <a:schemeClr val="dk1"/>
                </a:solidFill>
              </a:rPr>
              <a:t>Cloud Storage is just one of many storage options on Google Cloud and stores and serves object data, also known as blob data. </a:t>
            </a:r>
            <a:endParaRPr>
              <a:solidFill>
                <a:schemeClr val="dk1"/>
              </a:solidFil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5ded287a7e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5ded287a7e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You can store an unlimited number of objects, up to 5 terabytes in size each, and Cloud Storage is well suited to binary or object data such as images, media serving, and backups. </a:t>
            </a:r>
            <a:endParaRPr>
              <a:solidFill>
                <a:schemeClr val="dk1"/>
              </a:solidFill>
            </a:endParaRPr>
          </a:p>
          <a:p>
            <a:pPr marL="0" lvl="0" indent="0" algn="l" rtl="0">
              <a:spcBef>
                <a:spcPts val="1800"/>
              </a:spcBef>
              <a:spcAft>
                <a:spcPts val="1800"/>
              </a:spcAft>
              <a:buNone/>
            </a:pPr>
            <a:r>
              <a:rPr lang="en">
                <a:solidFill>
                  <a:schemeClr val="dk1"/>
                </a:solidFill>
              </a:rPr>
              <a:t>Cloud Storage is the same storage that Google uses for images in Google Photos, Gmail attachments, Google Docs, and so on.</a:t>
            </a:r>
            <a:endParaRPr>
              <a:solidFill>
                <a:schemeClr val="dk1"/>
              </a:solidFill>
              <a:highlight>
                <a:srgbClr val="FAFAFA"/>
              </a:highlight>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5fb2cf6fb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5fb2cf6fb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a:solidFill>
                  <a:schemeClr val="dk1"/>
                </a:solidFill>
              </a:rPr>
              <a:t>Users have a variety of storage requirements for a multitude of use cases. Google offers different classes of Cloud Storage to cater for these requirements. The classes are based on how often data is accessed.</a:t>
            </a:r>
            <a:endParaRPr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Standard Storage is best for data that is frequently accessed ("hot" data) and/or stored for only brief periods of time. When used in a region, co-locating your resources maximizes the performance for data-intensive computations and can reduce network charges. When used in a dual-region, you still get optimized performance when accessing Google Cloud products that are located in one of the associated regions, but you also get the improved availability that comes from storing data in geographically separate locations. When used in a multi-region, Standard Storage is appropriate for storing data that is accessed around the world, such as serving website content, streaming videos, executing interactive workloads, or serving data supporting mobile and gaming applications.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Nearline Storage is a low-cost, highly durable storage service for storing infrequently accessed data. Nearline Storage is a better choice than Standard Storage in scenarios where slightly lower availability, a 30-day minimum storage duration, and costs for data access are acceptable trade-offs for lowered at-rest storage costs. Nearline Storage is ideal for data you plan to read or modify on average once per month or less. Nearline Storage is appropriate for data backup, long-tail multimedia content, and data archiving.</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err="1">
                <a:solidFill>
                  <a:schemeClr val="dk1"/>
                </a:solidFill>
              </a:rPr>
              <a:t>Coldline</a:t>
            </a:r>
            <a:r>
              <a:rPr lang="en" dirty="0">
                <a:solidFill>
                  <a:schemeClr val="dk1"/>
                </a:solidFill>
              </a:rPr>
              <a:t> Storage is a very-low-cost, highly durable storage service for storing infrequently accessed data. </a:t>
            </a:r>
            <a:r>
              <a:rPr lang="en" dirty="0" err="1">
                <a:solidFill>
                  <a:schemeClr val="dk1"/>
                </a:solidFill>
              </a:rPr>
              <a:t>Coldline</a:t>
            </a:r>
            <a:r>
              <a:rPr lang="en" dirty="0">
                <a:solidFill>
                  <a:schemeClr val="dk1"/>
                </a:solidFill>
              </a:rPr>
              <a:t> Storage is a better choice than Standard Storage or Nearline Storage in scenarios where slightly lower availability, a 90-day minimum storage duration, and higher costs for data access are acceptable trade-offs for lowered at-rest storage costs. </a:t>
            </a:r>
            <a:r>
              <a:rPr lang="en" dirty="0" err="1">
                <a:solidFill>
                  <a:schemeClr val="dk1"/>
                </a:solidFill>
              </a:rPr>
              <a:t>Coldline</a:t>
            </a:r>
            <a:r>
              <a:rPr lang="en" dirty="0">
                <a:solidFill>
                  <a:schemeClr val="dk1"/>
                </a:solidFill>
              </a:rPr>
              <a:t> Storage is ideal for data you plan to read or modify at most once a quarter.</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Archive Storage is the lowest-cost, highly durable storage service for data archiving, online backup, and disaster recovery. Archive Storage has higher costs for data access and operations, as well as a 365-day minimum storage duration. Archive Storage is the best choice for data that you plan to access less than once a year. For example, cold data storage, such as data stored for legal or regulatory reasons, and disaster recovery.</a:t>
            </a:r>
            <a:endParaRPr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0" lvl="0" indent="0" algn="l" rtl="0">
              <a:lnSpc>
                <a:spcPct val="100000"/>
              </a:lnSpc>
              <a:spcBef>
                <a:spcPts val="0"/>
              </a:spcBef>
              <a:spcAft>
                <a:spcPts val="0"/>
              </a:spcAft>
              <a:buNone/>
            </a:pPr>
            <a:r>
              <a:rPr lang="en" dirty="0">
                <a:solidFill>
                  <a:schemeClr val="dk1"/>
                </a:solidFill>
              </a:rPr>
              <a:t>Cloud Storage is unique in a number of ways, it has a single API, millisecond data access latency, and eleven 9s durability across all storage classes. Cloud Storage also offers object lifecycle management, which uses policies to automatically move data to lower cost storage classes as it is accessed less frequently throughout its life.</a:t>
            </a:r>
            <a:endParaRPr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For more information, see:</a:t>
            </a:r>
            <a:r>
              <a:rPr lang="en" dirty="0"/>
              <a:t> </a:t>
            </a:r>
            <a:r>
              <a:rPr lang="en" u="sng" dirty="0">
                <a:solidFill>
                  <a:srgbClr val="185ABC"/>
                </a:solidFill>
                <a:hlinkClick r:id="rId3">
                  <a:extLst>
                    <a:ext uri="{A12FA001-AC4F-418D-AE19-62706E023703}">
                      <ahyp:hlinkClr xmlns:ahyp="http://schemas.microsoft.com/office/drawing/2018/hyperlinkcolor" val="tx"/>
                    </a:ext>
                  </a:extLst>
                </a:hlinkClick>
              </a:rPr>
              <a:t>https://cloud.google.com/storage/docs/storage-classes</a:t>
            </a:r>
            <a:r>
              <a:rPr lang="en" dirty="0"/>
              <a:t> </a:t>
            </a:r>
            <a:endParaRPr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0736373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5ebd97565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5ebd97565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Cloud Storage files are organized into buckets. When you create a bucket, you give it a globally-unique name, you specify a geographic location where the bucket and its contents are stored, and you choose one of the default storage classes we just discussed.</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There are several ways to control users’ access to your objects and buckets. For most purposes, Cloud IAM is sufficient. Roles are inherited from project to bucket to object. If you need finer control, you can create access control lists. ACLs define who has access to your buckets and objects, as well as what level of access they have. Each ACL consists of two pieces of information: A scope, which defines who can perform the specified actions and a permission, which defines what actions can be performed, for example, read or write.</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You can turn on object versioning on your buckets if you want. If you do, Cloud Storage keeps a history of modifications--that is, overwrites or deletes--of all objects in the bucket. You can list the archived versions of an object, restore an object to an older state, or permanently delete a version, as needed. If you don’t turn on object versioning, new always overwrites old.</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Cloud Storage also offers lifecycle management policies. For example, you could tell Cloud Storage to delete objects older than 365 days, or to delete objects created before January 1, 2013; or to keep only the 3 most recent versions of each object in a bucket that has versioning enabled.</a:t>
            </a:r>
            <a:endParaRPr>
              <a:solidFill>
                <a:schemeClr val="dk1"/>
              </a:solidFil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5f2268be45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5f2268be45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We’ll now complete a short activity based on Cloud Storage.</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a:xfrm>
            <a:off x="685800" y="4400549"/>
            <a:ext cx="5486400" cy="4284663"/>
          </a:xfrm>
        </p:spPr>
        <p:txBody>
          <a:bodyPr/>
          <a:lstStyle/>
          <a:p>
            <a:r>
              <a:rPr lang="en-US" sz="1100" kern="1200" dirty="0">
                <a:solidFill>
                  <a:schemeClr val="tx1"/>
                </a:solidFill>
                <a:effectLst/>
                <a:latin typeface="+mn-lt"/>
                <a:ea typeface="+mn-ea"/>
                <a:cs typeface="+mn-cs"/>
              </a:rPr>
              <a:t>Cloud storage is typically more reliable, scalable, and secure than traditional on-premises storage systems. Cloud storage is a critical component of cloud computing because it holds the information that applications use. Big data analytics, data warehouses, the Internet of Things (IoT), databases, and backup and archive applications all rely on some form of data storage architecture.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This module addresses the following topics:</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Amazon Elastic Block Store (Amazon EBS)</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Amazon Simple Storage Service (Amazon S3)</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Amazon Elastic File System (Amazon EFS)</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Amazon Simple Storage Service Glacier</a:t>
            </a:r>
          </a:p>
          <a:p>
            <a:pPr marL="171450" indent="-171450">
              <a:buFont typeface="Arial" panose="020B0604020202020204" pitchFamily="34" charset="0"/>
              <a:buChar char="•"/>
            </a:pPr>
            <a:endParaRPr lang="en-US" sz="1100" kern="1200" dirty="0">
              <a:solidFill>
                <a:schemeClr val="tx1"/>
              </a:solidFill>
              <a:effectLst/>
              <a:latin typeface="+mn-lt"/>
              <a:ea typeface="+mn-ea"/>
              <a:cs typeface="+mn-cs"/>
            </a:endParaRPr>
          </a:p>
          <a:p>
            <a:pPr marL="0" indent="0">
              <a:buFont typeface="Arial" panose="020B0604020202020204" pitchFamily="34" charset="0"/>
              <a:buNone/>
            </a:pPr>
            <a:r>
              <a:rPr lang="en-US" sz="1100" kern="1200" dirty="0">
                <a:solidFill>
                  <a:schemeClr val="tx1"/>
                </a:solidFill>
                <a:effectLst/>
                <a:latin typeface="+mn-lt"/>
                <a:ea typeface="+mn-ea"/>
                <a:cs typeface="+mn-cs"/>
              </a:rPr>
              <a:t>This</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module includes four recorded demonstrations that show you how to use the AWS Management Console to create storage solutions.</a:t>
            </a:r>
          </a:p>
          <a:p>
            <a:pPr marL="0" indent="0">
              <a:buFont typeface="Arial" panose="020B0604020202020204" pitchFamily="34" charset="0"/>
              <a:buNone/>
            </a:pP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This module includes a hands-on lab where you create an Amazon EBS volume, and then attach it to an </a:t>
            </a:r>
            <a:r>
              <a:rPr lang="en-US" sz="1100" b="0" i="0" u="none" strike="noStrike" kern="1200" baseline="0" dirty="0">
                <a:solidFill>
                  <a:schemeClr val="tx1"/>
                </a:solidFill>
                <a:latin typeface="+mn-lt"/>
                <a:ea typeface="+mn-ea"/>
                <a:cs typeface="+mn-cs"/>
              </a:rPr>
              <a:t>Amazon Elastic Compute Cloud</a:t>
            </a:r>
            <a:r>
              <a:rPr lang="en-US" sz="1100" kern="1200" dirty="0">
                <a:solidFill>
                  <a:schemeClr val="tx1"/>
                </a:solidFill>
                <a:effectLst/>
                <a:latin typeface="+mn-lt"/>
                <a:ea typeface="+mn-ea"/>
                <a:cs typeface="+mn-cs"/>
              </a:rPr>
              <a:t> (Amazon EC2) instance. You also create a snapshot of your volume and then use the snapshot to create a new volume.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067F01E5-0467-C242-A692-32C8A68A48C9}"/>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455791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5fb2cf6fbb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5fb2cf6fbb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dk1"/>
                </a:solidFill>
              </a:rPr>
              <a:t>A database is a collection of information that is organized so that it can easily be accessed and managed. Users are building software applications using databases to answer business questions, such as buying a ticket, filing an expense report, storing a photo, or storing medical records. Computer applications run databases to get a fast answer to questions like:</a:t>
            </a: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457200" marR="241300" lvl="0" indent="-298450" algn="l" rtl="0">
              <a:lnSpc>
                <a:spcPct val="100000"/>
              </a:lnSpc>
              <a:spcBef>
                <a:spcPts val="0"/>
              </a:spcBef>
              <a:spcAft>
                <a:spcPts val="0"/>
              </a:spcAft>
              <a:buClr>
                <a:schemeClr val="dk1"/>
              </a:buClr>
              <a:buSzPts val="1100"/>
              <a:buFont typeface="Arial"/>
              <a:buChar char="●"/>
            </a:pPr>
            <a:r>
              <a:rPr lang="en">
                <a:solidFill>
                  <a:schemeClr val="dk1"/>
                </a:solidFill>
              </a:rPr>
              <a:t>What’s this user’s name given their sign-in information so I can display it?</a:t>
            </a:r>
            <a:endParaRPr>
              <a:solidFill>
                <a:schemeClr val="dk1"/>
              </a:solidFill>
            </a:endParaRPr>
          </a:p>
          <a:p>
            <a:pPr marL="457200" marR="241300" lvl="0" indent="-298450" algn="l" rtl="0">
              <a:lnSpc>
                <a:spcPct val="100000"/>
              </a:lnSpc>
              <a:spcBef>
                <a:spcPts val="0"/>
              </a:spcBef>
              <a:spcAft>
                <a:spcPts val="0"/>
              </a:spcAft>
              <a:buClr>
                <a:schemeClr val="dk1"/>
              </a:buClr>
              <a:buSzPts val="1100"/>
              <a:buFont typeface="Arial"/>
              <a:buChar char="●"/>
            </a:pPr>
            <a:r>
              <a:rPr lang="en">
                <a:solidFill>
                  <a:schemeClr val="dk1"/>
                </a:solidFill>
              </a:rPr>
              <a:t>What’s the cost of product Y so I can show it on my dynamic webpage?</a:t>
            </a:r>
            <a:endParaRPr>
              <a:solidFill>
                <a:schemeClr val="dk1"/>
              </a:solidFill>
            </a:endParaRPr>
          </a:p>
          <a:p>
            <a:pPr marL="457200" marR="241300" lvl="0" indent="-298450" algn="l" rtl="0">
              <a:lnSpc>
                <a:spcPct val="100000"/>
              </a:lnSpc>
              <a:spcBef>
                <a:spcPts val="0"/>
              </a:spcBef>
              <a:spcAft>
                <a:spcPts val="0"/>
              </a:spcAft>
              <a:buClr>
                <a:schemeClr val="dk1"/>
              </a:buClr>
              <a:buSzPts val="1100"/>
              <a:buFont typeface="Arial"/>
              <a:buChar char="●"/>
            </a:pPr>
            <a:r>
              <a:rPr lang="en">
                <a:solidFill>
                  <a:schemeClr val="dk1"/>
                </a:solidFill>
              </a:rPr>
              <a:t>What were my top 10 best selling products this month?</a:t>
            </a:r>
            <a:endParaRPr>
              <a:solidFill>
                <a:schemeClr val="dk1"/>
              </a:solidFill>
            </a:endParaRPr>
          </a:p>
          <a:p>
            <a:pPr marL="457200" marR="241300" lvl="0" indent="-298450" algn="l" rtl="0">
              <a:lnSpc>
                <a:spcPct val="100000"/>
              </a:lnSpc>
              <a:spcBef>
                <a:spcPts val="0"/>
              </a:spcBef>
              <a:spcAft>
                <a:spcPts val="0"/>
              </a:spcAft>
              <a:buClr>
                <a:schemeClr val="dk1"/>
              </a:buClr>
              <a:buSzPts val="1100"/>
              <a:buFont typeface="Arial"/>
              <a:buChar char="●"/>
            </a:pPr>
            <a:r>
              <a:rPr lang="en">
                <a:solidFill>
                  <a:schemeClr val="dk1"/>
                </a:solidFill>
              </a:rPr>
              <a:t>What is the next ad I should show the user currently browsing my site?</a:t>
            </a:r>
            <a:endParaRPr>
              <a:solidFill>
                <a:schemeClr val="dk1"/>
              </a:solidFill>
            </a:endParaRPr>
          </a:p>
          <a:p>
            <a:pPr marL="0" marR="241300" lvl="0" indent="0" algn="l" rtl="0">
              <a:lnSpc>
                <a:spcPct val="100000"/>
              </a:lnSpc>
              <a:spcBef>
                <a:spcPts val="0"/>
              </a:spcBef>
              <a:spcAft>
                <a:spcPts val="0"/>
              </a:spcAft>
              <a:buNone/>
            </a:pPr>
            <a:endParaRPr>
              <a:solidFill>
                <a:schemeClr val="dk1"/>
              </a:solidFill>
            </a:endParaRPr>
          </a:p>
          <a:p>
            <a:pPr marL="0" marR="241300" lvl="0" indent="0" algn="l" rtl="0">
              <a:lnSpc>
                <a:spcPct val="100000"/>
              </a:lnSpc>
              <a:spcBef>
                <a:spcPts val="0"/>
              </a:spcBef>
              <a:spcAft>
                <a:spcPts val="0"/>
              </a:spcAft>
              <a:buNone/>
            </a:pPr>
            <a:r>
              <a:rPr lang="en">
                <a:solidFill>
                  <a:schemeClr val="dk1"/>
                </a:solidFill>
              </a:rPr>
              <a:t>These apps must be able to write data in and read data out of databases. When a database is used, it’s usually run by a computer application. So when we say that “a database is useful for doing X,” it’s usually because it’s designed to make answering a question simply, fast, and efficient for the app.</a:t>
            </a:r>
            <a:endParaRPr>
              <a:solidFill>
                <a:schemeClr val="dk1"/>
              </a:solidFil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5ded287a7e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5ded287a7e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241300" lvl="0" indent="0" algn="l" rtl="0">
              <a:lnSpc>
                <a:spcPct val="100000"/>
              </a:lnSpc>
              <a:spcBef>
                <a:spcPts val="0"/>
              </a:spcBef>
              <a:spcAft>
                <a:spcPts val="0"/>
              </a:spcAft>
              <a:buNone/>
            </a:pPr>
            <a:r>
              <a:rPr lang="en">
                <a:solidFill>
                  <a:schemeClr val="dk1"/>
                </a:solidFill>
              </a:rPr>
              <a:t>Relational database management systems, abbreviated RDBMS, or just relational databases, are used extensively and are the kind of database you encounter most of the time. They’re organized based on the relational model of data. </a:t>
            </a:r>
            <a:endParaRPr>
              <a:solidFill>
                <a:schemeClr val="dk1"/>
              </a:solidFill>
            </a:endParaRPr>
          </a:p>
          <a:p>
            <a:pPr marL="0" marR="241300" lvl="0" indent="0" algn="l" rtl="0">
              <a:lnSpc>
                <a:spcPct val="100000"/>
              </a:lnSpc>
              <a:spcBef>
                <a:spcPts val="0"/>
              </a:spcBef>
              <a:spcAft>
                <a:spcPts val="0"/>
              </a:spcAft>
              <a:buNone/>
            </a:pPr>
            <a:endParaRPr>
              <a:solidFill>
                <a:schemeClr val="dk1"/>
              </a:solidFill>
            </a:endParaRPr>
          </a:p>
          <a:p>
            <a:pPr marL="0" marR="241300" lvl="0" indent="0" algn="l" rtl="0">
              <a:lnSpc>
                <a:spcPct val="100000"/>
              </a:lnSpc>
              <a:spcBef>
                <a:spcPts val="0"/>
              </a:spcBef>
              <a:spcAft>
                <a:spcPts val="0"/>
              </a:spcAft>
              <a:buNone/>
            </a:pPr>
            <a:r>
              <a:rPr lang="en">
                <a:solidFill>
                  <a:schemeClr val="dk1"/>
                </a:solidFill>
              </a:rPr>
              <a:t>They are very good when you have a well-structured data model and when you need transactions and the ability to join data across tables to retrieve complex combinations of your data.</a:t>
            </a: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lnSpc>
                <a:spcPct val="100000"/>
              </a:lnSpc>
              <a:spcBef>
                <a:spcPts val="0"/>
              </a:spcBef>
              <a:spcAft>
                <a:spcPts val="0"/>
              </a:spcAft>
              <a:buNone/>
            </a:pPr>
            <a:r>
              <a:rPr lang="en">
                <a:solidFill>
                  <a:schemeClr val="dk1"/>
                </a:solidFill>
              </a:rPr>
              <a:t>Because they make use of the Structured Query Language, they are sometimes called SQL databases.</a:t>
            </a:r>
            <a:endParaRPr>
              <a:solidFill>
                <a:schemeClr val="dk1"/>
              </a:solidFil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5ebe951c0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5ebe951c0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Google Cloud offers two managed relational database services. Cloud SQL offers managed MySQL, PostgresSQL, and SQL Server databases as a service. When setting up Cloud SQL with replicas, replication is automatic. The infrastructure of this database is managed. This will include backups, updates, failover, and maintenance. You are still responsible for user, schema, and data management.  The database can scale horizontally for reads using read replicas,  For writes you will have to make the database larger, which usually requires a reboot.</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Cloud Spanner is a strongly consistent, horizontally scalable, managed relational database.  This service can run your database across multiple nodes, either within a single region or to multiple regions. The managed service automatically replicates data to the nodes. Spanner is ANSI SQL 2011 compliant with extensions.</a:t>
            </a:r>
            <a:endParaRPr>
              <a:solidFill>
                <a:schemeClr val="dk1"/>
              </a:solidFil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5ded287a7e_0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5ded287a7e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800"/>
              </a:spcAft>
              <a:buNone/>
            </a:pPr>
            <a:r>
              <a:rPr lang="en" dirty="0">
                <a:solidFill>
                  <a:schemeClr val="dk1"/>
                </a:solidFill>
              </a:rPr>
              <a:t>Cloud SQL is a fully managed, relational database service that makes it easy to set up, maintain, manage, and administer relational MySQL and PostgreSQL databases in the cloud. This allows you to focus on your applications. Cloud SQL is perfect for WordPress sites, ecommerce applications, CRM tools, geospatial applications, and any other application that is compatible with MySQL, PostgreSQL, or SQL Server.</a:t>
            </a:r>
            <a:endParaRPr dirty="0">
              <a:solidFill>
                <a:schemeClr val="dk1"/>
              </a:solidFil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5ded287a7e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5ded287a7e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381000" lvl="0" indent="0" algn="l" rtl="0">
              <a:lnSpc>
                <a:spcPct val="100000"/>
              </a:lnSpc>
              <a:spcBef>
                <a:spcPts val="0"/>
              </a:spcBef>
              <a:spcAft>
                <a:spcPts val="0"/>
              </a:spcAft>
              <a:buNone/>
            </a:pPr>
            <a:r>
              <a:rPr lang="en">
                <a:solidFill>
                  <a:schemeClr val="dk1"/>
                </a:solidFill>
              </a:rPr>
              <a:t>Cloud SQL doesn’t require any software installation and automates all backups, replication, patches, and updates. This is achieved with greater than 99.95% availability anywhere in the world.</a:t>
            </a:r>
            <a:endParaRPr>
              <a:solidFill>
                <a:schemeClr val="dk1"/>
              </a:solidFill>
            </a:endParaRPr>
          </a:p>
          <a:p>
            <a:pPr marL="0" marR="381000" lvl="0" indent="0" algn="l" rtl="0">
              <a:lnSpc>
                <a:spcPct val="100000"/>
              </a:lnSpc>
              <a:spcBef>
                <a:spcPts val="0"/>
              </a:spcBef>
              <a:spcAft>
                <a:spcPts val="0"/>
              </a:spcAft>
              <a:buNone/>
            </a:pPr>
            <a:endParaRPr>
              <a:solidFill>
                <a:schemeClr val="dk1"/>
              </a:solidFill>
            </a:endParaRPr>
          </a:p>
          <a:p>
            <a:pPr marL="0" marR="381000" lvl="0" indent="0" algn="l" rtl="0">
              <a:lnSpc>
                <a:spcPct val="100000"/>
              </a:lnSpc>
              <a:spcBef>
                <a:spcPts val="0"/>
              </a:spcBef>
              <a:spcAft>
                <a:spcPts val="0"/>
              </a:spcAft>
              <a:buNone/>
            </a:pPr>
            <a:r>
              <a:rPr lang="en">
                <a:solidFill>
                  <a:schemeClr val="dk1"/>
                </a:solidFill>
              </a:rPr>
              <a:t>To cater for workloads with different performance demands, Cloud SQL scales up to 64 processor cores and more than 400 GB of RAM per instance. Cloud SQL also provides you with up to 10 TB of storage capacity.</a:t>
            </a:r>
            <a:endParaRPr>
              <a:solidFill>
                <a:schemeClr val="dk1"/>
              </a:solidFill>
            </a:endParaRPr>
          </a:p>
          <a:p>
            <a:pPr marL="0" marR="381000" lvl="0" indent="0" algn="l" rtl="0">
              <a:lnSpc>
                <a:spcPct val="100000"/>
              </a:lnSpc>
              <a:spcBef>
                <a:spcPts val="0"/>
              </a:spcBef>
              <a:spcAft>
                <a:spcPts val="0"/>
              </a:spcAft>
              <a:buNone/>
            </a:pPr>
            <a:endParaRPr>
              <a:solidFill>
                <a:schemeClr val="dk1"/>
              </a:solidFill>
            </a:endParaRPr>
          </a:p>
          <a:p>
            <a:pPr marL="0" marR="381000" lvl="0" indent="0" algn="l" rtl="0">
              <a:lnSpc>
                <a:spcPct val="100000"/>
              </a:lnSpc>
              <a:spcBef>
                <a:spcPts val="0"/>
              </a:spcBef>
              <a:spcAft>
                <a:spcPts val="0"/>
              </a:spcAft>
              <a:buNone/>
            </a:pPr>
            <a:r>
              <a:rPr lang="en">
                <a:solidFill>
                  <a:schemeClr val="dk1"/>
                </a:solidFill>
              </a:rPr>
              <a:t>For isolation from failures, high availability provides continuous health-checking and automatically fails over if an instance isn’t healthy. You can also easily configure replication and backups to protect your data. Data is automatically encrypted and Cloud SQL meets applicable compliance requirements.</a:t>
            </a:r>
            <a:endParaRPr>
              <a:solidFill>
                <a:schemeClr val="dk1"/>
              </a:solidFill>
            </a:endParaRPr>
          </a:p>
          <a:p>
            <a:pPr marL="0" marR="381000" lvl="0" indent="0" algn="l" rtl="0">
              <a:lnSpc>
                <a:spcPct val="100000"/>
              </a:lnSpc>
              <a:spcBef>
                <a:spcPts val="0"/>
              </a:spcBef>
              <a:spcAft>
                <a:spcPts val="0"/>
              </a:spcAft>
              <a:buNone/>
            </a:pPr>
            <a:endParaRPr>
              <a:solidFill>
                <a:schemeClr val="dk1"/>
              </a:solidFill>
            </a:endParaRPr>
          </a:p>
          <a:p>
            <a:pPr marL="0" marR="381000" lvl="0" indent="0" algn="l" rtl="0">
              <a:lnSpc>
                <a:spcPct val="100000"/>
              </a:lnSpc>
              <a:spcBef>
                <a:spcPts val="0"/>
              </a:spcBef>
              <a:spcAft>
                <a:spcPts val="0"/>
              </a:spcAft>
              <a:buNone/>
            </a:pPr>
            <a:r>
              <a:rPr lang="en">
                <a:solidFill>
                  <a:schemeClr val="dk1"/>
                </a:solidFill>
              </a:rPr>
              <a:t>Cloud SQL instances are accessible from almost any application, anywhere. You can also easily connect from App Engine, Compute Engine, and your workstation. If your app works with MySQL or PostgreSQL, it’ll work with Cloud SQL. It's also easy to move and migrate data through built-in migration tools and standard connection drivers such as MySQL Workbench.</a:t>
            </a:r>
            <a:endParaRPr>
              <a:solidFill>
                <a:schemeClr val="dk1"/>
              </a:solidFil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558285f1d5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558285f1d5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The goal of this module is to discover key concepts that relate to storage. You will learn about the different types of storage resources that are available and review the different pricing options so that you can understand how different choices affect your solution cost.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a:p>
            <a:pPr marL="0" indent="0">
              <a:buNone/>
            </a:pPr>
            <a:r>
              <a:rPr lang="en-US" sz="1100" dirty="0"/>
              <a:t>After completing this module, you should be able to:</a:t>
            </a:r>
          </a:p>
          <a:p>
            <a:pPr marL="171450" lvl="0" indent="-171450">
              <a:buFont typeface="Arial" panose="020B0604020202020204" pitchFamily="34" charset="0"/>
              <a:buChar char="•"/>
            </a:pPr>
            <a:r>
              <a:rPr lang="en-US" sz="1100" dirty="0"/>
              <a:t>Identify the different types of storage</a:t>
            </a:r>
          </a:p>
          <a:p>
            <a:pPr marL="171450" lvl="0" indent="-171450">
              <a:buFont typeface="Arial" panose="020B0604020202020204" pitchFamily="34" charset="0"/>
              <a:buChar char="•"/>
            </a:pPr>
            <a:r>
              <a:rPr lang="en-US" sz="1100" dirty="0"/>
              <a:t>Explain Amazon S3</a:t>
            </a:r>
          </a:p>
          <a:p>
            <a:pPr marL="171450" lvl="0" indent="-171450">
              <a:buFont typeface="Arial" panose="020B0604020202020204" pitchFamily="34" charset="0"/>
              <a:buChar char="•"/>
            </a:pPr>
            <a:r>
              <a:rPr lang="en-US" sz="1100" dirty="0"/>
              <a:t>Identify the functionality in Amazon S3</a:t>
            </a:r>
          </a:p>
          <a:p>
            <a:pPr marL="171450" lvl="0" indent="-171450">
              <a:buFont typeface="Arial" panose="020B0604020202020204" pitchFamily="34" charset="0"/>
              <a:buChar char="•"/>
            </a:pPr>
            <a:r>
              <a:rPr lang="en-US" sz="1100" dirty="0"/>
              <a:t>Explain Amazon EBS</a:t>
            </a:r>
          </a:p>
          <a:p>
            <a:pPr marL="171450" lvl="0" indent="-171450">
              <a:buFont typeface="Arial" panose="020B0604020202020204" pitchFamily="34" charset="0"/>
              <a:buChar char="•"/>
            </a:pPr>
            <a:r>
              <a:rPr lang="en-US" sz="1100" dirty="0"/>
              <a:t>Identify the functionality in Amazon EBS</a:t>
            </a:r>
          </a:p>
          <a:p>
            <a:pPr marL="171450" lvl="0" indent="-171450">
              <a:buFont typeface="Arial" panose="020B0604020202020204" pitchFamily="34" charset="0"/>
              <a:buChar char="•"/>
            </a:pPr>
            <a:r>
              <a:rPr lang="en-US" sz="1100" dirty="0"/>
              <a:t>Perform functions in Amazon EBS to build an Amazon EC2 storage solution </a:t>
            </a:r>
          </a:p>
          <a:p>
            <a:pPr marL="171450" lvl="0" indent="-171450">
              <a:buFont typeface="Arial" panose="020B0604020202020204" pitchFamily="34" charset="0"/>
              <a:buChar char="•"/>
            </a:pPr>
            <a:r>
              <a:rPr lang="en-US" sz="1100" dirty="0"/>
              <a:t>Explain Amazon EFS</a:t>
            </a:r>
          </a:p>
          <a:p>
            <a:pPr marL="171450" lvl="0" indent="-171450">
              <a:buFont typeface="Arial" panose="020B0604020202020204" pitchFamily="34" charset="0"/>
              <a:buChar char="•"/>
            </a:pPr>
            <a:r>
              <a:rPr lang="en-US" sz="1100" dirty="0"/>
              <a:t>Identify the functionality in Amazon EFS</a:t>
            </a:r>
          </a:p>
          <a:p>
            <a:pPr marL="171450" lvl="0" indent="-171450">
              <a:buFont typeface="Arial" panose="020B0604020202020204" pitchFamily="34" charset="0"/>
              <a:buChar char="•"/>
            </a:pPr>
            <a:r>
              <a:rPr lang="en-US" sz="1100" dirty="0"/>
              <a:t>Explain Amazon S3 Glacier</a:t>
            </a:r>
          </a:p>
          <a:p>
            <a:pPr marL="171450" lvl="0" indent="-171450">
              <a:buFont typeface="Arial" panose="020B0604020202020204" pitchFamily="34" charset="0"/>
              <a:buChar char="•"/>
            </a:pPr>
            <a:r>
              <a:rPr lang="en-US" sz="1100" dirty="0"/>
              <a:t>Identify the functionality in Amazon S3 Glacier</a:t>
            </a:r>
          </a:p>
          <a:p>
            <a:pPr marL="171450" lvl="0" indent="-171450">
              <a:buFont typeface="Arial" panose="020B0604020202020204" pitchFamily="34" charset="0"/>
              <a:buChar char="•"/>
            </a:pPr>
            <a:r>
              <a:rPr lang="en-US" sz="1100" dirty="0"/>
              <a:t>Differentiate between Amazon EBS, Amazon S3, Amazon EFS, and Amazon S3 Glacier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0843094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slideMaster" Target="../slideMasters/slideMaster3.xml"/><Relationship Id="rId1" Type="http://schemas.openxmlformats.org/officeDocument/2006/relationships/tags" Target="../tags/tag2.xml"/><Relationship Id="rId4" Type="http://schemas.openxmlformats.org/officeDocument/2006/relationships/image" Target="../media/image16.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3.xml"/><Relationship Id="rId1" Type="http://schemas.openxmlformats.org/officeDocument/2006/relationships/tags" Target="../tags/tag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3.xml"/><Relationship Id="rId1" Type="http://schemas.openxmlformats.org/officeDocument/2006/relationships/tags" Target="../tags/tag4.xml"/><Relationship Id="rId4" Type="http://schemas.openxmlformats.org/officeDocument/2006/relationships/image" Target="../media/image18.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slideMaster" Target="../slideMasters/slideMaster3.xml"/><Relationship Id="rId1" Type="http://schemas.openxmlformats.org/officeDocument/2006/relationships/tags" Target="../tags/tag5.xml"/><Relationship Id="rId4" Type="http://schemas.openxmlformats.org/officeDocument/2006/relationships/image" Target="../media/image18.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Master" Target="../slideMasters/slideMaster3.xml"/><Relationship Id="rId1" Type="http://schemas.openxmlformats.org/officeDocument/2006/relationships/tags" Target="../tags/tag6.xml"/><Relationship Id="rId4" Type="http://schemas.openxmlformats.org/officeDocument/2006/relationships/image" Target="../media/image16.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Master" Target="../slideMasters/slideMaster3.xml"/><Relationship Id="rId1" Type="http://schemas.openxmlformats.org/officeDocument/2006/relationships/tags" Target="../tags/tag7.xml"/><Relationship Id="rId4" Type="http://schemas.openxmlformats.org/officeDocument/2006/relationships/image" Target="../media/image16.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Master" Target="../slideMasters/slideMaster3.xml"/><Relationship Id="rId1" Type="http://schemas.openxmlformats.org/officeDocument/2006/relationships/tags" Target="../tags/tag8.xml"/><Relationship Id="rId4" Type="http://schemas.openxmlformats.org/officeDocument/2006/relationships/image" Target="../media/image16.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16.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16.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16.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Master" Target="../slideMasters/slideMaster3.xml"/><Relationship Id="rId1" Type="http://schemas.openxmlformats.org/officeDocument/2006/relationships/tags" Target="../tags/tag13.xml"/><Relationship Id="rId4" Type="http://schemas.openxmlformats.org/officeDocument/2006/relationships/image" Target="../media/image16.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Master" Target="../slideMasters/slideMaster3.xml"/><Relationship Id="rId1" Type="http://schemas.openxmlformats.org/officeDocument/2006/relationships/tags" Target="../tags/tag14.xml"/><Relationship Id="rId4" Type="http://schemas.openxmlformats.org/officeDocument/2006/relationships/image" Target="../media/image16.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19.jp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Master" Target="../slideMasters/slideMaster3.xml"/><Relationship Id="rId1" Type="http://schemas.openxmlformats.org/officeDocument/2006/relationships/tags" Target="../tags/tag16.xml"/><Relationship Id="rId4" Type="http://schemas.openxmlformats.org/officeDocument/2006/relationships/image" Target="../media/image16.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Master" Target="../slideMasters/slideMaster3.xml"/><Relationship Id="rId1" Type="http://schemas.openxmlformats.org/officeDocument/2006/relationships/tags" Target="../tags/tag17.xml"/><Relationship Id="rId4" Type="http://schemas.openxmlformats.org/officeDocument/2006/relationships/image" Target="../media/image16.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Master" Target="../slideMasters/slideMaster3.xml"/><Relationship Id="rId1" Type="http://schemas.openxmlformats.org/officeDocument/2006/relationships/tags" Target="../tags/tag18.xml"/><Relationship Id="rId4" Type="http://schemas.openxmlformats.org/officeDocument/2006/relationships/image" Target="../media/image16.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Master" Target="../slideMasters/slideMaster3.xml"/><Relationship Id="rId1" Type="http://schemas.openxmlformats.org/officeDocument/2006/relationships/tags" Target="../tags/tag19.xml"/><Relationship Id="rId4" Type="http://schemas.openxmlformats.org/officeDocument/2006/relationships/image" Target="../media/image16.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3.xml"/><Relationship Id="rId1" Type="http://schemas.openxmlformats.org/officeDocument/2006/relationships/tags" Target="../tags/tag20.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3.xml"/><Relationship Id="rId1" Type="http://schemas.openxmlformats.org/officeDocument/2006/relationships/tags" Target="../tags/tag2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slideMaster" Target="../slideMasters/slideMaster3.xml"/><Relationship Id="rId1" Type="http://schemas.openxmlformats.org/officeDocument/2006/relationships/tags" Target="../tags/tag24.xml"/><Relationship Id="rId4" Type="http://schemas.openxmlformats.org/officeDocument/2006/relationships/image" Target="../media/image16.pn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a - Presenter - Master title - Blue">
  <p:cSld name="CUSTOM_2_4">
    <p:spTree>
      <p:nvGrpSpPr>
        <p:cNvPr id="1" name="Shape 7"/>
        <p:cNvGrpSpPr/>
        <p:nvPr/>
      </p:nvGrpSpPr>
      <p:grpSpPr>
        <a:xfrm>
          <a:off x="0" y="0"/>
          <a:ext cx="0" cy="0"/>
          <a:chOff x="0" y="0"/>
          <a:chExt cx="0" cy="0"/>
        </a:xfrm>
      </p:grpSpPr>
      <p:pic>
        <p:nvPicPr>
          <p:cNvPr id="8" name="Google Shape;8;p2"/>
          <p:cNvPicPr preferRelativeResize="0"/>
          <p:nvPr/>
        </p:nvPicPr>
        <p:blipFill>
          <a:blip r:embed="rId2">
            <a:alphaModFix/>
          </a:blip>
          <a:stretch>
            <a:fillRect/>
          </a:stretch>
        </p:blipFill>
        <p:spPr>
          <a:xfrm>
            <a:off x="0" y="0"/>
            <a:ext cx="18288000" cy="10287000"/>
          </a:xfrm>
          <a:prstGeom prst="rect">
            <a:avLst/>
          </a:prstGeom>
          <a:noFill/>
          <a:ln>
            <a:noFill/>
          </a:ln>
        </p:spPr>
      </p:pic>
      <p:pic>
        <p:nvPicPr>
          <p:cNvPr id="9" name="Google Shape;9;p2"/>
          <p:cNvPicPr preferRelativeResize="0"/>
          <p:nvPr/>
        </p:nvPicPr>
        <p:blipFill>
          <a:blip r:embed="rId3">
            <a:alphaModFix/>
          </a:blip>
          <a:stretch>
            <a:fillRect/>
          </a:stretch>
        </p:blipFill>
        <p:spPr>
          <a:xfrm>
            <a:off x="1887149" y="3182300"/>
            <a:ext cx="818350" cy="654675"/>
          </a:xfrm>
          <a:prstGeom prst="rect">
            <a:avLst/>
          </a:prstGeom>
          <a:noFill/>
          <a:ln>
            <a:noFill/>
          </a:ln>
        </p:spPr>
      </p:pic>
      <p:sp>
        <p:nvSpPr>
          <p:cNvPr id="10" name="Google Shape;10;p2"/>
          <p:cNvSpPr txBox="1">
            <a:spLocks noGrp="1"/>
          </p:cNvSpPr>
          <p:nvPr>
            <p:ph type="title"/>
          </p:nvPr>
        </p:nvSpPr>
        <p:spPr>
          <a:xfrm>
            <a:off x="1753100" y="4201375"/>
            <a:ext cx="7206900" cy="3799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800" b="1">
                <a:solidFill>
                  <a:schemeClr val="dk1"/>
                </a:solidFill>
                <a:latin typeface="Google Sans"/>
                <a:ea typeface="Google Sans"/>
                <a:cs typeface="Google Sans"/>
                <a:sym typeface="Google Sans"/>
              </a:defRPr>
            </a:lvl1pPr>
            <a:lvl2pPr lvl="1" rtl="0">
              <a:spcBef>
                <a:spcPts val="0"/>
              </a:spcBef>
              <a:spcAft>
                <a:spcPts val="0"/>
              </a:spcAft>
              <a:buNone/>
              <a:defRPr sz="4800" b="1">
                <a:solidFill>
                  <a:schemeClr val="dk1"/>
                </a:solidFill>
                <a:latin typeface="Google Sans"/>
                <a:ea typeface="Google Sans"/>
                <a:cs typeface="Google Sans"/>
                <a:sym typeface="Google Sans"/>
              </a:defRPr>
            </a:lvl2pPr>
            <a:lvl3pPr lvl="2" rtl="0">
              <a:spcBef>
                <a:spcPts val="0"/>
              </a:spcBef>
              <a:spcAft>
                <a:spcPts val="0"/>
              </a:spcAft>
              <a:buNone/>
              <a:defRPr sz="4800" b="1">
                <a:solidFill>
                  <a:schemeClr val="dk1"/>
                </a:solidFill>
                <a:latin typeface="Google Sans"/>
                <a:ea typeface="Google Sans"/>
                <a:cs typeface="Google Sans"/>
                <a:sym typeface="Google Sans"/>
              </a:defRPr>
            </a:lvl3pPr>
            <a:lvl4pPr lvl="3" rtl="0">
              <a:spcBef>
                <a:spcPts val="0"/>
              </a:spcBef>
              <a:spcAft>
                <a:spcPts val="0"/>
              </a:spcAft>
              <a:buNone/>
              <a:defRPr sz="4800" b="1">
                <a:solidFill>
                  <a:schemeClr val="dk1"/>
                </a:solidFill>
                <a:latin typeface="Google Sans"/>
                <a:ea typeface="Google Sans"/>
                <a:cs typeface="Google Sans"/>
                <a:sym typeface="Google Sans"/>
              </a:defRPr>
            </a:lvl4pPr>
            <a:lvl5pPr lvl="4" rtl="0">
              <a:spcBef>
                <a:spcPts val="0"/>
              </a:spcBef>
              <a:spcAft>
                <a:spcPts val="0"/>
              </a:spcAft>
              <a:buNone/>
              <a:defRPr sz="4800" b="1">
                <a:solidFill>
                  <a:schemeClr val="dk1"/>
                </a:solidFill>
                <a:latin typeface="Google Sans"/>
                <a:ea typeface="Google Sans"/>
                <a:cs typeface="Google Sans"/>
                <a:sym typeface="Google Sans"/>
              </a:defRPr>
            </a:lvl5pPr>
            <a:lvl6pPr lvl="5" rtl="0">
              <a:spcBef>
                <a:spcPts val="0"/>
              </a:spcBef>
              <a:spcAft>
                <a:spcPts val="0"/>
              </a:spcAft>
              <a:buNone/>
              <a:defRPr sz="4800" b="1">
                <a:solidFill>
                  <a:schemeClr val="dk1"/>
                </a:solidFill>
                <a:latin typeface="Google Sans"/>
                <a:ea typeface="Google Sans"/>
                <a:cs typeface="Google Sans"/>
                <a:sym typeface="Google Sans"/>
              </a:defRPr>
            </a:lvl6pPr>
            <a:lvl7pPr lvl="6" rtl="0">
              <a:spcBef>
                <a:spcPts val="0"/>
              </a:spcBef>
              <a:spcAft>
                <a:spcPts val="0"/>
              </a:spcAft>
              <a:buNone/>
              <a:defRPr sz="4800" b="1">
                <a:solidFill>
                  <a:schemeClr val="dk1"/>
                </a:solidFill>
                <a:latin typeface="Google Sans"/>
                <a:ea typeface="Google Sans"/>
                <a:cs typeface="Google Sans"/>
                <a:sym typeface="Google Sans"/>
              </a:defRPr>
            </a:lvl7pPr>
            <a:lvl8pPr lvl="7" rtl="0">
              <a:spcBef>
                <a:spcPts val="0"/>
              </a:spcBef>
              <a:spcAft>
                <a:spcPts val="0"/>
              </a:spcAft>
              <a:buNone/>
              <a:defRPr sz="4800" b="1">
                <a:solidFill>
                  <a:schemeClr val="dk1"/>
                </a:solidFill>
                <a:latin typeface="Google Sans"/>
                <a:ea typeface="Google Sans"/>
                <a:cs typeface="Google Sans"/>
                <a:sym typeface="Google Sans"/>
              </a:defRPr>
            </a:lvl8pPr>
            <a:lvl9pPr lvl="8" rtl="0">
              <a:spcBef>
                <a:spcPts val="0"/>
              </a:spcBef>
              <a:spcAft>
                <a:spcPts val="0"/>
              </a:spcAft>
              <a:buNone/>
              <a:defRPr sz="4800" b="1">
                <a:solidFill>
                  <a:schemeClr val="dk1"/>
                </a:solidFill>
                <a:latin typeface="Google Sans"/>
                <a:ea typeface="Google Sans"/>
                <a:cs typeface="Google Sans"/>
                <a:sym typeface="Google Sans"/>
              </a:defRPr>
            </a:lvl9pPr>
          </a:lstStyle>
          <a:p>
            <a:endParaRPr/>
          </a:p>
        </p:txBody>
      </p:sp>
      <p:sp>
        <p:nvSpPr>
          <p:cNvPr id="11" name="Google Shape;11;p2"/>
          <p:cNvSpPr txBox="1">
            <a:spLocks noGrp="1"/>
          </p:cNvSpPr>
          <p:nvPr>
            <p:ph type="subTitle" idx="1"/>
          </p:nvPr>
        </p:nvSpPr>
        <p:spPr>
          <a:xfrm>
            <a:off x="1753100" y="8001175"/>
            <a:ext cx="7428900" cy="777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solidFill>
                  <a:schemeClr val="lt1"/>
                </a:solidFill>
                <a:latin typeface="Google Sans"/>
                <a:ea typeface="Google Sans"/>
                <a:cs typeface="Google Sans"/>
                <a:sym typeface="Google Sans"/>
              </a:defRPr>
            </a:lvl1pPr>
            <a:lvl2pPr lvl="1" rtl="0">
              <a:spcBef>
                <a:spcPts val="0"/>
              </a:spcBef>
              <a:spcAft>
                <a:spcPts val="0"/>
              </a:spcAft>
              <a:buNone/>
              <a:defRPr sz="3600">
                <a:solidFill>
                  <a:schemeClr val="lt1"/>
                </a:solidFill>
                <a:latin typeface="Google Sans"/>
                <a:ea typeface="Google Sans"/>
                <a:cs typeface="Google Sans"/>
                <a:sym typeface="Google Sans"/>
              </a:defRPr>
            </a:lvl2pPr>
            <a:lvl3pPr lvl="2" rtl="0">
              <a:spcBef>
                <a:spcPts val="0"/>
              </a:spcBef>
              <a:spcAft>
                <a:spcPts val="0"/>
              </a:spcAft>
              <a:buNone/>
              <a:defRPr sz="3600">
                <a:solidFill>
                  <a:schemeClr val="lt1"/>
                </a:solidFill>
                <a:latin typeface="Google Sans"/>
                <a:ea typeface="Google Sans"/>
                <a:cs typeface="Google Sans"/>
                <a:sym typeface="Google Sans"/>
              </a:defRPr>
            </a:lvl3pPr>
            <a:lvl4pPr lvl="3" rtl="0">
              <a:spcBef>
                <a:spcPts val="0"/>
              </a:spcBef>
              <a:spcAft>
                <a:spcPts val="0"/>
              </a:spcAft>
              <a:buNone/>
              <a:defRPr sz="3600">
                <a:solidFill>
                  <a:schemeClr val="lt1"/>
                </a:solidFill>
                <a:latin typeface="Google Sans"/>
                <a:ea typeface="Google Sans"/>
                <a:cs typeface="Google Sans"/>
                <a:sym typeface="Google Sans"/>
              </a:defRPr>
            </a:lvl4pPr>
            <a:lvl5pPr lvl="4" rtl="0">
              <a:spcBef>
                <a:spcPts val="0"/>
              </a:spcBef>
              <a:spcAft>
                <a:spcPts val="0"/>
              </a:spcAft>
              <a:buNone/>
              <a:defRPr sz="3600">
                <a:solidFill>
                  <a:schemeClr val="lt1"/>
                </a:solidFill>
                <a:latin typeface="Google Sans"/>
                <a:ea typeface="Google Sans"/>
                <a:cs typeface="Google Sans"/>
                <a:sym typeface="Google Sans"/>
              </a:defRPr>
            </a:lvl5pPr>
            <a:lvl6pPr lvl="5" rtl="0">
              <a:spcBef>
                <a:spcPts val="0"/>
              </a:spcBef>
              <a:spcAft>
                <a:spcPts val="0"/>
              </a:spcAft>
              <a:buNone/>
              <a:defRPr sz="3600">
                <a:solidFill>
                  <a:schemeClr val="lt1"/>
                </a:solidFill>
                <a:latin typeface="Google Sans"/>
                <a:ea typeface="Google Sans"/>
                <a:cs typeface="Google Sans"/>
                <a:sym typeface="Google Sans"/>
              </a:defRPr>
            </a:lvl6pPr>
            <a:lvl7pPr lvl="6" rtl="0">
              <a:spcBef>
                <a:spcPts val="0"/>
              </a:spcBef>
              <a:spcAft>
                <a:spcPts val="0"/>
              </a:spcAft>
              <a:buNone/>
              <a:defRPr sz="3600">
                <a:solidFill>
                  <a:schemeClr val="lt1"/>
                </a:solidFill>
                <a:latin typeface="Google Sans"/>
                <a:ea typeface="Google Sans"/>
                <a:cs typeface="Google Sans"/>
                <a:sym typeface="Google Sans"/>
              </a:defRPr>
            </a:lvl7pPr>
            <a:lvl8pPr lvl="7" rtl="0">
              <a:spcBef>
                <a:spcPts val="0"/>
              </a:spcBef>
              <a:spcAft>
                <a:spcPts val="0"/>
              </a:spcAft>
              <a:buNone/>
              <a:defRPr sz="3600">
                <a:solidFill>
                  <a:schemeClr val="lt1"/>
                </a:solidFill>
                <a:latin typeface="Google Sans"/>
                <a:ea typeface="Google Sans"/>
                <a:cs typeface="Google Sans"/>
                <a:sym typeface="Google Sans"/>
              </a:defRPr>
            </a:lvl8pPr>
            <a:lvl9pPr lvl="8" rtl="0">
              <a:spcBef>
                <a:spcPts val="0"/>
              </a:spcBef>
              <a:spcAft>
                <a:spcPts val="0"/>
              </a:spcAft>
              <a:buNone/>
              <a:defRPr sz="3600">
                <a:solidFill>
                  <a:schemeClr val="lt1"/>
                </a:solidFill>
                <a:latin typeface="Google Sans"/>
                <a:ea typeface="Google Sans"/>
                <a:cs typeface="Google Sans"/>
                <a:sym typeface="Google Sans"/>
              </a:defRPr>
            </a:lvl9pPr>
          </a:lstStyle>
          <a:p>
            <a:endParaRPr/>
          </a:p>
        </p:txBody>
      </p:sp>
      <p:sp>
        <p:nvSpPr>
          <p:cNvPr id="12" name="Google Shape;12;p2"/>
          <p:cNvSpPr txBox="1">
            <a:spLocks noGrp="1"/>
          </p:cNvSpPr>
          <p:nvPr>
            <p:ph type="subTitle" idx="2"/>
          </p:nvPr>
        </p:nvSpPr>
        <p:spPr>
          <a:xfrm>
            <a:off x="1795700" y="8564800"/>
            <a:ext cx="8174700" cy="654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2800">
                <a:solidFill>
                  <a:schemeClr val="lt1"/>
                </a:solidFill>
                <a:latin typeface="Google Sans"/>
                <a:ea typeface="Google Sans"/>
                <a:cs typeface="Google Sans"/>
                <a:sym typeface="Google Sans"/>
              </a:defRPr>
            </a:lvl1pPr>
            <a:lvl2pPr lvl="1">
              <a:spcBef>
                <a:spcPts val="0"/>
              </a:spcBef>
              <a:spcAft>
                <a:spcPts val="0"/>
              </a:spcAft>
              <a:buNone/>
              <a:defRPr sz="2800">
                <a:solidFill>
                  <a:schemeClr val="lt1"/>
                </a:solidFill>
                <a:latin typeface="Google Sans"/>
                <a:ea typeface="Google Sans"/>
                <a:cs typeface="Google Sans"/>
                <a:sym typeface="Google Sans"/>
              </a:defRPr>
            </a:lvl2pPr>
            <a:lvl3pPr lvl="2">
              <a:spcBef>
                <a:spcPts val="0"/>
              </a:spcBef>
              <a:spcAft>
                <a:spcPts val="0"/>
              </a:spcAft>
              <a:buNone/>
              <a:defRPr sz="2800">
                <a:solidFill>
                  <a:schemeClr val="lt1"/>
                </a:solidFill>
                <a:latin typeface="Google Sans"/>
                <a:ea typeface="Google Sans"/>
                <a:cs typeface="Google Sans"/>
                <a:sym typeface="Google Sans"/>
              </a:defRPr>
            </a:lvl3pPr>
            <a:lvl4pPr lvl="3">
              <a:spcBef>
                <a:spcPts val="0"/>
              </a:spcBef>
              <a:spcAft>
                <a:spcPts val="0"/>
              </a:spcAft>
              <a:buNone/>
              <a:defRPr sz="2800">
                <a:solidFill>
                  <a:schemeClr val="lt1"/>
                </a:solidFill>
                <a:latin typeface="Google Sans"/>
                <a:ea typeface="Google Sans"/>
                <a:cs typeface="Google Sans"/>
                <a:sym typeface="Google Sans"/>
              </a:defRPr>
            </a:lvl4pPr>
            <a:lvl5pPr lvl="4">
              <a:spcBef>
                <a:spcPts val="0"/>
              </a:spcBef>
              <a:spcAft>
                <a:spcPts val="0"/>
              </a:spcAft>
              <a:buNone/>
              <a:defRPr sz="2800">
                <a:solidFill>
                  <a:schemeClr val="lt1"/>
                </a:solidFill>
                <a:latin typeface="Google Sans"/>
                <a:ea typeface="Google Sans"/>
                <a:cs typeface="Google Sans"/>
                <a:sym typeface="Google Sans"/>
              </a:defRPr>
            </a:lvl5pPr>
            <a:lvl6pPr lvl="5">
              <a:spcBef>
                <a:spcPts val="0"/>
              </a:spcBef>
              <a:spcAft>
                <a:spcPts val="0"/>
              </a:spcAft>
              <a:buNone/>
              <a:defRPr sz="2800">
                <a:solidFill>
                  <a:schemeClr val="lt1"/>
                </a:solidFill>
                <a:latin typeface="Google Sans"/>
                <a:ea typeface="Google Sans"/>
                <a:cs typeface="Google Sans"/>
                <a:sym typeface="Google Sans"/>
              </a:defRPr>
            </a:lvl6pPr>
            <a:lvl7pPr lvl="6">
              <a:spcBef>
                <a:spcPts val="0"/>
              </a:spcBef>
              <a:spcAft>
                <a:spcPts val="0"/>
              </a:spcAft>
              <a:buNone/>
              <a:defRPr sz="2800">
                <a:solidFill>
                  <a:schemeClr val="lt1"/>
                </a:solidFill>
                <a:latin typeface="Google Sans"/>
                <a:ea typeface="Google Sans"/>
                <a:cs typeface="Google Sans"/>
                <a:sym typeface="Google Sans"/>
              </a:defRPr>
            </a:lvl7pPr>
            <a:lvl8pPr lvl="7">
              <a:spcBef>
                <a:spcPts val="0"/>
              </a:spcBef>
              <a:spcAft>
                <a:spcPts val="0"/>
              </a:spcAft>
              <a:buNone/>
              <a:defRPr sz="2800">
                <a:solidFill>
                  <a:schemeClr val="lt1"/>
                </a:solidFill>
                <a:latin typeface="Google Sans"/>
                <a:ea typeface="Google Sans"/>
                <a:cs typeface="Google Sans"/>
                <a:sym typeface="Google Sans"/>
              </a:defRPr>
            </a:lvl8pPr>
            <a:lvl9pPr lvl="8">
              <a:spcBef>
                <a:spcPts val="0"/>
              </a:spcBef>
              <a:spcAft>
                <a:spcPts val="0"/>
              </a:spcAft>
              <a:buNone/>
              <a:defRPr sz="2800">
                <a:solidFill>
                  <a:schemeClr val="lt1"/>
                </a:solidFill>
                <a:latin typeface="Google Sans"/>
                <a:ea typeface="Google Sans"/>
                <a:cs typeface="Google Sans"/>
                <a:sym typeface="Google Sans"/>
              </a:defRPr>
            </a:lvl9pPr>
          </a:lstStyle>
          <a:p>
            <a:endParaRPr/>
          </a:p>
        </p:txBody>
      </p:sp>
      <p:sp>
        <p:nvSpPr>
          <p:cNvPr id="13" name="Google Shape;13;p2"/>
          <p:cNvSpPr/>
          <p:nvPr/>
        </p:nvSpPr>
        <p:spPr>
          <a:xfrm>
            <a:off x="835075" y="9269250"/>
            <a:ext cx="2978400" cy="528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8a - Agenda/Learn how to... - Presenter">
  <p:cSld name="CUSTOM_2_4_1_1_2">
    <p:spTree>
      <p:nvGrpSpPr>
        <p:cNvPr id="1" name="Shape 70"/>
        <p:cNvGrpSpPr/>
        <p:nvPr/>
      </p:nvGrpSpPr>
      <p:grpSpPr>
        <a:xfrm>
          <a:off x="0" y="0"/>
          <a:ext cx="0" cy="0"/>
          <a:chOff x="0" y="0"/>
          <a:chExt cx="0" cy="0"/>
        </a:xfrm>
      </p:grpSpPr>
      <p:pic>
        <p:nvPicPr>
          <p:cNvPr id="71" name="Google Shape;71;p12"/>
          <p:cNvPicPr preferRelativeResize="0"/>
          <p:nvPr/>
        </p:nvPicPr>
        <p:blipFill>
          <a:blip r:embed="rId2">
            <a:alphaModFix/>
          </a:blip>
          <a:stretch>
            <a:fillRect/>
          </a:stretch>
        </p:blipFill>
        <p:spPr>
          <a:xfrm>
            <a:off x="0" y="0"/>
            <a:ext cx="18288000" cy="10287000"/>
          </a:xfrm>
          <a:prstGeom prst="rect">
            <a:avLst/>
          </a:prstGeom>
          <a:noFill/>
          <a:ln>
            <a:noFill/>
          </a:ln>
        </p:spPr>
      </p:pic>
      <p:cxnSp>
        <p:nvCxnSpPr>
          <p:cNvPr id="72" name="Google Shape;72;p12"/>
          <p:cNvCxnSpPr/>
          <p:nvPr/>
        </p:nvCxnSpPr>
        <p:spPr>
          <a:xfrm>
            <a:off x="1743427" y="1017624"/>
            <a:ext cx="857400" cy="0"/>
          </a:xfrm>
          <a:prstGeom prst="straightConnector1">
            <a:avLst/>
          </a:prstGeom>
          <a:noFill/>
          <a:ln w="38100" cap="flat" cmpd="sng">
            <a:solidFill>
              <a:srgbClr val="4285F4"/>
            </a:solidFill>
            <a:prstDash val="solid"/>
            <a:round/>
            <a:headEnd type="none" w="med" len="med"/>
            <a:tailEnd type="none" w="med" len="med"/>
          </a:ln>
        </p:spPr>
      </p:cxnSp>
      <p:sp>
        <p:nvSpPr>
          <p:cNvPr id="73" name="Google Shape;73;p12"/>
          <p:cNvSpPr txBox="1">
            <a:spLocks noGrp="1"/>
          </p:cNvSpPr>
          <p:nvPr>
            <p:ph type="title"/>
          </p:nvPr>
        </p:nvSpPr>
        <p:spPr>
          <a:xfrm>
            <a:off x="1672475" y="1154875"/>
            <a:ext cx="7486500" cy="114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800">
                <a:solidFill>
                  <a:schemeClr val="dk1"/>
                </a:solidFill>
                <a:latin typeface="Google Sans"/>
                <a:ea typeface="Google Sans"/>
                <a:cs typeface="Google Sans"/>
                <a:sym typeface="Google Sans"/>
              </a:defRPr>
            </a:lvl1pPr>
            <a:lvl2pPr lvl="1" rtl="0">
              <a:spcBef>
                <a:spcPts val="0"/>
              </a:spcBef>
              <a:spcAft>
                <a:spcPts val="0"/>
              </a:spcAft>
              <a:buNone/>
              <a:defRPr sz="4800">
                <a:solidFill>
                  <a:schemeClr val="dk1"/>
                </a:solidFill>
                <a:latin typeface="Google Sans"/>
                <a:ea typeface="Google Sans"/>
                <a:cs typeface="Google Sans"/>
                <a:sym typeface="Google Sans"/>
              </a:defRPr>
            </a:lvl2pPr>
            <a:lvl3pPr lvl="2" rtl="0">
              <a:spcBef>
                <a:spcPts val="0"/>
              </a:spcBef>
              <a:spcAft>
                <a:spcPts val="0"/>
              </a:spcAft>
              <a:buNone/>
              <a:defRPr sz="4800">
                <a:solidFill>
                  <a:schemeClr val="dk1"/>
                </a:solidFill>
                <a:latin typeface="Google Sans"/>
                <a:ea typeface="Google Sans"/>
                <a:cs typeface="Google Sans"/>
                <a:sym typeface="Google Sans"/>
              </a:defRPr>
            </a:lvl3pPr>
            <a:lvl4pPr lvl="3" rtl="0">
              <a:spcBef>
                <a:spcPts val="0"/>
              </a:spcBef>
              <a:spcAft>
                <a:spcPts val="0"/>
              </a:spcAft>
              <a:buNone/>
              <a:defRPr sz="4800">
                <a:solidFill>
                  <a:schemeClr val="dk1"/>
                </a:solidFill>
                <a:latin typeface="Google Sans"/>
                <a:ea typeface="Google Sans"/>
                <a:cs typeface="Google Sans"/>
                <a:sym typeface="Google Sans"/>
              </a:defRPr>
            </a:lvl4pPr>
            <a:lvl5pPr lvl="4" rtl="0">
              <a:spcBef>
                <a:spcPts val="0"/>
              </a:spcBef>
              <a:spcAft>
                <a:spcPts val="0"/>
              </a:spcAft>
              <a:buNone/>
              <a:defRPr sz="4800">
                <a:solidFill>
                  <a:schemeClr val="dk1"/>
                </a:solidFill>
                <a:latin typeface="Google Sans"/>
                <a:ea typeface="Google Sans"/>
                <a:cs typeface="Google Sans"/>
                <a:sym typeface="Google Sans"/>
              </a:defRPr>
            </a:lvl5pPr>
            <a:lvl6pPr lvl="5" rtl="0">
              <a:spcBef>
                <a:spcPts val="0"/>
              </a:spcBef>
              <a:spcAft>
                <a:spcPts val="0"/>
              </a:spcAft>
              <a:buNone/>
              <a:defRPr sz="4800">
                <a:solidFill>
                  <a:schemeClr val="dk1"/>
                </a:solidFill>
                <a:latin typeface="Google Sans"/>
                <a:ea typeface="Google Sans"/>
                <a:cs typeface="Google Sans"/>
                <a:sym typeface="Google Sans"/>
              </a:defRPr>
            </a:lvl6pPr>
            <a:lvl7pPr lvl="6" rtl="0">
              <a:spcBef>
                <a:spcPts val="0"/>
              </a:spcBef>
              <a:spcAft>
                <a:spcPts val="0"/>
              </a:spcAft>
              <a:buNone/>
              <a:defRPr sz="4800">
                <a:solidFill>
                  <a:schemeClr val="dk1"/>
                </a:solidFill>
                <a:latin typeface="Google Sans"/>
                <a:ea typeface="Google Sans"/>
                <a:cs typeface="Google Sans"/>
                <a:sym typeface="Google Sans"/>
              </a:defRPr>
            </a:lvl7pPr>
            <a:lvl8pPr lvl="7" rtl="0">
              <a:spcBef>
                <a:spcPts val="0"/>
              </a:spcBef>
              <a:spcAft>
                <a:spcPts val="0"/>
              </a:spcAft>
              <a:buNone/>
              <a:defRPr sz="4800">
                <a:solidFill>
                  <a:schemeClr val="dk1"/>
                </a:solidFill>
                <a:latin typeface="Google Sans"/>
                <a:ea typeface="Google Sans"/>
                <a:cs typeface="Google Sans"/>
                <a:sym typeface="Google Sans"/>
              </a:defRPr>
            </a:lvl8pPr>
            <a:lvl9pPr lvl="8" rtl="0">
              <a:spcBef>
                <a:spcPts val="0"/>
              </a:spcBef>
              <a:spcAft>
                <a:spcPts val="0"/>
              </a:spcAft>
              <a:buNone/>
              <a:defRPr sz="4800">
                <a:solidFill>
                  <a:schemeClr val="dk1"/>
                </a:solidFill>
                <a:latin typeface="Google Sans"/>
                <a:ea typeface="Google Sans"/>
                <a:cs typeface="Google Sans"/>
                <a:sym typeface="Google Sans"/>
              </a:defRPr>
            </a:lvl9pPr>
          </a:lstStyle>
          <a:p>
            <a:endParaRPr/>
          </a:p>
        </p:txBody>
      </p:sp>
      <p:sp>
        <p:nvSpPr>
          <p:cNvPr id="74" name="Google Shape;74;p12"/>
          <p:cNvSpPr txBox="1">
            <a:spLocks noGrp="1"/>
          </p:cNvSpPr>
          <p:nvPr>
            <p:ph type="body" idx="1"/>
          </p:nvPr>
        </p:nvSpPr>
        <p:spPr>
          <a:xfrm>
            <a:off x="1701275" y="2432125"/>
            <a:ext cx="7319700" cy="6775200"/>
          </a:xfrm>
          <a:prstGeom prst="rect">
            <a:avLst/>
          </a:prstGeom>
          <a:noFill/>
          <a:ln>
            <a:noFill/>
          </a:ln>
        </p:spPr>
        <p:txBody>
          <a:bodyPr spcFirstLastPara="1" wrap="square" lIns="91425" tIns="91425" rIns="91425" bIns="91425" anchor="t" anchorCtr="0">
            <a:noAutofit/>
          </a:bodyPr>
          <a:lstStyle>
            <a:lvl1pPr marL="457200" lvl="0" indent="-457200" rtl="0">
              <a:lnSpc>
                <a:spcPct val="100000"/>
              </a:lnSpc>
              <a:spcBef>
                <a:spcPts val="0"/>
              </a:spcBef>
              <a:spcAft>
                <a:spcPts val="0"/>
              </a:spcAft>
              <a:buClr>
                <a:schemeClr val="lt1"/>
              </a:buClr>
              <a:buSzPts val="3600"/>
              <a:buFont typeface="Roboto"/>
              <a:buChar char="●"/>
              <a:defRPr sz="3600">
                <a:solidFill>
                  <a:schemeClr val="lt1"/>
                </a:solidFill>
                <a:latin typeface="Roboto"/>
                <a:ea typeface="Roboto"/>
                <a:cs typeface="Roboto"/>
                <a:sym typeface="Roboto"/>
              </a:defRPr>
            </a:lvl1pPr>
            <a:lvl2pPr marL="914400" lvl="1" indent="-457200" rtl="0">
              <a:lnSpc>
                <a:spcPct val="100000"/>
              </a:lnSpc>
              <a:spcBef>
                <a:spcPts val="2900"/>
              </a:spcBef>
              <a:spcAft>
                <a:spcPts val="0"/>
              </a:spcAft>
              <a:buClr>
                <a:schemeClr val="lt1"/>
              </a:buClr>
              <a:buSzPts val="3600"/>
              <a:buFont typeface="Roboto"/>
              <a:buChar char="○"/>
              <a:defRPr sz="3600">
                <a:solidFill>
                  <a:schemeClr val="lt1"/>
                </a:solidFill>
                <a:latin typeface="Roboto"/>
                <a:ea typeface="Roboto"/>
                <a:cs typeface="Roboto"/>
                <a:sym typeface="Roboto"/>
              </a:defRPr>
            </a:lvl2pPr>
            <a:lvl3pPr marL="1371600" lvl="2" indent="-457200" rtl="0">
              <a:lnSpc>
                <a:spcPct val="100000"/>
              </a:lnSpc>
              <a:spcBef>
                <a:spcPts val="2900"/>
              </a:spcBef>
              <a:spcAft>
                <a:spcPts val="0"/>
              </a:spcAft>
              <a:buClr>
                <a:schemeClr val="lt1"/>
              </a:buClr>
              <a:buSzPts val="3600"/>
              <a:buFont typeface="Roboto"/>
              <a:buChar char="■"/>
              <a:defRPr sz="3600">
                <a:solidFill>
                  <a:schemeClr val="lt1"/>
                </a:solidFill>
                <a:latin typeface="Roboto"/>
                <a:ea typeface="Roboto"/>
                <a:cs typeface="Roboto"/>
                <a:sym typeface="Roboto"/>
              </a:defRPr>
            </a:lvl3pPr>
            <a:lvl4pPr marL="1828800" lvl="3" indent="-457200" rtl="0">
              <a:lnSpc>
                <a:spcPct val="100000"/>
              </a:lnSpc>
              <a:spcBef>
                <a:spcPts val="2900"/>
              </a:spcBef>
              <a:spcAft>
                <a:spcPts val="0"/>
              </a:spcAft>
              <a:buClr>
                <a:schemeClr val="lt1"/>
              </a:buClr>
              <a:buSzPts val="3600"/>
              <a:buFont typeface="Roboto"/>
              <a:buChar char="●"/>
              <a:defRPr sz="3600">
                <a:solidFill>
                  <a:schemeClr val="lt1"/>
                </a:solidFill>
                <a:latin typeface="Roboto"/>
                <a:ea typeface="Roboto"/>
                <a:cs typeface="Roboto"/>
                <a:sym typeface="Roboto"/>
              </a:defRPr>
            </a:lvl4pPr>
            <a:lvl5pPr marL="2286000" lvl="4" indent="-457200" rtl="0">
              <a:lnSpc>
                <a:spcPct val="100000"/>
              </a:lnSpc>
              <a:spcBef>
                <a:spcPts val="2900"/>
              </a:spcBef>
              <a:spcAft>
                <a:spcPts val="0"/>
              </a:spcAft>
              <a:buClr>
                <a:schemeClr val="lt1"/>
              </a:buClr>
              <a:buSzPts val="3600"/>
              <a:buFont typeface="Roboto"/>
              <a:buChar char="○"/>
              <a:defRPr sz="3600">
                <a:solidFill>
                  <a:schemeClr val="lt1"/>
                </a:solidFill>
                <a:latin typeface="Roboto"/>
                <a:ea typeface="Roboto"/>
                <a:cs typeface="Roboto"/>
                <a:sym typeface="Roboto"/>
              </a:defRPr>
            </a:lvl5pPr>
            <a:lvl6pPr marL="2743200" lvl="5" indent="-457200" rtl="0">
              <a:lnSpc>
                <a:spcPct val="100000"/>
              </a:lnSpc>
              <a:spcBef>
                <a:spcPts val="2900"/>
              </a:spcBef>
              <a:spcAft>
                <a:spcPts val="0"/>
              </a:spcAft>
              <a:buClr>
                <a:schemeClr val="lt1"/>
              </a:buClr>
              <a:buSzPts val="3600"/>
              <a:buFont typeface="Roboto"/>
              <a:buChar char="■"/>
              <a:defRPr sz="3600">
                <a:solidFill>
                  <a:schemeClr val="lt1"/>
                </a:solidFill>
                <a:latin typeface="Roboto"/>
                <a:ea typeface="Roboto"/>
                <a:cs typeface="Roboto"/>
                <a:sym typeface="Roboto"/>
              </a:defRPr>
            </a:lvl6pPr>
            <a:lvl7pPr marL="3200400" lvl="6" indent="-457200" rtl="0">
              <a:lnSpc>
                <a:spcPct val="100000"/>
              </a:lnSpc>
              <a:spcBef>
                <a:spcPts val="2900"/>
              </a:spcBef>
              <a:spcAft>
                <a:spcPts val="0"/>
              </a:spcAft>
              <a:buClr>
                <a:schemeClr val="lt1"/>
              </a:buClr>
              <a:buSzPts val="3600"/>
              <a:buFont typeface="Roboto"/>
              <a:buChar char="●"/>
              <a:defRPr sz="3600">
                <a:solidFill>
                  <a:schemeClr val="lt1"/>
                </a:solidFill>
                <a:latin typeface="Roboto"/>
                <a:ea typeface="Roboto"/>
                <a:cs typeface="Roboto"/>
                <a:sym typeface="Roboto"/>
              </a:defRPr>
            </a:lvl7pPr>
            <a:lvl8pPr marL="3657600" lvl="7" indent="-457200" rtl="0">
              <a:lnSpc>
                <a:spcPct val="100000"/>
              </a:lnSpc>
              <a:spcBef>
                <a:spcPts val="2900"/>
              </a:spcBef>
              <a:spcAft>
                <a:spcPts val="0"/>
              </a:spcAft>
              <a:buClr>
                <a:schemeClr val="lt1"/>
              </a:buClr>
              <a:buSzPts val="3600"/>
              <a:buFont typeface="Roboto"/>
              <a:buChar char="○"/>
              <a:defRPr sz="3600">
                <a:solidFill>
                  <a:schemeClr val="lt1"/>
                </a:solidFill>
                <a:latin typeface="Roboto"/>
                <a:ea typeface="Roboto"/>
                <a:cs typeface="Roboto"/>
                <a:sym typeface="Roboto"/>
              </a:defRPr>
            </a:lvl8pPr>
            <a:lvl9pPr marL="4114800" lvl="8" indent="-457200" rtl="0">
              <a:lnSpc>
                <a:spcPct val="100000"/>
              </a:lnSpc>
              <a:spcBef>
                <a:spcPts val="2900"/>
              </a:spcBef>
              <a:spcAft>
                <a:spcPts val="2900"/>
              </a:spcAft>
              <a:buClr>
                <a:schemeClr val="lt1"/>
              </a:buClr>
              <a:buSzPts val="3600"/>
              <a:buFont typeface="Roboto"/>
              <a:buChar char="■"/>
              <a:defRPr sz="3600">
                <a:solidFill>
                  <a:schemeClr val="lt1"/>
                </a:solidFill>
                <a:latin typeface="Roboto"/>
                <a:ea typeface="Roboto"/>
                <a:cs typeface="Roboto"/>
                <a:sym typeface="Roboto"/>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8b - Agenda/Learn how to... - Full">
  <p:cSld name="CUSTOM_2_4_1_1_1_1">
    <p:spTree>
      <p:nvGrpSpPr>
        <p:cNvPr id="1" name="Shape 75"/>
        <p:cNvGrpSpPr/>
        <p:nvPr/>
      </p:nvGrpSpPr>
      <p:grpSpPr>
        <a:xfrm>
          <a:off x="0" y="0"/>
          <a:ext cx="0" cy="0"/>
          <a:chOff x="0" y="0"/>
          <a:chExt cx="0" cy="0"/>
        </a:xfrm>
      </p:grpSpPr>
      <p:sp>
        <p:nvSpPr>
          <p:cNvPr id="76" name="Google Shape;76;p13"/>
          <p:cNvSpPr txBox="1">
            <a:spLocks noGrp="1"/>
          </p:cNvSpPr>
          <p:nvPr>
            <p:ph type="body" idx="1"/>
          </p:nvPr>
        </p:nvSpPr>
        <p:spPr>
          <a:xfrm>
            <a:off x="1701275" y="2432125"/>
            <a:ext cx="7319700" cy="6775200"/>
          </a:xfrm>
          <a:prstGeom prst="rect">
            <a:avLst/>
          </a:prstGeom>
          <a:noFill/>
          <a:ln>
            <a:noFill/>
          </a:ln>
        </p:spPr>
        <p:txBody>
          <a:bodyPr spcFirstLastPara="1" wrap="square" lIns="91425" tIns="91425" rIns="91425" bIns="91425" anchor="t" anchorCtr="0">
            <a:noAutofit/>
          </a:bodyPr>
          <a:lstStyle>
            <a:lvl1pPr marL="457200" lvl="0" indent="-457200" rtl="0">
              <a:lnSpc>
                <a:spcPct val="100000"/>
              </a:lnSpc>
              <a:spcBef>
                <a:spcPts val="0"/>
              </a:spcBef>
              <a:spcAft>
                <a:spcPts val="0"/>
              </a:spcAft>
              <a:buClr>
                <a:schemeClr val="lt1"/>
              </a:buClr>
              <a:buSzPts val="3600"/>
              <a:buFont typeface="Roboto"/>
              <a:buChar char="●"/>
              <a:defRPr sz="3600">
                <a:solidFill>
                  <a:schemeClr val="lt1"/>
                </a:solidFill>
                <a:latin typeface="Roboto"/>
                <a:ea typeface="Roboto"/>
                <a:cs typeface="Roboto"/>
                <a:sym typeface="Roboto"/>
              </a:defRPr>
            </a:lvl1pPr>
            <a:lvl2pPr marL="914400" lvl="1" indent="-457200" rtl="0">
              <a:lnSpc>
                <a:spcPct val="100000"/>
              </a:lnSpc>
              <a:spcBef>
                <a:spcPts val="2900"/>
              </a:spcBef>
              <a:spcAft>
                <a:spcPts val="0"/>
              </a:spcAft>
              <a:buClr>
                <a:schemeClr val="lt1"/>
              </a:buClr>
              <a:buSzPts val="3600"/>
              <a:buFont typeface="Roboto"/>
              <a:buChar char="○"/>
              <a:defRPr sz="3600">
                <a:solidFill>
                  <a:schemeClr val="lt1"/>
                </a:solidFill>
                <a:latin typeface="Roboto"/>
                <a:ea typeface="Roboto"/>
                <a:cs typeface="Roboto"/>
                <a:sym typeface="Roboto"/>
              </a:defRPr>
            </a:lvl2pPr>
            <a:lvl3pPr marL="1371600" lvl="2" indent="-457200" rtl="0">
              <a:lnSpc>
                <a:spcPct val="100000"/>
              </a:lnSpc>
              <a:spcBef>
                <a:spcPts val="2900"/>
              </a:spcBef>
              <a:spcAft>
                <a:spcPts val="0"/>
              </a:spcAft>
              <a:buClr>
                <a:schemeClr val="lt1"/>
              </a:buClr>
              <a:buSzPts val="3600"/>
              <a:buFont typeface="Roboto"/>
              <a:buChar char="■"/>
              <a:defRPr sz="3600">
                <a:solidFill>
                  <a:schemeClr val="lt1"/>
                </a:solidFill>
                <a:latin typeface="Roboto"/>
                <a:ea typeface="Roboto"/>
                <a:cs typeface="Roboto"/>
                <a:sym typeface="Roboto"/>
              </a:defRPr>
            </a:lvl3pPr>
            <a:lvl4pPr marL="1828800" lvl="3" indent="-457200" rtl="0">
              <a:lnSpc>
                <a:spcPct val="100000"/>
              </a:lnSpc>
              <a:spcBef>
                <a:spcPts val="2900"/>
              </a:spcBef>
              <a:spcAft>
                <a:spcPts val="0"/>
              </a:spcAft>
              <a:buClr>
                <a:schemeClr val="lt1"/>
              </a:buClr>
              <a:buSzPts val="3600"/>
              <a:buFont typeface="Roboto"/>
              <a:buChar char="●"/>
              <a:defRPr sz="3600">
                <a:solidFill>
                  <a:schemeClr val="lt1"/>
                </a:solidFill>
                <a:latin typeface="Roboto"/>
                <a:ea typeface="Roboto"/>
                <a:cs typeface="Roboto"/>
                <a:sym typeface="Roboto"/>
              </a:defRPr>
            </a:lvl4pPr>
            <a:lvl5pPr marL="2286000" lvl="4" indent="-457200" rtl="0">
              <a:lnSpc>
                <a:spcPct val="100000"/>
              </a:lnSpc>
              <a:spcBef>
                <a:spcPts val="2900"/>
              </a:spcBef>
              <a:spcAft>
                <a:spcPts val="0"/>
              </a:spcAft>
              <a:buClr>
                <a:schemeClr val="lt1"/>
              </a:buClr>
              <a:buSzPts val="3600"/>
              <a:buFont typeface="Roboto"/>
              <a:buChar char="○"/>
              <a:defRPr sz="3600">
                <a:solidFill>
                  <a:schemeClr val="lt1"/>
                </a:solidFill>
                <a:latin typeface="Roboto"/>
                <a:ea typeface="Roboto"/>
                <a:cs typeface="Roboto"/>
                <a:sym typeface="Roboto"/>
              </a:defRPr>
            </a:lvl5pPr>
            <a:lvl6pPr marL="2743200" lvl="5" indent="-457200" rtl="0">
              <a:lnSpc>
                <a:spcPct val="100000"/>
              </a:lnSpc>
              <a:spcBef>
                <a:spcPts val="2900"/>
              </a:spcBef>
              <a:spcAft>
                <a:spcPts val="0"/>
              </a:spcAft>
              <a:buClr>
                <a:schemeClr val="lt1"/>
              </a:buClr>
              <a:buSzPts val="3600"/>
              <a:buFont typeface="Roboto"/>
              <a:buChar char="■"/>
              <a:defRPr sz="3600">
                <a:solidFill>
                  <a:schemeClr val="lt1"/>
                </a:solidFill>
                <a:latin typeface="Roboto"/>
                <a:ea typeface="Roboto"/>
                <a:cs typeface="Roboto"/>
                <a:sym typeface="Roboto"/>
              </a:defRPr>
            </a:lvl6pPr>
            <a:lvl7pPr marL="3200400" lvl="6" indent="-457200" rtl="0">
              <a:lnSpc>
                <a:spcPct val="100000"/>
              </a:lnSpc>
              <a:spcBef>
                <a:spcPts val="2900"/>
              </a:spcBef>
              <a:spcAft>
                <a:spcPts val="0"/>
              </a:spcAft>
              <a:buClr>
                <a:schemeClr val="lt1"/>
              </a:buClr>
              <a:buSzPts val="3600"/>
              <a:buFont typeface="Roboto"/>
              <a:buChar char="●"/>
              <a:defRPr sz="3600">
                <a:solidFill>
                  <a:schemeClr val="lt1"/>
                </a:solidFill>
                <a:latin typeface="Roboto"/>
                <a:ea typeface="Roboto"/>
                <a:cs typeface="Roboto"/>
                <a:sym typeface="Roboto"/>
              </a:defRPr>
            </a:lvl7pPr>
            <a:lvl8pPr marL="3657600" lvl="7" indent="-457200" rtl="0">
              <a:lnSpc>
                <a:spcPct val="100000"/>
              </a:lnSpc>
              <a:spcBef>
                <a:spcPts val="2900"/>
              </a:spcBef>
              <a:spcAft>
                <a:spcPts val="0"/>
              </a:spcAft>
              <a:buClr>
                <a:schemeClr val="lt1"/>
              </a:buClr>
              <a:buSzPts val="3600"/>
              <a:buFont typeface="Roboto"/>
              <a:buChar char="○"/>
              <a:defRPr sz="3600">
                <a:solidFill>
                  <a:schemeClr val="lt1"/>
                </a:solidFill>
                <a:latin typeface="Roboto"/>
                <a:ea typeface="Roboto"/>
                <a:cs typeface="Roboto"/>
                <a:sym typeface="Roboto"/>
              </a:defRPr>
            </a:lvl8pPr>
            <a:lvl9pPr marL="4114800" lvl="8" indent="-457200" rtl="0">
              <a:lnSpc>
                <a:spcPct val="100000"/>
              </a:lnSpc>
              <a:spcBef>
                <a:spcPts val="2900"/>
              </a:spcBef>
              <a:spcAft>
                <a:spcPts val="2900"/>
              </a:spcAft>
              <a:buClr>
                <a:schemeClr val="lt1"/>
              </a:buClr>
              <a:buSzPts val="3600"/>
              <a:buFont typeface="Roboto"/>
              <a:buChar char="■"/>
              <a:defRPr sz="3600">
                <a:solidFill>
                  <a:schemeClr val="lt1"/>
                </a:solidFill>
                <a:latin typeface="Roboto"/>
                <a:ea typeface="Roboto"/>
                <a:cs typeface="Roboto"/>
                <a:sym typeface="Roboto"/>
              </a:defRPr>
            </a:lvl9pPr>
          </a:lstStyle>
          <a:p>
            <a:endParaRPr/>
          </a:p>
        </p:txBody>
      </p:sp>
      <p:cxnSp>
        <p:nvCxnSpPr>
          <p:cNvPr id="77" name="Google Shape;77;p13"/>
          <p:cNvCxnSpPr/>
          <p:nvPr/>
        </p:nvCxnSpPr>
        <p:spPr>
          <a:xfrm>
            <a:off x="1743427" y="1017624"/>
            <a:ext cx="857400" cy="0"/>
          </a:xfrm>
          <a:prstGeom prst="straightConnector1">
            <a:avLst/>
          </a:prstGeom>
          <a:noFill/>
          <a:ln w="38100" cap="flat" cmpd="sng">
            <a:solidFill>
              <a:srgbClr val="4285F4"/>
            </a:solidFill>
            <a:prstDash val="solid"/>
            <a:round/>
            <a:headEnd type="none" w="med" len="med"/>
            <a:tailEnd type="none" w="med" len="med"/>
          </a:ln>
        </p:spPr>
      </p:cxnSp>
      <p:sp>
        <p:nvSpPr>
          <p:cNvPr id="78" name="Google Shape;78;p13"/>
          <p:cNvSpPr txBox="1">
            <a:spLocks noGrp="1"/>
          </p:cNvSpPr>
          <p:nvPr>
            <p:ph type="body" idx="2"/>
          </p:nvPr>
        </p:nvSpPr>
        <p:spPr>
          <a:xfrm>
            <a:off x="9158975" y="2432125"/>
            <a:ext cx="7428900" cy="6775200"/>
          </a:xfrm>
          <a:prstGeom prst="rect">
            <a:avLst/>
          </a:prstGeom>
          <a:noFill/>
          <a:ln>
            <a:noFill/>
          </a:ln>
        </p:spPr>
        <p:txBody>
          <a:bodyPr spcFirstLastPara="1" wrap="square" lIns="91425" tIns="91425" rIns="91425" bIns="91425" anchor="t" anchorCtr="0">
            <a:noAutofit/>
          </a:bodyPr>
          <a:lstStyle>
            <a:lvl1pPr marL="457200" lvl="0" indent="-457200" rtl="0">
              <a:lnSpc>
                <a:spcPct val="100000"/>
              </a:lnSpc>
              <a:spcBef>
                <a:spcPts val="0"/>
              </a:spcBef>
              <a:spcAft>
                <a:spcPts val="0"/>
              </a:spcAft>
              <a:buClr>
                <a:schemeClr val="lt1"/>
              </a:buClr>
              <a:buSzPts val="3600"/>
              <a:buFont typeface="Roboto"/>
              <a:buChar char="●"/>
              <a:defRPr sz="3600">
                <a:solidFill>
                  <a:schemeClr val="lt1"/>
                </a:solidFill>
                <a:latin typeface="Roboto"/>
                <a:ea typeface="Roboto"/>
                <a:cs typeface="Roboto"/>
                <a:sym typeface="Roboto"/>
              </a:defRPr>
            </a:lvl1pPr>
            <a:lvl2pPr marL="914400" lvl="1" indent="-457200" rtl="0">
              <a:lnSpc>
                <a:spcPct val="100000"/>
              </a:lnSpc>
              <a:spcBef>
                <a:spcPts val="2900"/>
              </a:spcBef>
              <a:spcAft>
                <a:spcPts val="0"/>
              </a:spcAft>
              <a:buClr>
                <a:schemeClr val="lt1"/>
              </a:buClr>
              <a:buSzPts val="3600"/>
              <a:buFont typeface="Roboto"/>
              <a:buChar char="○"/>
              <a:defRPr sz="3600">
                <a:solidFill>
                  <a:schemeClr val="lt1"/>
                </a:solidFill>
                <a:latin typeface="Roboto"/>
                <a:ea typeface="Roboto"/>
                <a:cs typeface="Roboto"/>
                <a:sym typeface="Roboto"/>
              </a:defRPr>
            </a:lvl2pPr>
            <a:lvl3pPr marL="1371600" lvl="2" indent="-457200" rtl="0">
              <a:lnSpc>
                <a:spcPct val="100000"/>
              </a:lnSpc>
              <a:spcBef>
                <a:spcPts val="2900"/>
              </a:spcBef>
              <a:spcAft>
                <a:spcPts val="0"/>
              </a:spcAft>
              <a:buClr>
                <a:schemeClr val="lt1"/>
              </a:buClr>
              <a:buSzPts val="3600"/>
              <a:buFont typeface="Roboto"/>
              <a:buChar char="■"/>
              <a:defRPr sz="3600">
                <a:solidFill>
                  <a:schemeClr val="lt1"/>
                </a:solidFill>
                <a:latin typeface="Roboto"/>
                <a:ea typeface="Roboto"/>
                <a:cs typeface="Roboto"/>
                <a:sym typeface="Roboto"/>
              </a:defRPr>
            </a:lvl3pPr>
            <a:lvl4pPr marL="1828800" lvl="3" indent="-457200" rtl="0">
              <a:lnSpc>
                <a:spcPct val="100000"/>
              </a:lnSpc>
              <a:spcBef>
                <a:spcPts val="2900"/>
              </a:spcBef>
              <a:spcAft>
                <a:spcPts val="0"/>
              </a:spcAft>
              <a:buClr>
                <a:schemeClr val="lt1"/>
              </a:buClr>
              <a:buSzPts val="3600"/>
              <a:buFont typeface="Roboto"/>
              <a:buChar char="●"/>
              <a:defRPr sz="3600">
                <a:solidFill>
                  <a:schemeClr val="lt1"/>
                </a:solidFill>
                <a:latin typeface="Roboto"/>
                <a:ea typeface="Roboto"/>
                <a:cs typeface="Roboto"/>
                <a:sym typeface="Roboto"/>
              </a:defRPr>
            </a:lvl4pPr>
            <a:lvl5pPr marL="2286000" lvl="4" indent="-457200" rtl="0">
              <a:lnSpc>
                <a:spcPct val="100000"/>
              </a:lnSpc>
              <a:spcBef>
                <a:spcPts val="2900"/>
              </a:spcBef>
              <a:spcAft>
                <a:spcPts val="0"/>
              </a:spcAft>
              <a:buClr>
                <a:schemeClr val="lt1"/>
              </a:buClr>
              <a:buSzPts val="3600"/>
              <a:buFont typeface="Roboto"/>
              <a:buChar char="○"/>
              <a:defRPr sz="3600">
                <a:solidFill>
                  <a:schemeClr val="lt1"/>
                </a:solidFill>
                <a:latin typeface="Roboto"/>
                <a:ea typeface="Roboto"/>
                <a:cs typeface="Roboto"/>
                <a:sym typeface="Roboto"/>
              </a:defRPr>
            </a:lvl5pPr>
            <a:lvl6pPr marL="2743200" lvl="5" indent="-457200" rtl="0">
              <a:lnSpc>
                <a:spcPct val="100000"/>
              </a:lnSpc>
              <a:spcBef>
                <a:spcPts val="2900"/>
              </a:spcBef>
              <a:spcAft>
                <a:spcPts val="0"/>
              </a:spcAft>
              <a:buClr>
                <a:schemeClr val="lt1"/>
              </a:buClr>
              <a:buSzPts val="3600"/>
              <a:buFont typeface="Roboto"/>
              <a:buChar char="■"/>
              <a:defRPr sz="3600">
                <a:solidFill>
                  <a:schemeClr val="lt1"/>
                </a:solidFill>
                <a:latin typeface="Roboto"/>
                <a:ea typeface="Roboto"/>
                <a:cs typeface="Roboto"/>
                <a:sym typeface="Roboto"/>
              </a:defRPr>
            </a:lvl6pPr>
            <a:lvl7pPr marL="3200400" lvl="6" indent="-457200" rtl="0">
              <a:lnSpc>
                <a:spcPct val="100000"/>
              </a:lnSpc>
              <a:spcBef>
                <a:spcPts val="2900"/>
              </a:spcBef>
              <a:spcAft>
                <a:spcPts val="0"/>
              </a:spcAft>
              <a:buClr>
                <a:schemeClr val="lt1"/>
              </a:buClr>
              <a:buSzPts val="3600"/>
              <a:buFont typeface="Roboto"/>
              <a:buChar char="●"/>
              <a:defRPr sz="3600">
                <a:solidFill>
                  <a:schemeClr val="lt1"/>
                </a:solidFill>
                <a:latin typeface="Roboto"/>
                <a:ea typeface="Roboto"/>
                <a:cs typeface="Roboto"/>
                <a:sym typeface="Roboto"/>
              </a:defRPr>
            </a:lvl7pPr>
            <a:lvl8pPr marL="3657600" lvl="7" indent="-457200" rtl="0">
              <a:lnSpc>
                <a:spcPct val="100000"/>
              </a:lnSpc>
              <a:spcBef>
                <a:spcPts val="2900"/>
              </a:spcBef>
              <a:spcAft>
                <a:spcPts val="0"/>
              </a:spcAft>
              <a:buClr>
                <a:schemeClr val="lt1"/>
              </a:buClr>
              <a:buSzPts val="3600"/>
              <a:buFont typeface="Roboto"/>
              <a:buChar char="○"/>
              <a:defRPr sz="3600">
                <a:solidFill>
                  <a:schemeClr val="lt1"/>
                </a:solidFill>
                <a:latin typeface="Roboto"/>
                <a:ea typeface="Roboto"/>
                <a:cs typeface="Roboto"/>
                <a:sym typeface="Roboto"/>
              </a:defRPr>
            </a:lvl8pPr>
            <a:lvl9pPr marL="4114800" lvl="8" indent="-457200" rtl="0">
              <a:lnSpc>
                <a:spcPct val="100000"/>
              </a:lnSpc>
              <a:spcBef>
                <a:spcPts val="2900"/>
              </a:spcBef>
              <a:spcAft>
                <a:spcPts val="2900"/>
              </a:spcAft>
              <a:buClr>
                <a:schemeClr val="lt1"/>
              </a:buClr>
              <a:buSzPts val="3600"/>
              <a:buFont typeface="Roboto"/>
              <a:buChar char="■"/>
              <a:defRPr sz="3600">
                <a:solidFill>
                  <a:schemeClr val="lt1"/>
                </a:solidFill>
                <a:latin typeface="Roboto"/>
                <a:ea typeface="Roboto"/>
                <a:cs typeface="Roboto"/>
                <a:sym typeface="Roboto"/>
              </a:defRPr>
            </a:lvl9pPr>
          </a:lstStyle>
          <a:p>
            <a:endParaRPr/>
          </a:p>
        </p:txBody>
      </p:sp>
      <p:sp>
        <p:nvSpPr>
          <p:cNvPr id="79" name="Google Shape;79;p13"/>
          <p:cNvSpPr txBox="1">
            <a:spLocks noGrp="1"/>
          </p:cNvSpPr>
          <p:nvPr>
            <p:ph type="title"/>
          </p:nvPr>
        </p:nvSpPr>
        <p:spPr>
          <a:xfrm>
            <a:off x="1672475" y="1154875"/>
            <a:ext cx="7486500" cy="114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800">
                <a:solidFill>
                  <a:schemeClr val="dk1"/>
                </a:solidFill>
                <a:latin typeface="Google Sans"/>
                <a:ea typeface="Google Sans"/>
                <a:cs typeface="Google Sans"/>
                <a:sym typeface="Google Sans"/>
              </a:defRPr>
            </a:lvl1pPr>
            <a:lvl2pPr lvl="1" rtl="0">
              <a:spcBef>
                <a:spcPts val="0"/>
              </a:spcBef>
              <a:spcAft>
                <a:spcPts val="0"/>
              </a:spcAft>
              <a:buNone/>
              <a:defRPr sz="4800">
                <a:solidFill>
                  <a:schemeClr val="dk1"/>
                </a:solidFill>
                <a:latin typeface="Google Sans"/>
                <a:ea typeface="Google Sans"/>
                <a:cs typeface="Google Sans"/>
                <a:sym typeface="Google Sans"/>
              </a:defRPr>
            </a:lvl2pPr>
            <a:lvl3pPr lvl="2" rtl="0">
              <a:spcBef>
                <a:spcPts val="0"/>
              </a:spcBef>
              <a:spcAft>
                <a:spcPts val="0"/>
              </a:spcAft>
              <a:buNone/>
              <a:defRPr sz="4800">
                <a:solidFill>
                  <a:schemeClr val="dk1"/>
                </a:solidFill>
                <a:latin typeface="Google Sans"/>
                <a:ea typeface="Google Sans"/>
                <a:cs typeface="Google Sans"/>
                <a:sym typeface="Google Sans"/>
              </a:defRPr>
            </a:lvl3pPr>
            <a:lvl4pPr lvl="3" rtl="0">
              <a:spcBef>
                <a:spcPts val="0"/>
              </a:spcBef>
              <a:spcAft>
                <a:spcPts val="0"/>
              </a:spcAft>
              <a:buNone/>
              <a:defRPr sz="4800">
                <a:solidFill>
                  <a:schemeClr val="dk1"/>
                </a:solidFill>
                <a:latin typeface="Google Sans"/>
                <a:ea typeface="Google Sans"/>
                <a:cs typeface="Google Sans"/>
                <a:sym typeface="Google Sans"/>
              </a:defRPr>
            </a:lvl4pPr>
            <a:lvl5pPr lvl="4" rtl="0">
              <a:spcBef>
                <a:spcPts val="0"/>
              </a:spcBef>
              <a:spcAft>
                <a:spcPts val="0"/>
              </a:spcAft>
              <a:buNone/>
              <a:defRPr sz="4800">
                <a:solidFill>
                  <a:schemeClr val="dk1"/>
                </a:solidFill>
                <a:latin typeface="Google Sans"/>
                <a:ea typeface="Google Sans"/>
                <a:cs typeface="Google Sans"/>
                <a:sym typeface="Google Sans"/>
              </a:defRPr>
            </a:lvl5pPr>
            <a:lvl6pPr lvl="5" rtl="0">
              <a:spcBef>
                <a:spcPts val="0"/>
              </a:spcBef>
              <a:spcAft>
                <a:spcPts val="0"/>
              </a:spcAft>
              <a:buNone/>
              <a:defRPr sz="4800">
                <a:solidFill>
                  <a:schemeClr val="dk1"/>
                </a:solidFill>
                <a:latin typeface="Google Sans"/>
                <a:ea typeface="Google Sans"/>
                <a:cs typeface="Google Sans"/>
                <a:sym typeface="Google Sans"/>
              </a:defRPr>
            </a:lvl6pPr>
            <a:lvl7pPr lvl="6" rtl="0">
              <a:spcBef>
                <a:spcPts val="0"/>
              </a:spcBef>
              <a:spcAft>
                <a:spcPts val="0"/>
              </a:spcAft>
              <a:buNone/>
              <a:defRPr sz="4800">
                <a:solidFill>
                  <a:schemeClr val="dk1"/>
                </a:solidFill>
                <a:latin typeface="Google Sans"/>
                <a:ea typeface="Google Sans"/>
                <a:cs typeface="Google Sans"/>
                <a:sym typeface="Google Sans"/>
              </a:defRPr>
            </a:lvl7pPr>
            <a:lvl8pPr lvl="7" rtl="0">
              <a:spcBef>
                <a:spcPts val="0"/>
              </a:spcBef>
              <a:spcAft>
                <a:spcPts val="0"/>
              </a:spcAft>
              <a:buNone/>
              <a:defRPr sz="4800">
                <a:solidFill>
                  <a:schemeClr val="dk1"/>
                </a:solidFill>
                <a:latin typeface="Google Sans"/>
                <a:ea typeface="Google Sans"/>
                <a:cs typeface="Google Sans"/>
                <a:sym typeface="Google Sans"/>
              </a:defRPr>
            </a:lvl8pPr>
            <a:lvl9pPr lvl="8" rtl="0">
              <a:spcBef>
                <a:spcPts val="0"/>
              </a:spcBef>
              <a:spcAft>
                <a:spcPts val="0"/>
              </a:spcAft>
              <a:buNone/>
              <a:defRPr sz="4800">
                <a:solidFill>
                  <a:schemeClr val="dk1"/>
                </a:solidFill>
                <a:latin typeface="Google Sans"/>
                <a:ea typeface="Google Sans"/>
                <a:cs typeface="Google Sans"/>
                <a:sym typeface="Google Sans"/>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8c - Agenda/Learn how to... - Journal ">
  <p:cSld name="CUSTOM_2_4_1_1_1_1_1">
    <p:spTree>
      <p:nvGrpSpPr>
        <p:cNvPr id="1" name="Shape 80"/>
        <p:cNvGrpSpPr/>
        <p:nvPr/>
      </p:nvGrpSpPr>
      <p:grpSpPr>
        <a:xfrm>
          <a:off x="0" y="0"/>
          <a:ext cx="0" cy="0"/>
          <a:chOff x="0" y="0"/>
          <a:chExt cx="0" cy="0"/>
        </a:xfrm>
      </p:grpSpPr>
      <p:sp>
        <p:nvSpPr>
          <p:cNvPr id="81" name="Google Shape;81;p14"/>
          <p:cNvSpPr txBox="1">
            <a:spLocks noGrp="1"/>
          </p:cNvSpPr>
          <p:nvPr>
            <p:ph type="body" idx="1"/>
          </p:nvPr>
        </p:nvSpPr>
        <p:spPr>
          <a:xfrm>
            <a:off x="1701275" y="2432125"/>
            <a:ext cx="7319700" cy="6775200"/>
          </a:xfrm>
          <a:prstGeom prst="rect">
            <a:avLst/>
          </a:prstGeom>
          <a:noFill/>
          <a:ln>
            <a:noFill/>
          </a:ln>
        </p:spPr>
        <p:txBody>
          <a:bodyPr spcFirstLastPara="1" wrap="square" lIns="91425" tIns="91425" rIns="91425" bIns="91425" anchor="t" anchorCtr="0">
            <a:noAutofit/>
          </a:bodyPr>
          <a:lstStyle>
            <a:lvl1pPr marL="457200" lvl="0" indent="-457200" rtl="0">
              <a:lnSpc>
                <a:spcPct val="100000"/>
              </a:lnSpc>
              <a:spcBef>
                <a:spcPts val="0"/>
              </a:spcBef>
              <a:spcAft>
                <a:spcPts val="0"/>
              </a:spcAft>
              <a:buClr>
                <a:schemeClr val="lt1"/>
              </a:buClr>
              <a:buSzPts val="3600"/>
              <a:buFont typeface="Roboto"/>
              <a:buChar char="●"/>
              <a:defRPr sz="3600">
                <a:solidFill>
                  <a:schemeClr val="lt1"/>
                </a:solidFill>
                <a:latin typeface="Roboto"/>
                <a:ea typeface="Roboto"/>
                <a:cs typeface="Roboto"/>
                <a:sym typeface="Roboto"/>
              </a:defRPr>
            </a:lvl1pPr>
            <a:lvl2pPr marL="914400" lvl="1" indent="-457200" rtl="0">
              <a:lnSpc>
                <a:spcPct val="100000"/>
              </a:lnSpc>
              <a:spcBef>
                <a:spcPts val="2900"/>
              </a:spcBef>
              <a:spcAft>
                <a:spcPts val="0"/>
              </a:spcAft>
              <a:buClr>
                <a:schemeClr val="lt1"/>
              </a:buClr>
              <a:buSzPts val="3600"/>
              <a:buFont typeface="Roboto"/>
              <a:buChar char="○"/>
              <a:defRPr sz="3600">
                <a:solidFill>
                  <a:schemeClr val="lt1"/>
                </a:solidFill>
                <a:latin typeface="Roboto"/>
                <a:ea typeface="Roboto"/>
                <a:cs typeface="Roboto"/>
                <a:sym typeface="Roboto"/>
              </a:defRPr>
            </a:lvl2pPr>
            <a:lvl3pPr marL="1371600" lvl="2" indent="-457200" rtl="0">
              <a:lnSpc>
                <a:spcPct val="100000"/>
              </a:lnSpc>
              <a:spcBef>
                <a:spcPts val="2900"/>
              </a:spcBef>
              <a:spcAft>
                <a:spcPts val="0"/>
              </a:spcAft>
              <a:buClr>
                <a:schemeClr val="lt1"/>
              </a:buClr>
              <a:buSzPts val="3600"/>
              <a:buFont typeface="Roboto"/>
              <a:buChar char="■"/>
              <a:defRPr sz="3600">
                <a:solidFill>
                  <a:schemeClr val="lt1"/>
                </a:solidFill>
                <a:latin typeface="Roboto"/>
                <a:ea typeface="Roboto"/>
                <a:cs typeface="Roboto"/>
                <a:sym typeface="Roboto"/>
              </a:defRPr>
            </a:lvl3pPr>
            <a:lvl4pPr marL="1828800" lvl="3" indent="-457200" rtl="0">
              <a:lnSpc>
                <a:spcPct val="100000"/>
              </a:lnSpc>
              <a:spcBef>
                <a:spcPts val="2900"/>
              </a:spcBef>
              <a:spcAft>
                <a:spcPts val="0"/>
              </a:spcAft>
              <a:buClr>
                <a:schemeClr val="lt1"/>
              </a:buClr>
              <a:buSzPts val="3600"/>
              <a:buFont typeface="Roboto"/>
              <a:buChar char="●"/>
              <a:defRPr sz="3600">
                <a:solidFill>
                  <a:schemeClr val="lt1"/>
                </a:solidFill>
                <a:latin typeface="Roboto"/>
                <a:ea typeface="Roboto"/>
                <a:cs typeface="Roboto"/>
                <a:sym typeface="Roboto"/>
              </a:defRPr>
            </a:lvl4pPr>
            <a:lvl5pPr marL="2286000" lvl="4" indent="-457200" rtl="0">
              <a:lnSpc>
                <a:spcPct val="100000"/>
              </a:lnSpc>
              <a:spcBef>
                <a:spcPts val="2900"/>
              </a:spcBef>
              <a:spcAft>
                <a:spcPts val="0"/>
              </a:spcAft>
              <a:buClr>
                <a:schemeClr val="lt1"/>
              </a:buClr>
              <a:buSzPts val="3600"/>
              <a:buFont typeface="Roboto"/>
              <a:buChar char="○"/>
              <a:defRPr sz="3600">
                <a:solidFill>
                  <a:schemeClr val="lt1"/>
                </a:solidFill>
                <a:latin typeface="Roboto"/>
                <a:ea typeface="Roboto"/>
                <a:cs typeface="Roboto"/>
                <a:sym typeface="Roboto"/>
              </a:defRPr>
            </a:lvl5pPr>
            <a:lvl6pPr marL="2743200" lvl="5" indent="-457200" rtl="0">
              <a:lnSpc>
                <a:spcPct val="100000"/>
              </a:lnSpc>
              <a:spcBef>
                <a:spcPts val="2900"/>
              </a:spcBef>
              <a:spcAft>
                <a:spcPts val="0"/>
              </a:spcAft>
              <a:buClr>
                <a:schemeClr val="lt1"/>
              </a:buClr>
              <a:buSzPts val="3600"/>
              <a:buFont typeface="Roboto"/>
              <a:buChar char="■"/>
              <a:defRPr sz="3600">
                <a:solidFill>
                  <a:schemeClr val="lt1"/>
                </a:solidFill>
                <a:latin typeface="Roboto"/>
                <a:ea typeface="Roboto"/>
                <a:cs typeface="Roboto"/>
                <a:sym typeface="Roboto"/>
              </a:defRPr>
            </a:lvl6pPr>
            <a:lvl7pPr marL="3200400" lvl="6" indent="-457200" rtl="0">
              <a:lnSpc>
                <a:spcPct val="100000"/>
              </a:lnSpc>
              <a:spcBef>
                <a:spcPts val="2900"/>
              </a:spcBef>
              <a:spcAft>
                <a:spcPts val="0"/>
              </a:spcAft>
              <a:buClr>
                <a:schemeClr val="lt1"/>
              </a:buClr>
              <a:buSzPts val="3600"/>
              <a:buFont typeface="Roboto"/>
              <a:buChar char="●"/>
              <a:defRPr sz="3600">
                <a:solidFill>
                  <a:schemeClr val="lt1"/>
                </a:solidFill>
                <a:latin typeface="Roboto"/>
                <a:ea typeface="Roboto"/>
                <a:cs typeface="Roboto"/>
                <a:sym typeface="Roboto"/>
              </a:defRPr>
            </a:lvl7pPr>
            <a:lvl8pPr marL="3657600" lvl="7" indent="-457200" rtl="0">
              <a:lnSpc>
                <a:spcPct val="100000"/>
              </a:lnSpc>
              <a:spcBef>
                <a:spcPts val="2900"/>
              </a:spcBef>
              <a:spcAft>
                <a:spcPts val="0"/>
              </a:spcAft>
              <a:buClr>
                <a:schemeClr val="lt1"/>
              </a:buClr>
              <a:buSzPts val="3600"/>
              <a:buFont typeface="Roboto"/>
              <a:buChar char="○"/>
              <a:defRPr sz="3600">
                <a:solidFill>
                  <a:schemeClr val="lt1"/>
                </a:solidFill>
                <a:latin typeface="Roboto"/>
                <a:ea typeface="Roboto"/>
                <a:cs typeface="Roboto"/>
                <a:sym typeface="Roboto"/>
              </a:defRPr>
            </a:lvl8pPr>
            <a:lvl9pPr marL="4114800" lvl="8" indent="-457200" rtl="0">
              <a:lnSpc>
                <a:spcPct val="100000"/>
              </a:lnSpc>
              <a:spcBef>
                <a:spcPts val="2900"/>
              </a:spcBef>
              <a:spcAft>
                <a:spcPts val="2900"/>
              </a:spcAft>
              <a:buClr>
                <a:schemeClr val="lt1"/>
              </a:buClr>
              <a:buSzPts val="3600"/>
              <a:buFont typeface="Roboto"/>
              <a:buChar char="■"/>
              <a:defRPr sz="3600">
                <a:solidFill>
                  <a:schemeClr val="lt1"/>
                </a:solidFill>
                <a:latin typeface="Roboto"/>
                <a:ea typeface="Roboto"/>
                <a:cs typeface="Roboto"/>
                <a:sym typeface="Roboto"/>
              </a:defRPr>
            </a:lvl9pPr>
          </a:lstStyle>
          <a:p>
            <a:endParaRPr/>
          </a:p>
        </p:txBody>
      </p:sp>
      <p:cxnSp>
        <p:nvCxnSpPr>
          <p:cNvPr id="82" name="Google Shape;82;p14"/>
          <p:cNvCxnSpPr/>
          <p:nvPr/>
        </p:nvCxnSpPr>
        <p:spPr>
          <a:xfrm>
            <a:off x="1743427" y="1017624"/>
            <a:ext cx="857400" cy="0"/>
          </a:xfrm>
          <a:prstGeom prst="straightConnector1">
            <a:avLst/>
          </a:prstGeom>
          <a:noFill/>
          <a:ln w="38100" cap="flat" cmpd="sng">
            <a:solidFill>
              <a:srgbClr val="4285F4"/>
            </a:solidFill>
            <a:prstDash val="solid"/>
            <a:round/>
            <a:headEnd type="none" w="med" len="med"/>
            <a:tailEnd type="none" w="med" len="med"/>
          </a:ln>
        </p:spPr>
      </p:cxnSp>
      <p:sp>
        <p:nvSpPr>
          <p:cNvPr id="83" name="Google Shape;83;p14"/>
          <p:cNvSpPr txBox="1">
            <a:spLocks noGrp="1"/>
          </p:cNvSpPr>
          <p:nvPr>
            <p:ph type="title"/>
          </p:nvPr>
        </p:nvSpPr>
        <p:spPr>
          <a:xfrm>
            <a:off x="1672475" y="1154875"/>
            <a:ext cx="7486500" cy="114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800">
                <a:solidFill>
                  <a:schemeClr val="dk1"/>
                </a:solidFill>
                <a:latin typeface="Google Sans"/>
                <a:ea typeface="Google Sans"/>
                <a:cs typeface="Google Sans"/>
                <a:sym typeface="Google Sans"/>
              </a:defRPr>
            </a:lvl1pPr>
            <a:lvl2pPr lvl="1" rtl="0">
              <a:spcBef>
                <a:spcPts val="0"/>
              </a:spcBef>
              <a:spcAft>
                <a:spcPts val="0"/>
              </a:spcAft>
              <a:buNone/>
              <a:defRPr sz="4800">
                <a:solidFill>
                  <a:schemeClr val="dk1"/>
                </a:solidFill>
                <a:latin typeface="Google Sans"/>
                <a:ea typeface="Google Sans"/>
                <a:cs typeface="Google Sans"/>
                <a:sym typeface="Google Sans"/>
              </a:defRPr>
            </a:lvl2pPr>
            <a:lvl3pPr lvl="2" rtl="0">
              <a:spcBef>
                <a:spcPts val="0"/>
              </a:spcBef>
              <a:spcAft>
                <a:spcPts val="0"/>
              </a:spcAft>
              <a:buNone/>
              <a:defRPr sz="4800">
                <a:solidFill>
                  <a:schemeClr val="dk1"/>
                </a:solidFill>
                <a:latin typeface="Google Sans"/>
                <a:ea typeface="Google Sans"/>
                <a:cs typeface="Google Sans"/>
                <a:sym typeface="Google Sans"/>
              </a:defRPr>
            </a:lvl3pPr>
            <a:lvl4pPr lvl="3" rtl="0">
              <a:spcBef>
                <a:spcPts val="0"/>
              </a:spcBef>
              <a:spcAft>
                <a:spcPts val="0"/>
              </a:spcAft>
              <a:buNone/>
              <a:defRPr sz="4800">
                <a:solidFill>
                  <a:schemeClr val="dk1"/>
                </a:solidFill>
                <a:latin typeface="Google Sans"/>
                <a:ea typeface="Google Sans"/>
                <a:cs typeface="Google Sans"/>
                <a:sym typeface="Google Sans"/>
              </a:defRPr>
            </a:lvl4pPr>
            <a:lvl5pPr lvl="4" rtl="0">
              <a:spcBef>
                <a:spcPts val="0"/>
              </a:spcBef>
              <a:spcAft>
                <a:spcPts val="0"/>
              </a:spcAft>
              <a:buNone/>
              <a:defRPr sz="4800">
                <a:solidFill>
                  <a:schemeClr val="dk1"/>
                </a:solidFill>
                <a:latin typeface="Google Sans"/>
                <a:ea typeface="Google Sans"/>
                <a:cs typeface="Google Sans"/>
                <a:sym typeface="Google Sans"/>
              </a:defRPr>
            </a:lvl5pPr>
            <a:lvl6pPr lvl="5" rtl="0">
              <a:spcBef>
                <a:spcPts val="0"/>
              </a:spcBef>
              <a:spcAft>
                <a:spcPts val="0"/>
              </a:spcAft>
              <a:buNone/>
              <a:defRPr sz="4800">
                <a:solidFill>
                  <a:schemeClr val="dk1"/>
                </a:solidFill>
                <a:latin typeface="Google Sans"/>
                <a:ea typeface="Google Sans"/>
                <a:cs typeface="Google Sans"/>
                <a:sym typeface="Google Sans"/>
              </a:defRPr>
            </a:lvl6pPr>
            <a:lvl7pPr lvl="6" rtl="0">
              <a:spcBef>
                <a:spcPts val="0"/>
              </a:spcBef>
              <a:spcAft>
                <a:spcPts val="0"/>
              </a:spcAft>
              <a:buNone/>
              <a:defRPr sz="4800">
                <a:solidFill>
                  <a:schemeClr val="dk1"/>
                </a:solidFill>
                <a:latin typeface="Google Sans"/>
                <a:ea typeface="Google Sans"/>
                <a:cs typeface="Google Sans"/>
                <a:sym typeface="Google Sans"/>
              </a:defRPr>
            </a:lvl7pPr>
            <a:lvl8pPr lvl="7" rtl="0">
              <a:spcBef>
                <a:spcPts val="0"/>
              </a:spcBef>
              <a:spcAft>
                <a:spcPts val="0"/>
              </a:spcAft>
              <a:buNone/>
              <a:defRPr sz="4800">
                <a:solidFill>
                  <a:schemeClr val="dk1"/>
                </a:solidFill>
                <a:latin typeface="Google Sans"/>
                <a:ea typeface="Google Sans"/>
                <a:cs typeface="Google Sans"/>
                <a:sym typeface="Google Sans"/>
              </a:defRPr>
            </a:lvl8pPr>
            <a:lvl9pPr lvl="8" rtl="0">
              <a:spcBef>
                <a:spcPts val="0"/>
              </a:spcBef>
              <a:spcAft>
                <a:spcPts val="0"/>
              </a:spcAft>
              <a:buNone/>
              <a:defRPr sz="4800">
                <a:solidFill>
                  <a:schemeClr val="dk1"/>
                </a:solidFill>
                <a:latin typeface="Google Sans"/>
                <a:ea typeface="Google Sans"/>
                <a:cs typeface="Google Sans"/>
                <a:sym typeface="Google Sans"/>
              </a:defRPr>
            </a:lvl9pPr>
          </a:lstStyle>
          <a:p>
            <a:endParaRPr/>
          </a:p>
        </p:txBody>
      </p:sp>
      <p:pic>
        <p:nvPicPr>
          <p:cNvPr id="84" name="Google Shape;84;p14"/>
          <p:cNvPicPr preferRelativeResize="0"/>
          <p:nvPr/>
        </p:nvPicPr>
        <p:blipFill>
          <a:blip r:embed="rId2">
            <a:alphaModFix/>
          </a:blip>
          <a:stretch>
            <a:fillRect/>
          </a:stretch>
        </p:blipFill>
        <p:spPr>
          <a:xfrm>
            <a:off x="10118401" y="2312725"/>
            <a:ext cx="5661547" cy="5661547"/>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c - Circle - Title">
  <p:cSld name="CUSTOM_3_1_1_1_1">
    <p:spTree>
      <p:nvGrpSpPr>
        <p:cNvPr id="1" name="Shape 85"/>
        <p:cNvGrpSpPr/>
        <p:nvPr/>
      </p:nvGrpSpPr>
      <p:grpSpPr>
        <a:xfrm>
          <a:off x="0" y="0"/>
          <a:ext cx="0" cy="0"/>
          <a:chOff x="0" y="0"/>
          <a:chExt cx="0" cy="0"/>
        </a:xfrm>
      </p:grpSpPr>
      <p:pic>
        <p:nvPicPr>
          <p:cNvPr id="86" name="Google Shape;86;p15"/>
          <p:cNvPicPr preferRelativeResize="0"/>
          <p:nvPr/>
        </p:nvPicPr>
        <p:blipFill>
          <a:blip r:embed="rId2">
            <a:alphaModFix/>
          </a:blip>
          <a:stretch>
            <a:fillRect/>
          </a:stretch>
        </p:blipFill>
        <p:spPr>
          <a:xfrm>
            <a:off x="-4" y="-2"/>
            <a:ext cx="18288000" cy="10286978"/>
          </a:xfrm>
          <a:prstGeom prst="rect">
            <a:avLst/>
          </a:prstGeom>
          <a:noFill/>
          <a:ln>
            <a:noFill/>
          </a:ln>
        </p:spPr>
      </p:pic>
      <p:cxnSp>
        <p:nvCxnSpPr>
          <p:cNvPr id="87" name="Google Shape;87;p15"/>
          <p:cNvCxnSpPr/>
          <p:nvPr/>
        </p:nvCxnSpPr>
        <p:spPr>
          <a:xfrm>
            <a:off x="1743427" y="1017624"/>
            <a:ext cx="857400" cy="0"/>
          </a:xfrm>
          <a:prstGeom prst="straightConnector1">
            <a:avLst/>
          </a:prstGeom>
          <a:noFill/>
          <a:ln w="38100" cap="flat" cmpd="sng">
            <a:solidFill>
              <a:srgbClr val="4285F4"/>
            </a:solidFill>
            <a:prstDash val="solid"/>
            <a:round/>
            <a:headEnd type="none" w="med" len="med"/>
            <a:tailEnd type="none" w="med" len="med"/>
          </a:ln>
        </p:spPr>
      </p:cxnSp>
      <p:sp>
        <p:nvSpPr>
          <p:cNvPr id="88" name="Google Shape;88;p15"/>
          <p:cNvSpPr txBox="1">
            <a:spLocks noGrp="1"/>
          </p:cNvSpPr>
          <p:nvPr>
            <p:ph type="title"/>
          </p:nvPr>
        </p:nvSpPr>
        <p:spPr>
          <a:xfrm>
            <a:off x="1672475" y="1154875"/>
            <a:ext cx="14775300" cy="114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800">
                <a:solidFill>
                  <a:schemeClr val="dk1"/>
                </a:solidFill>
                <a:latin typeface="Google Sans"/>
                <a:ea typeface="Google Sans"/>
                <a:cs typeface="Google Sans"/>
                <a:sym typeface="Google Sans"/>
              </a:defRPr>
            </a:lvl1pPr>
            <a:lvl2pPr lvl="1" rtl="0">
              <a:spcBef>
                <a:spcPts val="0"/>
              </a:spcBef>
              <a:spcAft>
                <a:spcPts val="0"/>
              </a:spcAft>
              <a:buNone/>
              <a:defRPr sz="4800">
                <a:solidFill>
                  <a:schemeClr val="dk1"/>
                </a:solidFill>
                <a:latin typeface="Google Sans"/>
                <a:ea typeface="Google Sans"/>
                <a:cs typeface="Google Sans"/>
                <a:sym typeface="Google Sans"/>
              </a:defRPr>
            </a:lvl2pPr>
            <a:lvl3pPr lvl="2" rtl="0">
              <a:spcBef>
                <a:spcPts val="0"/>
              </a:spcBef>
              <a:spcAft>
                <a:spcPts val="0"/>
              </a:spcAft>
              <a:buNone/>
              <a:defRPr sz="4800">
                <a:solidFill>
                  <a:schemeClr val="dk1"/>
                </a:solidFill>
                <a:latin typeface="Google Sans"/>
                <a:ea typeface="Google Sans"/>
                <a:cs typeface="Google Sans"/>
                <a:sym typeface="Google Sans"/>
              </a:defRPr>
            </a:lvl3pPr>
            <a:lvl4pPr lvl="3" rtl="0">
              <a:spcBef>
                <a:spcPts val="0"/>
              </a:spcBef>
              <a:spcAft>
                <a:spcPts val="0"/>
              </a:spcAft>
              <a:buNone/>
              <a:defRPr sz="4800">
                <a:solidFill>
                  <a:schemeClr val="dk1"/>
                </a:solidFill>
                <a:latin typeface="Google Sans"/>
                <a:ea typeface="Google Sans"/>
                <a:cs typeface="Google Sans"/>
                <a:sym typeface="Google Sans"/>
              </a:defRPr>
            </a:lvl4pPr>
            <a:lvl5pPr lvl="4" rtl="0">
              <a:spcBef>
                <a:spcPts val="0"/>
              </a:spcBef>
              <a:spcAft>
                <a:spcPts val="0"/>
              </a:spcAft>
              <a:buNone/>
              <a:defRPr sz="4800">
                <a:solidFill>
                  <a:schemeClr val="dk1"/>
                </a:solidFill>
                <a:latin typeface="Google Sans"/>
                <a:ea typeface="Google Sans"/>
                <a:cs typeface="Google Sans"/>
                <a:sym typeface="Google Sans"/>
              </a:defRPr>
            </a:lvl5pPr>
            <a:lvl6pPr lvl="5" rtl="0">
              <a:spcBef>
                <a:spcPts val="0"/>
              </a:spcBef>
              <a:spcAft>
                <a:spcPts val="0"/>
              </a:spcAft>
              <a:buNone/>
              <a:defRPr sz="4800">
                <a:solidFill>
                  <a:schemeClr val="dk1"/>
                </a:solidFill>
                <a:latin typeface="Google Sans"/>
                <a:ea typeface="Google Sans"/>
                <a:cs typeface="Google Sans"/>
                <a:sym typeface="Google Sans"/>
              </a:defRPr>
            </a:lvl6pPr>
            <a:lvl7pPr lvl="6" rtl="0">
              <a:spcBef>
                <a:spcPts val="0"/>
              </a:spcBef>
              <a:spcAft>
                <a:spcPts val="0"/>
              </a:spcAft>
              <a:buNone/>
              <a:defRPr sz="4800">
                <a:solidFill>
                  <a:schemeClr val="dk1"/>
                </a:solidFill>
                <a:latin typeface="Google Sans"/>
                <a:ea typeface="Google Sans"/>
                <a:cs typeface="Google Sans"/>
                <a:sym typeface="Google Sans"/>
              </a:defRPr>
            </a:lvl7pPr>
            <a:lvl8pPr lvl="7" rtl="0">
              <a:spcBef>
                <a:spcPts val="0"/>
              </a:spcBef>
              <a:spcAft>
                <a:spcPts val="0"/>
              </a:spcAft>
              <a:buNone/>
              <a:defRPr sz="4800">
                <a:solidFill>
                  <a:schemeClr val="dk1"/>
                </a:solidFill>
                <a:latin typeface="Google Sans"/>
                <a:ea typeface="Google Sans"/>
                <a:cs typeface="Google Sans"/>
                <a:sym typeface="Google Sans"/>
              </a:defRPr>
            </a:lvl8pPr>
            <a:lvl9pPr lvl="8" rtl="0">
              <a:spcBef>
                <a:spcPts val="0"/>
              </a:spcBef>
              <a:spcAft>
                <a:spcPts val="0"/>
              </a:spcAft>
              <a:buNone/>
              <a:defRPr sz="4800">
                <a:solidFill>
                  <a:schemeClr val="dk1"/>
                </a:solidFill>
                <a:latin typeface="Google Sans"/>
                <a:ea typeface="Google Sans"/>
                <a:cs typeface="Google Sans"/>
                <a:sym typeface="Google Sans"/>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a - Pesenter - Title">
  <p:cSld name="CUSTOM_3_1_1_1_1_2">
    <p:spTree>
      <p:nvGrpSpPr>
        <p:cNvPr id="1" name="Shape 89"/>
        <p:cNvGrpSpPr/>
        <p:nvPr/>
      </p:nvGrpSpPr>
      <p:grpSpPr>
        <a:xfrm>
          <a:off x="0" y="0"/>
          <a:ext cx="0" cy="0"/>
          <a:chOff x="0" y="0"/>
          <a:chExt cx="0" cy="0"/>
        </a:xfrm>
      </p:grpSpPr>
      <p:pic>
        <p:nvPicPr>
          <p:cNvPr id="90" name="Google Shape;90;p16"/>
          <p:cNvPicPr preferRelativeResize="0"/>
          <p:nvPr/>
        </p:nvPicPr>
        <p:blipFill>
          <a:blip r:embed="rId2">
            <a:alphaModFix/>
          </a:blip>
          <a:stretch>
            <a:fillRect/>
          </a:stretch>
        </p:blipFill>
        <p:spPr>
          <a:xfrm>
            <a:off x="0" y="0"/>
            <a:ext cx="18288000" cy="10287000"/>
          </a:xfrm>
          <a:prstGeom prst="rect">
            <a:avLst/>
          </a:prstGeom>
          <a:noFill/>
          <a:ln>
            <a:noFill/>
          </a:ln>
        </p:spPr>
      </p:pic>
      <p:cxnSp>
        <p:nvCxnSpPr>
          <p:cNvPr id="91" name="Google Shape;91;p16"/>
          <p:cNvCxnSpPr/>
          <p:nvPr/>
        </p:nvCxnSpPr>
        <p:spPr>
          <a:xfrm>
            <a:off x="1743427" y="1017624"/>
            <a:ext cx="857400" cy="0"/>
          </a:xfrm>
          <a:prstGeom prst="straightConnector1">
            <a:avLst/>
          </a:prstGeom>
          <a:noFill/>
          <a:ln w="38100" cap="flat" cmpd="sng">
            <a:solidFill>
              <a:srgbClr val="4285F4"/>
            </a:solidFill>
            <a:prstDash val="solid"/>
            <a:round/>
            <a:headEnd type="none" w="med" len="med"/>
            <a:tailEnd type="none" w="med" len="med"/>
          </a:ln>
        </p:spPr>
      </p:cxnSp>
      <p:sp>
        <p:nvSpPr>
          <p:cNvPr id="92" name="Google Shape;92;p16"/>
          <p:cNvSpPr txBox="1">
            <a:spLocks noGrp="1"/>
          </p:cNvSpPr>
          <p:nvPr>
            <p:ph type="title"/>
          </p:nvPr>
        </p:nvSpPr>
        <p:spPr>
          <a:xfrm>
            <a:off x="1672475" y="1154875"/>
            <a:ext cx="7486500" cy="114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800">
                <a:solidFill>
                  <a:schemeClr val="dk1"/>
                </a:solidFill>
                <a:latin typeface="Google Sans"/>
                <a:ea typeface="Google Sans"/>
                <a:cs typeface="Google Sans"/>
                <a:sym typeface="Google Sans"/>
              </a:defRPr>
            </a:lvl1pPr>
            <a:lvl2pPr lvl="1" rtl="0">
              <a:spcBef>
                <a:spcPts val="0"/>
              </a:spcBef>
              <a:spcAft>
                <a:spcPts val="0"/>
              </a:spcAft>
              <a:buNone/>
              <a:defRPr sz="4800">
                <a:solidFill>
                  <a:schemeClr val="dk1"/>
                </a:solidFill>
                <a:latin typeface="Google Sans"/>
                <a:ea typeface="Google Sans"/>
                <a:cs typeface="Google Sans"/>
                <a:sym typeface="Google Sans"/>
              </a:defRPr>
            </a:lvl2pPr>
            <a:lvl3pPr lvl="2" rtl="0">
              <a:spcBef>
                <a:spcPts val="0"/>
              </a:spcBef>
              <a:spcAft>
                <a:spcPts val="0"/>
              </a:spcAft>
              <a:buNone/>
              <a:defRPr sz="4800">
                <a:solidFill>
                  <a:schemeClr val="dk1"/>
                </a:solidFill>
                <a:latin typeface="Google Sans"/>
                <a:ea typeface="Google Sans"/>
                <a:cs typeface="Google Sans"/>
                <a:sym typeface="Google Sans"/>
              </a:defRPr>
            </a:lvl3pPr>
            <a:lvl4pPr lvl="3" rtl="0">
              <a:spcBef>
                <a:spcPts val="0"/>
              </a:spcBef>
              <a:spcAft>
                <a:spcPts val="0"/>
              </a:spcAft>
              <a:buNone/>
              <a:defRPr sz="4800">
                <a:solidFill>
                  <a:schemeClr val="dk1"/>
                </a:solidFill>
                <a:latin typeface="Google Sans"/>
                <a:ea typeface="Google Sans"/>
                <a:cs typeface="Google Sans"/>
                <a:sym typeface="Google Sans"/>
              </a:defRPr>
            </a:lvl4pPr>
            <a:lvl5pPr lvl="4" rtl="0">
              <a:spcBef>
                <a:spcPts val="0"/>
              </a:spcBef>
              <a:spcAft>
                <a:spcPts val="0"/>
              </a:spcAft>
              <a:buNone/>
              <a:defRPr sz="4800">
                <a:solidFill>
                  <a:schemeClr val="dk1"/>
                </a:solidFill>
                <a:latin typeface="Google Sans"/>
                <a:ea typeface="Google Sans"/>
                <a:cs typeface="Google Sans"/>
                <a:sym typeface="Google Sans"/>
              </a:defRPr>
            </a:lvl5pPr>
            <a:lvl6pPr lvl="5" rtl="0">
              <a:spcBef>
                <a:spcPts val="0"/>
              </a:spcBef>
              <a:spcAft>
                <a:spcPts val="0"/>
              </a:spcAft>
              <a:buNone/>
              <a:defRPr sz="4800">
                <a:solidFill>
                  <a:schemeClr val="dk1"/>
                </a:solidFill>
                <a:latin typeface="Google Sans"/>
                <a:ea typeface="Google Sans"/>
                <a:cs typeface="Google Sans"/>
                <a:sym typeface="Google Sans"/>
              </a:defRPr>
            </a:lvl6pPr>
            <a:lvl7pPr lvl="6" rtl="0">
              <a:spcBef>
                <a:spcPts val="0"/>
              </a:spcBef>
              <a:spcAft>
                <a:spcPts val="0"/>
              </a:spcAft>
              <a:buNone/>
              <a:defRPr sz="4800">
                <a:solidFill>
                  <a:schemeClr val="dk1"/>
                </a:solidFill>
                <a:latin typeface="Google Sans"/>
                <a:ea typeface="Google Sans"/>
                <a:cs typeface="Google Sans"/>
                <a:sym typeface="Google Sans"/>
              </a:defRPr>
            </a:lvl7pPr>
            <a:lvl8pPr lvl="7" rtl="0">
              <a:spcBef>
                <a:spcPts val="0"/>
              </a:spcBef>
              <a:spcAft>
                <a:spcPts val="0"/>
              </a:spcAft>
              <a:buNone/>
              <a:defRPr sz="4800">
                <a:solidFill>
                  <a:schemeClr val="dk1"/>
                </a:solidFill>
                <a:latin typeface="Google Sans"/>
                <a:ea typeface="Google Sans"/>
                <a:cs typeface="Google Sans"/>
                <a:sym typeface="Google Sans"/>
              </a:defRPr>
            </a:lvl8pPr>
            <a:lvl9pPr lvl="8" rtl="0">
              <a:spcBef>
                <a:spcPts val="0"/>
              </a:spcBef>
              <a:spcAft>
                <a:spcPts val="0"/>
              </a:spcAft>
              <a:buNone/>
              <a:defRPr sz="4800">
                <a:solidFill>
                  <a:schemeClr val="dk1"/>
                </a:solidFill>
                <a:latin typeface="Google Sans"/>
                <a:ea typeface="Google Sans"/>
                <a:cs typeface="Google Sans"/>
                <a:sym typeface="Google Sans"/>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b - Full - Title">
  <p:cSld name="CUSTOM_3_1_1_1_1_1">
    <p:spTree>
      <p:nvGrpSpPr>
        <p:cNvPr id="1" name="Shape 93"/>
        <p:cNvGrpSpPr/>
        <p:nvPr/>
      </p:nvGrpSpPr>
      <p:grpSpPr>
        <a:xfrm>
          <a:off x="0" y="0"/>
          <a:ext cx="0" cy="0"/>
          <a:chOff x="0" y="0"/>
          <a:chExt cx="0" cy="0"/>
        </a:xfrm>
      </p:grpSpPr>
      <p:cxnSp>
        <p:nvCxnSpPr>
          <p:cNvPr id="94" name="Google Shape;94;p17"/>
          <p:cNvCxnSpPr/>
          <p:nvPr/>
        </p:nvCxnSpPr>
        <p:spPr>
          <a:xfrm>
            <a:off x="1743427" y="1017624"/>
            <a:ext cx="857400" cy="0"/>
          </a:xfrm>
          <a:prstGeom prst="straightConnector1">
            <a:avLst/>
          </a:prstGeom>
          <a:noFill/>
          <a:ln w="38100" cap="flat" cmpd="sng">
            <a:solidFill>
              <a:srgbClr val="4285F4"/>
            </a:solidFill>
            <a:prstDash val="solid"/>
            <a:round/>
            <a:headEnd type="none" w="med" len="med"/>
            <a:tailEnd type="none" w="med" len="med"/>
          </a:ln>
        </p:spPr>
      </p:cxnSp>
      <p:sp>
        <p:nvSpPr>
          <p:cNvPr id="95" name="Google Shape;95;p17"/>
          <p:cNvSpPr txBox="1">
            <a:spLocks noGrp="1"/>
          </p:cNvSpPr>
          <p:nvPr>
            <p:ph type="title"/>
          </p:nvPr>
        </p:nvSpPr>
        <p:spPr>
          <a:xfrm>
            <a:off x="1672475" y="1154875"/>
            <a:ext cx="14775300" cy="114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800">
                <a:solidFill>
                  <a:schemeClr val="dk1"/>
                </a:solidFill>
                <a:latin typeface="Google Sans"/>
                <a:ea typeface="Google Sans"/>
                <a:cs typeface="Google Sans"/>
                <a:sym typeface="Google Sans"/>
              </a:defRPr>
            </a:lvl1pPr>
            <a:lvl2pPr lvl="1" rtl="0">
              <a:spcBef>
                <a:spcPts val="0"/>
              </a:spcBef>
              <a:spcAft>
                <a:spcPts val="0"/>
              </a:spcAft>
              <a:buNone/>
              <a:defRPr sz="4800">
                <a:solidFill>
                  <a:schemeClr val="dk1"/>
                </a:solidFill>
                <a:latin typeface="Google Sans"/>
                <a:ea typeface="Google Sans"/>
                <a:cs typeface="Google Sans"/>
                <a:sym typeface="Google Sans"/>
              </a:defRPr>
            </a:lvl2pPr>
            <a:lvl3pPr lvl="2" rtl="0">
              <a:spcBef>
                <a:spcPts val="0"/>
              </a:spcBef>
              <a:spcAft>
                <a:spcPts val="0"/>
              </a:spcAft>
              <a:buNone/>
              <a:defRPr sz="4800">
                <a:solidFill>
                  <a:schemeClr val="dk1"/>
                </a:solidFill>
                <a:latin typeface="Google Sans"/>
                <a:ea typeface="Google Sans"/>
                <a:cs typeface="Google Sans"/>
                <a:sym typeface="Google Sans"/>
              </a:defRPr>
            </a:lvl3pPr>
            <a:lvl4pPr lvl="3" rtl="0">
              <a:spcBef>
                <a:spcPts val="0"/>
              </a:spcBef>
              <a:spcAft>
                <a:spcPts val="0"/>
              </a:spcAft>
              <a:buNone/>
              <a:defRPr sz="4800">
                <a:solidFill>
                  <a:schemeClr val="dk1"/>
                </a:solidFill>
                <a:latin typeface="Google Sans"/>
                <a:ea typeface="Google Sans"/>
                <a:cs typeface="Google Sans"/>
                <a:sym typeface="Google Sans"/>
              </a:defRPr>
            </a:lvl4pPr>
            <a:lvl5pPr lvl="4" rtl="0">
              <a:spcBef>
                <a:spcPts val="0"/>
              </a:spcBef>
              <a:spcAft>
                <a:spcPts val="0"/>
              </a:spcAft>
              <a:buNone/>
              <a:defRPr sz="4800">
                <a:solidFill>
                  <a:schemeClr val="dk1"/>
                </a:solidFill>
                <a:latin typeface="Google Sans"/>
                <a:ea typeface="Google Sans"/>
                <a:cs typeface="Google Sans"/>
                <a:sym typeface="Google Sans"/>
              </a:defRPr>
            </a:lvl5pPr>
            <a:lvl6pPr lvl="5" rtl="0">
              <a:spcBef>
                <a:spcPts val="0"/>
              </a:spcBef>
              <a:spcAft>
                <a:spcPts val="0"/>
              </a:spcAft>
              <a:buNone/>
              <a:defRPr sz="4800">
                <a:solidFill>
                  <a:schemeClr val="dk1"/>
                </a:solidFill>
                <a:latin typeface="Google Sans"/>
                <a:ea typeface="Google Sans"/>
                <a:cs typeface="Google Sans"/>
                <a:sym typeface="Google Sans"/>
              </a:defRPr>
            </a:lvl6pPr>
            <a:lvl7pPr lvl="6" rtl="0">
              <a:spcBef>
                <a:spcPts val="0"/>
              </a:spcBef>
              <a:spcAft>
                <a:spcPts val="0"/>
              </a:spcAft>
              <a:buNone/>
              <a:defRPr sz="4800">
                <a:solidFill>
                  <a:schemeClr val="dk1"/>
                </a:solidFill>
                <a:latin typeface="Google Sans"/>
                <a:ea typeface="Google Sans"/>
                <a:cs typeface="Google Sans"/>
                <a:sym typeface="Google Sans"/>
              </a:defRPr>
            </a:lvl7pPr>
            <a:lvl8pPr lvl="7" rtl="0">
              <a:spcBef>
                <a:spcPts val="0"/>
              </a:spcBef>
              <a:spcAft>
                <a:spcPts val="0"/>
              </a:spcAft>
              <a:buNone/>
              <a:defRPr sz="4800">
                <a:solidFill>
                  <a:schemeClr val="dk1"/>
                </a:solidFill>
                <a:latin typeface="Google Sans"/>
                <a:ea typeface="Google Sans"/>
                <a:cs typeface="Google Sans"/>
                <a:sym typeface="Google Sans"/>
              </a:defRPr>
            </a:lvl8pPr>
            <a:lvl9pPr lvl="8" rtl="0">
              <a:spcBef>
                <a:spcPts val="0"/>
              </a:spcBef>
              <a:spcAft>
                <a:spcPts val="0"/>
              </a:spcAft>
              <a:buNone/>
              <a:defRPr sz="4800">
                <a:solidFill>
                  <a:schemeClr val="dk1"/>
                </a:solidFill>
                <a:latin typeface="Google Sans"/>
                <a:ea typeface="Google Sans"/>
                <a:cs typeface="Google Sans"/>
                <a:sym typeface="Google Sans"/>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c - Circle - Title, Body">
  <p:cSld name="CUSTOM_3_1_1_1_1_4">
    <p:spTree>
      <p:nvGrpSpPr>
        <p:cNvPr id="1" name="Shape 96"/>
        <p:cNvGrpSpPr/>
        <p:nvPr/>
      </p:nvGrpSpPr>
      <p:grpSpPr>
        <a:xfrm>
          <a:off x="0" y="0"/>
          <a:ext cx="0" cy="0"/>
          <a:chOff x="0" y="0"/>
          <a:chExt cx="0" cy="0"/>
        </a:xfrm>
      </p:grpSpPr>
      <p:pic>
        <p:nvPicPr>
          <p:cNvPr id="97" name="Google Shape;97;p18"/>
          <p:cNvPicPr preferRelativeResize="0"/>
          <p:nvPr/>
        </p:nvPicPr>
        <p:blipFill>
          <a:blip r:embed="rId2">
            <a:alphaModFix/>
          </a:blip>
          <a:stretch>
            <a:fillRect/>
          </a:stretch>
        </p:blipFill>
        <p:spPr>
          <a:xfrm>
            <a:off x="-4" y="-2"/>
            <a:ext cx="18288000" cy="10286978"/>
          </a:xfrm>
          <a:prstGeom prst="rect">
            <a:avLst/>
          </a:prstGeom>
          <a:noFill/>
          <a:ln>
            <a:noFill/>
          </a:ln>
        </p:spPr>
      </p:pic>
      <p:sp>
        <p:nvSpPr>
          <p:cNvPr id="98" name="Google Shape;98;p18"/>
          <p:cNvSpPr txBox="1">
            <a:spLocks noGrp="1"/>
          </p:cNvSpPr>
          <p:nvPr>
            <p:ph type="title"/>
          </p:nvPr>
        </p:nvSpPr>
        <p:spPr>
          <a:xfrm>
            <a:off x="1672475" y="1154875"/>
            <a:ext cx="14775300" cy="114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800">
                <a:solidFill>
                  <a:schemeClr val="dk1"/>
                </a:solidFill>
                <a:latin typeface="Google Sans"/>
                <a:ea typeface="Google Sans"/>
                <a:cs typeface="Google Sans"/>
                <a:sym typeface="Google Sans"/>
              </a:defRPr>
            </a:lvl1pPr>
            <a:lvl2pPr lvl="1" rtl="0">
              <a:spcBef>
                <a:spcPts val="0"/>
              </a:spcBef>
              <a:spcAft>
                <a:spcPts val="0"/>
              </a:spcAft>
              <a:buNone/>
              <a:defRPr sz="4800">
                <a:solidFill>
                  <a:schemeClr val="dk1"/>
                </a:solidFill>
                <a:latin typeface="Google Sans"/>
                <a:ea typeface="Google Sans"/>
                <a:cs typeface="Google Sans"/>
                <a:sym typeface="Google Sans"/>
              </a:defRPr>
            </a:lvl2pPr>
            <a:lvl3pPr lvl="2" rtl="0">
              <a:spcBef>
                <a:spcPts val="0"/>
              </a:spcBef>
              <a:spcAft>
                <a:spcPts val="0"/>
              </a:spcAft>
              <a:buNone/>
              <a:defRPr sz="4800">
                <a:solidFill>
                  <a:schemeClr val="dk1"/>
                </a:solidFill>
                <a:latin typeface="Google Sans"/>
                <a:ea typeface="Google Sans"/>
                <a:cs typeface="Google Sans"/>
                <a:sym typeface="Google Sans"/>
              </a:defRPr>
            </a:lvl3pPr>
            <a:lvl4pPr lvl="3" rtl="0">
              <a:spcBef>
                <a:spcPts val="0"/>
              </a:spcBef>
              <a:spcAft>
                <a:spcPts val="0"/>
              </a:spcAft>
              <a:buNone/>
              <a:defRPr sz="4800">
                <a:solidFill>
                  <a:schemeClr val="dk1"/>
                </a:solidFill>
                <a:latin typeface="Google Sans"/>
                <a:ea typeface="Google Sans"/>
                <a:cs typeface="Google Sans"/>
                <a:sym typeface="Google Sans"/>
              </a:defRPr>
            </a:lvl4pPr>
            <a:lvl5pPr lvl="4" rtl="0">
              <a:spcBef>
                <a:spcPts val="0"/>
              </a:spcBef>
              <a:spcAft>
                <a:spcPts val="0"/>
              </a:spcAft>
              <a:buNone/>
              <a:defRPr sz="4800">
                <a:solidFill>
                  <a:schemeClr val="dk1"/>
                </a:solidFill>
                <a:latin typeface="Google Sans"/>
                <a:ea typeface="Google Sans"/>
                <a:cs typeface="Google Sans"/>
                <a:sym typeface="Google Sans"/>
              </a:defRPr>
            </a:lvl5pPr>
            <a:lvl6pPr lvl="5" rtl="0">
              <a:spcBef>
                <a:spcPts val="0"/>
              </a:spcBef>
              <a:spcAft>
                <a:spcPts val="0"/>
              </a:spcAft>
              <a:buNone/>
              <a:defRPr sz="4800">
                <a:solidFill>
                  <a:schemeClr val="dk1"/>
                </a:solidFill>
                <a:latin typeface="Google Sans"/>
                <a:ea typeface="Google Sans"/>
                <a:cs typeface="Google Sans"/>
                <a:sym typeface="Google Sans"/>
              </a:defRPr>
            </a:lvl6pPr>
            <a:lvl7pPr lvl="6" rtl="0">
              <a:spcBef>
                <a:spcPts val="0"/>
              </a:spcBef>
              <a:spcAft>
                <a:spcPts val="0"/>
              </a:spcAft>
              <a:buNone/>
              <a:defRPr sz="4800">
                <a:solidFill>
                  <a:schemeClr val="dk1"/>
                </a:solidFill>
                <a:latin typeface="Google Sans"/>
                <a:ea typeface="Google Sans"/>
                <a:cs typeface="Google Sans"/>
                <a:sym typeface="Google Sans"/>
              </a:defRPr>
            </a:lvl7pPr>
            <a:lvl8pPr lvl="7" rtl="0">
              <a:spcBef>
                <a:spcPts val="0"/>
              </a:spcBef>
              <a:spcAft>
                <a:spcPts val="0"/>
              </a:spcAft>
              <a:buNone/>
              <a:defRPr sz="4800">
                <a:solidFill>
                  <a:schemeClr val="dk1"/>
                </a:solidFill>
                <a:latin typeface="Google Sans"/>
                <a:ea typeface="Google Sans"/>
                <a:cs typeface="Google Sans"/>
                <a:sym typeface="Google Sans"/>
              </a:defRPr>
            </a:lvl8pPr>
            <a:lvl9pPr lvl="8" rtl="0">
              <a:spcBef>
                <a:spcPts val="0"/>
              </a:spcBef>
              <a:spcAft>
                <a:spcPts val="0"/>
              </a:spcAft>
              <a:buNone/>
              <a:defRPr sz="4800">
                <a:solidFill>
                  <a:schemeClr val="dk1"/>
                </a:solidFill>
                <a:latin typeface="Google Sans"/>
                <a:ea typeface="Google Sans"/>
                <a:cs typeface="Google Sans"/>
                <a:sym typeface="Google Sans"/>
              </a:defRPr>
            </a:lvl9pPr>
          </a:lstStyle>
          <a:p>
            <a:endParaRPr/>
          </a:p>
        </p:txBody>
      </p:sp>
      <p:sp>
        <p:nvSpPr>
          <p:cNvPr id="99" name="Google Shape;99;p18"/>
          <p:cNvSpPr txBox="1">
            <a:spLocks noGrp="1"/>
          </p:cNvSpPr>
          <p:nvPr>
            <p:ph type="body" idx="1"/>
          </p:nvPr>
        </p:nvSpPr>
        <p:spPr>
          <a:xfrm>
            <a:off x="1742475" y="2432125"/>
            <a:ext cx="7251900" cy="6768600"/>
          </a:xfrm>
          <a:prstGeom prst="rect">
            <a:avLst/>
          </a:prstGeom>
          <a:noFill/>
          <a:ln>
            <a:noFill/>
          </a:ln>
        </p:spPr>
        <p:txBody>
          <a:bodyPr spcFirstLastPara="1" wrap="square" lIns="91425" tIns="91425" rIns="91425" bIns="91425" anchor="t" anchorCtr="0">
            <a:noAutofit/>
          </a:bodyPr>
          <a:lstStyle>
            <a:lvl1pPr marL="457200" lvl="0" indent="-406400" rtl="0">
              <a:lnSpc>
                <a:spcPct val="100000"/>
              </a:lnSpc>
              <a:spcBef>
                <a:spcPts val="0"/>
              </a:spcBef>
              <a:spcAft>
                <a:spcPts val="0"/>
              </a:spcAft>
              <a:buClr>
                <a:schemeClr val="lt1"/>
              </a:buClr>
              <a:buSzPts val="2800"/>
              <a:buFont typeface="Roboto"/>
              <a:buChar char="●"/>
              <a:defRPr sz="2800">
                <a:solidFill>
                  <a:schemeClr val="lt1"/>
                </a:solidFill>
                <a:latin typeface="Roboto"/>
                <a:ea typeface="Roboto"/>
                <a:cs typeface="Roboto"/>
                <a:sym typeface="Roboto"/>
              </a:defRPr>
            </a:lvl1pPr>
            <a:lvl2pPr marL="914400" lvl="1" indent="-406400" rtl="0">
              <a:lnSpc>
                <a:spcPct val="100000"/>
              </a:lnSpc>
              <a:spcBef>
                <a:spcPts val="0"/>
              </a:spcBef>
              <a:spcAft>
                <a:spcPts val="0"/>
              </a:spcAft>
              <a:buClr>
                <a:schemeClr val="lt1"/>
              </a:buClr>
              <a:buSzPts val="2800"/>
              <a:buFont typeface="Roboto"/>
              <a:buChar char="○"/>
              <a:defRPr sz="2800">
                <a:solidFill>
                  <a:schemeClr val="lt1"/>
                </a:solidFill>
                <a:latin typeface="Roboto"/>
                <a:ea typeface="Roboto"/>
                <a:cs typeface="Roboto"/>
                <a:sym typeface="Roboto"/>
              </a:defRPr>
            </a:lvl2pPr>
            <a:lvl3pPr marL="1371600" lvl="2" indent="-406400" rtl="0">
              <a:lnSpc>
                <a:spcPct val="100000"/>
              </a:lnSpc>
              <a:spcBef>
                <a:spcPts val="0"/>
              </a:spcBef>
              <a:spcAft>
                <a:spcPts val="0"/>
              </a:spcAft>
              <a:buClr>
                <a:schemeClr val="lt1"/>
              </a:buClr>
              <a:buSzPts val="2800"/>
              <a:buFont typeface="Roboto"/>
              <a:buChar char="■"/>
              <a:defRPr sz="2800">
                <a:solidFill>
                  <a:schemeClr val="lt1"/>
                </a:solidFill>
                <a:latin typeface="Roboto"/>
                <a:ea typeface="Roboto"/>
                <a:cs typeface="Roboto"/>
                <a:sym typeface="Roboto"/>
              </a:defRPr>
            </a:lvl3pPr>
            <a:lvl4pPr marL="1828800" lvl="3" indent="-406400" rtl="0">
              <a:lnSpc>
                <a:spcPct val="100000"/>
              </a:lnSpc>
              <a:spcBef>
                <a:spcPts val="0"/>
              </a:spcBef>
              <a:spcAft>
                <a:spcPts val="0"/>
              </a:spcAft>
              <a:buClr>
                <a:schemeClr val="lt1"/>
              </a:buClr>
              <a:buSzPts val="2800"/>
              <a:buFont typeface="Roboto"/>
              <a:buChar char="●"/>
              <a:defRPr sz="2800">
                <a:solidFill>
                  <a:schemeClr val="lt1"/>
                </a:solidFill>
                <a:latin typeface="Roboto"/>
                <a:ea typeface="Roboto"/>
                <a:cs typeface="Roboto"/>
                <a:sym typeface="Roboto"/>
              </a:defRPr>
            </a:lvl4pPr>
            <a:lvl5pPr marL="2286000" lvl="4" indent="-406400" rtl="0">
              <a:lnSpc>
                <a:spcPct val="100000"/>
              </a:lnSpc>
              <a:spcBef>
                <a:spcPts val="0"/>
              </a:spcBef>
              <a:spcAft>
                <a:spcPts val="0"/>
              </a:spcAft>
              <a:buClr>
                <a:schemeClr val="lt1"/>
              </a:buClr>
              <a:buSzPts val="2800"/>
              <a:buFont typeface="Roboto"/>
              <a:buChar char="○"/>
              <a:defRPr sz="2800">
                <a:solidFill>
                  <a:schemeClr val="lt1"/>
                </a:solidFill>
                <a:latin typeface="Roboto"/>
                <a:ea typeface="Roboto"/>
                <a:cs typeface="Roboto"/>
                <a:sym typeface="Roboto"/>
              </a:defRPr>
            </a:lvl5pPr>
            <a:lvl6pPr marL="2743200" lvl="5" indent="-406400" rtl="0">
              <a:lnSpc>
                <a:spcPct val="100000"/>
              </a:lnSpc>
              <a:spcBef>
                <a:spcPts val="0"/>
              </a:spcBef>
              <a:spcAft>
                <a:spcPts val="0"/>
              </a:spcAft>
              <a:buClr>
                <a:schemeClr val="lt1"/>
              </a:buClr>
              <a:buSzPts val="2800"/>
              <a:buFont typeface="Roboto"/>
              <a:buChar char="■"/>
              <a:defRPr sz="2800">
                <a:solidFill>
                  <a:schemeClr val="lt1"/>
                </a:solidFill>
                <a:latin typeface="Roboto"/>
                <a:ea typeface="Roboto"/>
                <a:cs typeface="Roboto"/>
                <a:sym typeface="Roboto"/>
              </a:defRPr>
            </a:lvl6pPr>
            <a:lvl7pPr marL="3200400" lvl="6" indent="-406400" rtl="0">
              <a:lnSpc>
                <a:spcPct val="100000"/>
              </a:lnSpc>
              <a:spcBef>
                <a:spcPts val="0"/>
              </a:spcBef>
              <a:spcAft>
                <a:spcPts val="0"/>
              </a:spcAft>
              <a:buClr>
                <a:schemeClr val="lt1"/>
              </a:buClr>
              <a:buSzPts val="2800"/>
              <a:buFont typeface="Roboto"/>
              <a:buChar char="●"/>
              <a:defRPr sz="2800">
                <a:solidFill>
                  <a:schemeClr val="lt1"/>
                </a:solidFill>
                <a:latin typeface="Roboto"/>
                <a:ea typeface="Roboto"/>
                <a:cs typeface="Roboto"/>
                <a:sym typeface="Roboto"/>
              </a:defRPr>
            </a:lvl7pPr>
            <a:lvl8pPr marL="3657600" lvl="7" indent="-406400" rtl="0">
              <a:lnSpc>
                <a:spcPct val="100000"/>
              </a:lnSpc>
              <a:spcBef>
                <a:spcPts val="0"/>
              </a:spcBef>
              <a:spcAft>
                <a:spcPts val="0"/>
              </a:spcAft>
              <a:buClr>
                <a:schemeClr val="lt1"/>
              </a:buClr>
              <a:buSzPts val="2800"/>
              <a:buFont typeface="Roboto"/>
              <a:buChar char="○"/>
              <a:defRPr sz="2800">
                <a:solidFill>
                  <a:schemeClr val="lt1"/>
                </a:solidFill>
                <a:latin typeface="Roboto"/>
                <a:ea typeface="Roboto"/>
                <a:cs typeface="Roboto"/>
                <a:sym typeface="Roboto"/>
              </a:defRPr>
            </a:lvl8pPr>
            <a:lvl9pPr marL="4114800" lvl="8" indent="-406400" rtl="0">
              <a:lnSpc>
                <a:spcPct val="100000"/>
              </a:lnSpc>
              <a:spcBef>
                <a:spcPts val="0"/>
              </a:spcBef>
              <a:spcAft>
                <a:spcPts val="0"/>
              </a:spcAft>
              <a:buClr>
                <a:schemeClr val="lt1"/>
              </a:buClr>
              <a:buSzPts val="2800"/>
              <a:buFont typeface="Roboto"/>
              <a:buChar char="■"/>
              <a:defRPr sz="2800">
                <a:solidFill>
                  <a:schemeClr val="lt1"/>
                </a:solidFill>
                <a:latin typeface="Roboto"/>
                <a:ea typeface="Roboto"/>
                <a:cs typeface="Roboto"/>
                <a:sym typeface="Roboto"/>
              </a:defRPr>
            </a:lvl9pPr>
          </a:lstStyle>
          <a:p>
            <a:endParaRPr/>
          </a:p>
        </p:txBody>
      </p:sp>
      <p:cxnSp>
        <p:nvCxnSpPr>
          <p:cNvPr id="100" name="Google Shape;100;p18"/>
          <p:cNvCxnSpPr/>
          <p:nvPr/>
        </p:nvCxnSpPr>
        <p:spPr>
          <a:xfrm>
            <a:off x="1743427" y="1017624"/>
            <a:ext cx="857400" cy="0"/>
          </a:xfrm>
          <a:prstGeom prst="straightConnector1">
            <a:avLst/>
          </a:prstGeom>
          <a:noFill/>
          <a:ln w="38100" cap="flat" cmpd="sng">
            <a:solidFill>
              <a:srgbClr val="4285F4"/>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2a - Presenter - Title, Body">
  <p:cSld name="CUSTOM_3_1_1_1_1_2_2">
    <p:spTree>
      <p:nvGrpSpPr>
        <p:cNvPr id="1" name="Shape 101"/>
        <p:cNvGrpSpPr/>
        <p:nvPr/>
      </p:nvGrpSpPr>
      <p:grpSpPr>
        <a:xfrm>
          <a:off x="0" y="0"/>
          <a:ext cx="0" cy="0"/>
          <a:chOff x="0" y="0"/>
          <a:chExt cx="0" cy="0"/>
        </a:xfrm>
      </p:grpSpPr>
      <p:pic>
        <p:nvPicPr>
          <p:cNvPr id="102" name="Google Shape;102;p19"/>
          <p:cNvPicPr preferRelativeResize="0"/>
          <p:nvPr/>
        </p:nvPicPr>
        <p:blipFill>
          <a:blip r:embed="rId2">
            <a:alphaModFix/>
          </a:blip>
          <a:stretch>
            <a:fillRect/>
          </a:stretch>
        </p:blipFill>
        <p:spPr>
          <a:xfrm>
            <a:off x="0" y="0"/>
            <a:ext cx="18288000" cy="10287000"/>
          </a:xfrm>
          <a:prstGeom prst="rect">
            <a:avLst/>
          </a:prstGeom>
          <a:noFill/>
          <a:ln>
            <a:noFill/>
          </a:ln>
        </p:spPr>
      </p:pic>
      <p:sp>
        <p:nvSpPr>
          <p:cNvPr id="103" name="Google Shape;103;p19"/>
          <p:cNvSpPr txBox="1">
            <a:spLocks noGrp="1"/>
          </p:cNvSpPr>
          <p:nvPr>
            <p:ph type="title"/>
          </p:nvPr>
        </p:nvSpPr>
        <p:spPr>
          <a:xfrm>
            <a:off x="1672475" y="1154875"/>
            <a:ext cx="7486500" cy="114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800">
                <a:solidFill>
                  <a:schemeClr val="dk1"/>
                </a:solidFill>
                <a:latin typeface="Google Sans"/>
                <a:ea typeface="Google Sans"/>
                <a:cs typeface="Google Sans"/>
                <a:sym typeface="Google Sans"/>
              </a:defRPr>
            </a:lvl1pPr>
            <a:lvl2pPr lvl="1" rtl="0">
              <a:spcBef>
                <a:spcPts val="0"/>
              </a:spcBef>
              <a:spcAft>
                <a:spcPts val="0"/>
              </a:spcAft>
              <a:buNone/>
              <a:defRPr sz="4800">
                <a:solidFill>
                  <a:schemeClr val="dk1"/>
                </a:solidFill>
                <a:latin typeface="Google Sans"/>
                <a:ea typeface="Google Sans"/>
                <a:cs typeface="Google Sans"/>
                <a:sym typeface="Google Sans"/>
              </a:defRPr>
            </a:lvl2pPr>
            <a:lvl3pPr lvl="2" rtl="0">
              <a:spcBef>
                <a:spcPts val="0"/>
              </a:spcBef>
              <a:spcAft>
                <a:spcPts val="0"/>
              </a:spcAft>
              <a:buNone/>
              <a:defRPr sz="4800">
                <a:solidFill>
                  <a:schemeClr val="dk1"/>
                </a:solidFill>
                <a:latin typeface="Google Sans"/>
                <a:ea typeface="Google Sans"/>
                <a:cs typeface="Google Sans"/>
                <a:sym typeface="Google Sans"/>
              </a:defRPr>
            </a:lvl3pPr>
            <a:lvl4pPr lvl="3" rtl="0">
              <a:spcBef>
                <a:spcPts val="0"/>
              </a:spcBef>
              <a:spcAft>
                <a:spcPts val="0"/>
              </a:spcAft>
              <a:buNone/>
              <a:defRPr sz="4800">
                <a:solidFill>
                  <a:schemeClr val="dk1"/>
                </a:solidFill>
                <a:latin typeface="Google Sans"/>
                <a:ea typeface="Google Sans"/>
                <a:cs typeface="Google Sans"/>
                <a:sym typeface="Google Sans"/>
              </a:defRPr>
            </a:lvl4pPr>
            <a:lvl5pPr lvl="4" rtl="0">
              <a:spcBef>
                <a:spcPts val="0"/>
              </a:spcBef>
              <a:spcAft>
                <a:spcPts val="0"/>
              </a:spcAft>
              <a:buNone/>
              <a:defRPr sz="4800">
                <a:solidFill>
                  <a:schemeClr val="dk1"/>
                </a:solidFill>
                <a:latin typeface="Google Sans"/>
                <a:ea typeface="Google Sans"/>
                <a:cs typeface="Google Sans"/>
                <a:sym typeface="Google Sans"/>
              </a:defRPr>
            </a:lvl5pPr>
            <a:lvl6pPr lvl="5" rtl="0">
              <a:spcBef>
                <a:spcPts val="0"/>
              </a:spcBef>
              <a:spcAft>
                <a:spcPts val="0"/>
              </a:spcAft>
              <a:buNone/>
              <a:defRPr sz="4800">
                <a:solidFill>
                  <a:schemeClr val="dk1"/>
                </a:solidFill>
                <a:latin typeface="Google Sans"/>
                <a:ea typeface="Google Sans"/>
                <a:cs typeface="Google Sans"/>
                <a:sym typeface="Google Sans"/>
              </a:defRPr>
            </a:lvl6pPr>
            <a:lvl7pPr lvl="6" rtl="0">
              <a:spcBef>
                <a:spcPts val="0"/>
              </a:spcBef>
              <a:spcAft>
                <a:spcPts val="0"/>
              </a:spcAft>
              <a:buNone/>
              <a:defRPr sz="4800">
                <a:solidFill>
                  <a:schemeClr val="dk1"/>
                </a:solidFill>
                <a:latin typeface="Google Sans"/>
                <a:ea typeface="Google Sans"/>
                <a:cs typeface="Google Sans"/>
                <a:sym typeface="Google Sans"/>
              </a:defRPr>
            </a:lvl7pPr>
            <a:lvl8pPr lvl="7" rtl="0">
              <a:spcBef>
                <a:spcPts val="0"/>
              </a:spcBef>
              <a:spcAft>
                <a:spcPts val="0"/>
              </a:spcAft>
              <a:buNone/>
              <a:defRPr sz="4800">
                <a:solidFill>
                  <a:schemeClr val="dk1"/>
                </a:solidFill>
                <a:latin typeface="Google Sans"/>
                <a:ea typeface="Google Sans"/>
                <a:cs typeface="Google Sans"/>
                <a:sym typeface="Google Sans"/>
              </a:defRPr>
            </a:lvl8pPr>
            <a:lvl9pPr lvl="8" rtl="0">
              <a:spcBef>
                <a:spcPts val="0"/>
              </a:spcBef>
              <a:spcAft>
                <a:spcPts val="0"/>
              </a:spcAft>
              <a:buNone/>
              <a:defRPr sz="4800">
                <a:solidFill>
                  <a:schemeClr val="dk1"/>
                </a:solidFill>
                <a:latin typeface="Google Sans"/>
                <a:ea typeface="Google Sans"/>
                <a:cs typeface="Google Sans"/>
                <a:sym typeface="Google Sans"/>
              </a:defRPr>
            </a:lvl9pPr>
          </a:lstStyle>
          <a:p>
            <a:endParaRPr/>
          </a:p>
        </p:txBody>
      </p:sp>
      <p:sp>
        <p:nvSpPr>
          <p:cNvPr id="104" name="Google Shape;104;p19"/>
          <p:cNvSpPr txBox="1">
            <a:spLocks noGrp="1"/>
          </p:cNvSpPr>
          <p:nvPr>
            <p:ph type="body" idx="1"/>
          </p:nvPr>
        </p:nvSpPr>
        <p:spPr>
          <a:xfrm>
            <a:off x="1742475" y="2432125"/>
            <a:ext cx="7428900" cy="6768600"/>
          </a:xfrm>
          <a:prstGeom prst="rect">
            <a:avLst/>
          </a:prstGeom>
          <a:noFill/>
          <a:ln>
            <a:noFill/>
          </a:ln>
        </p:spPr>
        <p:txBody>
          <a:bodyPr spcFirstLastPara="1" wrap="square" lIns="91425" tIns="91425" rIns="91425" bIns="91425" anchor="t" anchorCtr="0">
            <a:noAutofit/>
          </a:bodyPr>
          <a:lstStyle>
            <a:lvl1pPr marL="457200" lvl="0" indent="-406400" rtl="0">
              <a:lnSpc>
                <a:spcPct val="100000"/>
              </a:lnSpc>
              <a:spcBef>
                <a:spcPts val="0"/>
              </a:spcBef>
              <a:spcAft>
                <a:spcPts val="0"/>
              </a:spcAft>
              <a:buClr>
                <a:schemeClr val="lt1"/>
              </a:buClr>
              <a:buSzPts val="2800"/>
              <a:buFont typeface="Roboto"/>
              <a:buChar char="●"/>
              <a:defRPr sz="2800">
                <a:solidFill>
                  <a:schemeClr val="lt1"/>
                </a:solidFill>
                <a:latin typeface="Roboto"/>
                <a:ea typeface="Roboto"/>
                <a:cs typeface="Roboto"/>
                <a:sym typeface="Roboto"/>
              </a:defRPr>
            </a:lvl1pPr>
            <a:lvl2pPr marL="914400" lvl="1" indent="-406400" rtl="0">
              <a:lnSpc>
                <a:spcPct val="100000"/>
              </a:lnSpc>
              <a:spcBef>
                <a:spcPts val="0"/>
              </a:spcBef>
              <a:spcAft>
                <a:spcPts val="0"/>
              </a:spcAft>
              <a:buClr>
                <a:schemeClr val="lt1"/>
              </a:buClr>
              <a:buSzPts val="2800"/>
              <a:buFont typeface="Roboto"/>
              <a:buChar char="○"/>
              <a:defRPr sz="2800">
                <a:solidFill>
                  <a:schemeClr val="lt1"/>
                </a:solidFill>
                <a:latin typeface="Roboto"/>
                <a:ea typeface="Roboto"/>
                <a:cs typeface="Roboto"/>
                <a:sym typeface="Roboto"/>
              </a:defRPr>
            </a:lvl2pPr>
            <a:lvl3pPr marL="1371600" lvl="2" indent="-406400" rtl="0">
              <a:lnSpc>
                <a:spcPct val="100000"/>
              </a:lnSpc>
              <a:spcBef>
                <a:spcPts val="0"/>
              </a:spcBef>
              <a:spcAft>
                <a:spcPts val="0"/>
              </a:spcAft>
              <a:buClr>
                <a:schemeClr val="lt1"/>
              </a:buClr>
              <a:buSzPts val="2800"/>
              <a:buFont typeface="Roboto"/>
              <a:buChar char="■"/>
              <a:defRPr sz="2800">
                <a:solidFill>
                  <a:schemeClr val="lt1"/>
                </a:solidFill>
                <a:latin typeface="Roboto"/>
                <a:ea typeface="Roboto"/>
                <a:cs typeface="Roboto"/>
                <a:sym typeface="Roboto"/>
              </a:defRPr>
            </a:lvl3pPr>
            <a:lvl4pPr marL="1828800" lvl="3" indent="-406400" rtl="0">
              <a:lnSpc>
                <a:spcPct val="100000"/>
              </a:lnSpc>
              <a:spcBef>
                <a:spcPts val="0"/>
              </a:spcBef>
              <a:spcAft>
                <a:spcPts val="0"/>
              </a:spcAft>
              <a:buClr>
                <a:schemeClr val="lt1"/>
              </a:buClr>
              <a:buSzPts val="2800"/>
              <a:buFont typeface="Roboto"/>
              <a:buChar char="●"/>
              <a:defRPr sz="2800">
                <a:solidFill>
                  <a:schemeClr val="lt1"/>
                </a:solidFill>
                <a:latin typeface="Roboto"/>
                <a:ea typeface="Roboto"/>
                <a:cs typeface="Roboto"/>
                <a:sym typeface="Roboto"/>
              </a:defRPr>
            </a:lvl4pPr>
            <a:lvl5pPr marL="2286000" lvl="4" indent="-406400" rtl="0">
              <a:lnSpc>
                <a:spcPct val="100000"/>
              </a:lnSpc>
              <a:spcBef>
                <a:spcPts val="0"/>
              </a:spcBef>
              <a:spcAft>
                <a:spcPts val="0"/>
              </a:spcAft>
              <a:buClr>
                <a:schemeClr val="lt1"/>
              </a:buClr>
              <a:buSzPts val="2800"/>
              <a:buFont typeface="Roboto"/>
              <a:buChar char="○"/>
              <a:defRPr sz="2800">
                <a:solidFill>
                  <a:schemeClr val="lt1"/>
                </a:solidFill>
                <a:latin typeface="Roboto"/>
                <a:ea typeface="Roboto"/>
                <a:cs typeface="Roboto"/>
                <a:sym typeface="Roboto"/>
              </a:defRPr>
            </a:lvl5pPr>
            <a:lvl6pPr marL="2743200" lvl="5" indent="-406400" rtl="0">
              <a:lnSpc>
                <a:spcPct val="100000"/>
              </a:lnSpc>
              <a:spcBef>
                <a:spcPts val="0"/>
              </a:spcBef>
              <a:spcAft>
                <a:spcPts val="0"/>
              </a:spcAft>
              <a:buClr>
                <a:schemeClr val="lt1"/>
              </a:buClr>
              <a:buSzPts val="2800"/>
              <a:buFont typeface="Roboto"/>
              <a:buChar char="■"/>
              <a:defRPr sz="2800">
                <a:solidFill>
                  <a:schemeClr val="lt1"/>
                </a:solidFill>
                <a:latin typeface="Roboto"/>
                <a:ea typeface="Roboto"/>
                <a:cs typeface="Roboto"/>
                <a:sym typeface="Roboto"/>
              </a:defRPr>
            </a:lvl6pPr>
            <a:lvl7pPr marL="3200400" lvl="6" indent="-406400" rtl="0">
              <a:lnSpc>
                <a:spcPct val="100000"/>
              </a:lnSpc>
              <a:spcBef>
                <a:spcPts val="0"/>
              </a:spcBef>
              <a:spcAft>
                <a:spcPts val="0"/>
              </a:spcAft>
              <a:buClr>
                <a:schemeClr val="lt1"/>
              </a:buClr>
              <a:buSzPts val="2800"/>
              <a:buFont typeface="Roboto"/>
              <a:buChar char="●"/>
              <a:defRPr sz="2800">
                <a:solidFill>
                  <a:schemeClr val="lt1"/>
                </a:solidFill>
                <a:latin typeface="Roboto"/>
                <a:ea typeface="Roboto"/>
                <a:cs typeface="Roboto"/>
                <a:sym typeface="Roboto"/>
              </a:defRPr>
            </a:lvl7pPr>
            <a:lvl8pPr marL="3657600" lvl="7" indent="-406400" rtl="0">
              <a:lnSpc>
                <a:spcPct val="100000"/>
              </a:lnSpc>
              <a:spcBef>
                <a:spcPts val="0"/>
              </a:spcBef>
              <a:spcAft>
                <a:spcPts val="0"/>
              </a:spcAft>
              <a:buClr>
                <a:schemeClr val="lt1"/>
              </a:buClr>
              <a:buSzPts val="2800"/>
              <a:buFont typeface="Roboto"/>
              <a:buChar char="○"/>
              <a:defRPr sz="2800">
                <a:solidFill>
                  <a:schemeClr val="lt1"/>
                </a:solidFill>
                <a:latin typeface="Roboto"/>
                <a:ea typeface="Roboto"/>
                <a:cs typeface="Roboto"/>
                <a:sym typeface="Roboto"/>
              </a:defRPr>
            </a:lvl8pPr>
            <a:lvl9pPr marL="4114800" lvl="8" indent="-406400" rtl="0">
              <a:lnSpc>
                <a:spcPct val="100000"/>
              </a:lnSpc>
              <a:spcBef>
                <a:spcPts val="0"/>
              </a:spcBef>
              <a:spcAft>
                <a:spcPts val="0"/>
              </a:spcAft>
              <a:buClr>
                <a:schemeClr val="lt1"/>
              </a:buClr>
              <a:buSzPts val="2800"/>
              <a:buFont typeface="Roboto"/>
              <a:buChar char="■"/>
              <a:defRPr sz="2800">
                <a:solidFill>
                  <a:schemeClr val="lt1"/>
                </a:solidFill>
                <a:latin typeface="Roboto"/>
                <a:ea typeface="Roboto"/>
                <a:cs typeface="Roboto"/>
                <a:sym typeface="Roboto"/>
              </a:defRPr>
            </a:lvl9pPr>
          </a:lstStyle>
          <a:p>
            <a:endParaRPr/>
          </a:p>
        </p:txBody>
      </p:sp>
      <p:cxnSp>
        <p:nvCxnSpPr>
          <p:cNvPr id="105" name="Google Shape;105;p19"/>
          <p:cNvCxnSpPr/>
          <p:nvPr/>
        </p:nvCxnSpPr>
        <p:spPr>
          <a:xfrm>
            <a:off x="1743427" y="1017624"/>
            <a:ext cx="857400" cy="0"/>
          </a:xfrm>
          <a:prstGeom prst="straightConnector1">
            <a:avLst/>
          </a:prstGeom>
          <a:noFill/>
          <a:ln w="38100" cap="flat" cmpd="sng">
            <a:solidFill>
              <a:srgbClr val="4285F4"/>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b - Full - Title, Body">
  <p:cSld name="CUSTOM_3_1_1_1_1_1_3">
    <p:spTree>
      <p:nvGrpSpPr>
        <p:cNvPr id="1" name="Shape 106"/>
        <p:cNvGrpSpPr/>
        <p:nvPr/>
      </p:nvGrpSpPr>
      <p:grpSpPr>
        <a:xfrm>
          <a:off x="0" y="0"/>
          <a:ext cx="0" cy="0"/>
          <a:chOff x="0" y="0"/>
          <a:chExt cx="0" cy="0"/>
        </a:xfrm>
      </p:grpSpPr>
      <p:cxnSp>
        <p:nvCxnSpPr>
          <p:cNvPr id="107" name="Google Shape;107;p20"/>
          <p:cNvCxnSpPr/>
          <p:nvPr/>
        </p:nvCxnSpPr>
        <p:spPr>
          <a:xfrm>
            <a:off x="1743427" y="1017624"/>
            <a:ext cx="857400" cy="0"/>
          </a:xfrm>
          <a:prstGeom prst="straightConnector1">
            <a:avLst/>
          </a:prstGeom>
          <a:noFill/>
          <a:ln w="38100" cap="flat" cmpd="sng">
            <a:solidFill>
              <a:srgbClr val="4285F4"/>
            </a:solidFill>
            <a:prstDash val="solid"/>
            <a:round/>
            <a:headEnd type="none" w="med" len="med"/>
            <a:tailEnd type="none" w="med" len="med"/>
          </a:ln>
        </p:spPr>
      </p:cxnSp>
      <p:sp>
        <p:nvSpPr>
          <p:cNvPr id="108" name="Google Shape;108;p20"/>
          <p:cNvSpPr txBox="1">
            <a:spLocks noGrp="1"/>
          </p:cNvSpPr>
          <p:nvPr>
            <p:ph type="title"/>
          </p:nvPr>
        </p:nvSpPr>
        <p:spPr>
          <a:xfrm>
            <a:off x="1672475" y="1154875"/>
            <a:ext cx="14775300" cy="114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800">
                <a:solidFill>
                  <a:schemeClr val="dk1"/>
                </a:solidFill>
                <a:latin typeface="Google Sans"/>
                <a:ea typeface="Google Sans"/>
                <a:cs typeface="Google Sans"/>
                <a:sym typeface="Google Sans"/>
              </a:defRPr>
            </a:lvl1pPr>
            <a:lvl2pPr lvl="1" rtl="0">
              <a:spcBef>
                <a:spcPts val="0"/>
              </a:spcBef>
              <a:spcAft>
                <a:spcPts val="0"/>
              </a:spcAft>
              <a:buNone/>
              <a:defRPr sz="4800">
                <a:solidFill>
                  <a:schemeClr val="dk1"/>
                </a:solidFill>
                <a:latin typeface="Google Sans"/>
                <a:ea typeface="Google Sans"/>
                <a:cs typeface="Google Sans"/>
                <a:sym typeface="Google Sans"/>
              </a:defRPr>
            </a:lvl2pPr>
            <a:lvl3pPr lvl="2" rtl="0">
              <a:spcBef>
                <a:spcPts val="0"/>
              </a:spcBef>
              <a:spcAft>
                <a:spcPts val="0"/>
              </a:spcAft>
              <a:buNone/>
              <a:defRPr sz="4800">
                <a:solidFill>
                  <a:schemeClr val="dk1"/>
                </a:solidFill>
                <a:latin typeface="Google Sans"/>
                <a:ea typeface="Google Sans"/>
                <a:cs typeface="Google Sans"/>
                <a:sym typeface="Google Sans"/>
              </a:defRPr>
            </a:lvl3pPr>
            <a:lvl4pPr lvl="3" rtl="0">
              <a:spcBef>
                <a:spcPts val="0"/>
              </a:spcBef>
              <a:spcAft>
                <a:spcPts val="0"/>
              </a:spcAft>
              <a:buNone/>
              <a:defRPr sz="4800">
                <a:solidFill>
                  <a:schemeClr val="dk1"/>
                </a:solidFill>
                <a:latin typeface="Google Sans"/>
                <a:ea typeface="Google Sans"/>
                <a:cs typeface="Google Sans"/>
                <a:sym typeface="Google Sans"/>
              </a:defRPr>
            </a:lvl4pPr>
            <a:lvl5pPr lvl="4" rtl="0">
              <a:spcBef>
                <a:spcPts val="0"/>
              </a:spcBef>
              <a:spcAft>
                <a:spcPts val="0"/>
              </a:spcAft>
              <a:buNone/>
              <a:defRPr sz="4800">
                <a:solidFill>
                  <a:schemeClr val="dk1"/>
                </a:solidFill>
                <a:latin typeface="Google Sans"/>
                <a:ea typeface="Google Sans"/>
                <a:cs typeface="Google Sans"/>
                <a:sym typeface="Google Sans"/>
              </a:defRPr>
            </a:lvl5pPr>
            <a:lvl6pPr lvl="5" rtl="0">
              <a:spcBef>
                <a:spcPts val="0"/>
              </a:spcBef>
              <a:spcAft>
                <a:spcPts val="0"/>
              </a:spcAft>
              <a:buNone/>
              <a:defRPr sz="4800">
                <a:solidFill>
                  <a:schemeClr val="dk1"/>
                </a:solidFill>
                <a:latin typeface="Google Sans"/>
                <a:ea typeface="Google Sans"/>
                <a:cs typeface="Google Sans"/>
                <a:sym typeface="Google Sans"/>
              </a:defRPr>
            </a:lvl6pPr>
            <a:lvl7pPr lvl="6" rtl="0">
              <a:spcBef>
                <a:spcPts val="0"/>
              </a:spcBef>
              <a:spcAft>
                <a:spcPts val="0"/>
              </a:spcAft>
              <a:buNone/>
              <a:defRPr sz="4800">
                <a:solidFill>
                  <a:schemeClr val="dk1"/>
                </a:solidFill>
                <a:latin typeface="Google Sans"/>
                <a:ea typeface="Google Sans"/>
                <a:cs typeface="Google Sans"/>
                <a:sym typeface="Google Sans"/>
              </a:defRPr>
            </a:lvl7pPr>
            <a:lvl8pPr lvl="7" rtl="0">
              <a:spcBef>
                <a:spcPts val="0"/>
              </a:spcBef>
              <a:spcAft>
                <a:spcPts val="0"/>
              </a:spcAft>
              <a:buNone/>
              <a:defRPr sz="4800">
                <a:solidFill>
                  <a:schemeClr val="dk1"/>
                </a:solidFill>
                <a:latin typeface="Google Sans"/>
                <a:ea typeface="Google Sans"/>
                <a:cs typeface="Google Sans"/>
                <a:sym typeface="Google Sans"/>
              </a:defRPr>
            </a:lvl8pPr>
            <a:lvl9pPr lvl="8" rtl="0">
              <a:spcBef>
                <a:spcPts val="0"/>
              </a:spcBef>
              <a:spcAft>
                <a:spcPts val="0"/>
              </a:spcAft>
              <a:buNone/>
              <a:defRPr sz="4800">
                <a:solidFill>
                  <a:schemeClr val="dk1"/>
                </a:solidFill>
                <a:latin typeface="Google Sans"/>
                <a:ea typeface="Google Sans"/>
                <a:cs typeface="Google Sans"/>
                <a:sym typeface="Google Sans"/>
              </a:defRPr>
            </a:lvl9pPr>
          </a:lstStyle>
          <a:p>
            <a:endParaRPr/>
          </a:p>
        </p:txBody>
      </p:sp>
      <p:sp>
        <p:nvSpPr>
          <p:cNvPr id="109" name="Google Shape;109;p20"/>
          <p:cNvSpPr txBox="1">
            <a:spLocks noGrp="1"/>
          </p:cNvSpPr>
          <p:nvPr>
            <p:ph type="body" idx="1"/>
          </p:nvPr>
        </p:nvSpPr>
        <p:spPr>
          <a:xfrm>
            <a:off x="1742475" y="2432125"/>
            <a:ext cx="7251900" cy="6768600"/>
          </a:xfrm>
          <a:prstGeom prst="rect">
            <a:avLst/>
          </a:prstGeom>
          <a:noFill/>
          <a:ln>
            <a:noFill/>
          </a:ln>
        </p:spPr>
        <p:txBody>
          <a:bodyPr spcFirstLastPara="1" wrap="square" lIns="91425" tIns="91425" rIns="91425" bIns="91425" anchor="t" anchorCtr="0">
            <a:noAutofit/>
          </a:bodyPr>
          <a:lstStyle>
            <a:lvl1pPr marL="457200" lvl="0" indent="-406400" rtl="0">
              <a:lnSpc>
                <a:spcPct val="100000"/>
              </a:lnSpc>
              <a:spcBef>
                <a:spcPts val="0"/>
              </a:spcBef>
              <a:spcAft>
                <a:spcPts val="0"/>
              </a:spcAft>
              <a:buClr>
                <a:schemeClr val="lt1"/>
              </a:buClr>
              <a:buSzPts val="2800"/>
              <a:buFont typeface="Roboto"/>
              <a:buChar char="●"/>
              <a:defRPr sz="2800">
                <a:solidFill>
                  <a:schemeClr val="lt1"/>
                </a:solidFill>
                <a:latin typeface="Roboto"/>
                <a:ea typeface="Roboto"/>
                <a:cs typeface="Roboto"/>
                <a:sym typeface="Roboto"/>
              </a:defRPr>
            </a:lvl1pPr>
            <a:lvl2pPr marL="914400" lvl="1" indent="-406400" rtl="0">
              <a:lnSpc>
                <a:spcPct val="100000"/>
              </a:lnSpc>
              <a:spcBef>
                <a:spcPts val="0"/>
              </a:spcBef>
              <a:spcAft>
                <a:spcPts val="0"/>
              </a:spcAft>
              <a:buClr>
                <a:schemeClr val="lt1"/>
              </a:buClr>
              <a:buSzPts val="2800"/>
              <a:buFont typeface="Roboto"/>
              <a:buChar char="○"/>
              <a:defRPr sz="2800">
                <a:solidFill>
                  <a:schemeClr val="lt1"/>
                </a:solidFill>
                <a:latin typeface="Roboto"/>
                <a:ea typeface="Roboto"/>
                <a:cs typeface="Roboto"/>
                <a:sym typeface="Roboto"/>
              </a:defRPr>
            </a:lvl2pPr>
            <a:lvl3pPr marL="1371600" lvl="2" indent="-406400" rtl="0">
              <a:lnSpc>
                <a:spcPct val="100000"/>
              </a:lnSpc>
              <a:spcBef>
                <a:spcPts val="0"/>
              </a:spcBef>
              <a:spcAft>
                <a:spcPts val="0"/>
              </a:spcAft>
              <a:buClr>
                <a:schemeClr val="lt1"/>
              </a:buClr>
              <a:buSzPts val="2800"/>
              <a:buFont typeface="Roboto"/>
              <a:buChar char="■"/>
              <a:defRPr sz="2800">
                <a:solidFill>
                  <a:schemeClr val="lt1"/>
                </a:solidFill>
                <a:latin typeface="Roboto"/>
                <a:ea typeface="Roboto"/>
                <a:cs typeface="Roboto"/>
                <a:sym typeface="Roboto"/>
              </a:defRPr>
            </a:lvl3pPr>
            <a:lvl4pPr marL="1828800" lvl="3" indent="-406400" rtl="0">
              <a:lnSpc>
                <a:spcPct val="100000"/>
              </a:lnSpc>
              <a:spcBef>
                <a:spcPts val="0"/>
              </a:spcBef>
              <a:spcAft>
                <a:spcPts val="0"/>
              </a:spcAft>
              <a:buClr>
                <a:schemeClr val="lt1"/>
              </a:buClr>
              <a:buSzPts val="2800"/>
              <a:buFont typeface="Roboto"/>
              <a:buChar char="●"/>
              <a:defRPr sz="2800">
                <a:solidFill>
                  <a:schemeClr val="lt1"/>
                </a:solidFill>
                <a:latin typeface="Roboto"/>
                <a:ea typeface="Roboto"/>
                <a:cs typeface="Roboto"/>
                <a:sym typeface="Roboto"/>
              </a:defRPr>
            </a:lvl4pPr>
            <a:lvl5pPr marL="2286000" lvl="4" indent="-406400" rtl="0">
              <a:lnSpc>
                <a:spcPct val="100000"/>
              </a:lnSpc>
              <a:spcBef>
                <a:spcPts val="0"/>
              </a:spcBef>
              <a:spcAft>
                <a:spcPts val="0"/>
              </a:spcAft>
              <a:buClr>
                <a:schemeClr val="lt1"/>
              </a:buClr>
              <a:buSzPts val="2800"/>
              <a:buFont typeface="Roboto"/>
              <a:buChar char="○"/>
              <a:defRPr sz="2800">
                <a:solidFill>
                  <a:schemeClr val="lt1"/>
                </a:solidFill>
                <a:latin typeface="Roboto"/>
                <a:ea typeface="Roboto"/>
                <a:cs typeface="Roboto"/>
                <a:sym typeface="Roboto"/>
              </a:defRPr>
            </a:lvl5pPr>
            <a:lvl6pPr marL="2743200" lvl="5" indent="-406400" rtl="0">
              <a:lnSpc>
                <a:spcPct val="100000"/>
              </a:lnSpc>
              <a:spcBef>
                <a:spcPts val="0"/>
              </a:spcBef>
              <a:spcAft>
                <a:spcPts val="0"/>
              </a:spcAft>
              <a:buClr>
                <a:schemeClr val="lt1"/>
              </a:buClr>
              <a:buSzPts val="2800"/>
              <a:buFont typeface="Roboto"/>
              <a:buChar char="■"/>
              <a:defRPr sz="2800">
                <a:solidFill>
                  <a:schemeClr val="lt1"/>
                </a:solidFill>
                <a:latin typeface="Roboto"/>
                <a:ea typeface="Roboto"/>
                <a:cs typeface="Roboto"/>
                <a:sym typeface="Roboto"/>
              </a:defRPr>
            </a:lvl6pPr>
            <a:lvl7pPr marL="3200400" lvl="6" indent="-406400" rtl="0">
              <a:lnSpc>
                <a:spcPct val="100000"/>
              </a:lnSpc>
              <a:spcBef>
                <a:spcPts val="0"/>
              </a:spcBef>
              <a:spcAft>
                <a:spcPts val="0"/>
              </a:spcAft>
              <a:buClr>
                <a:schemeClr val="lt1"/>
              </a:buClr>
              <a:buSzPts val="2800"/>
              <a:buFont typeface="Roboto"/>
              <a:buChar char="●"/>
              <a:defRPr sz="2800">
                <a:solidFill>
                  <a:schemeClr val="lt1"/>
                </a:solidFill>
                <a:latin typeface="Roboto"/>
                <a:ea typeface="Roboto"/>
                <a:cs typeface="Roboto"/>
                <a:sym typeface="Roboto"/>
              </a:defRPr>
            </a:lvl7pPr>
            <a:lvl8pPr marL="3657600" lvl="7" indent="-406400" rtl="0">
              <a:lnSpc>
                <a:spcPct val="100000"/>
              </a:lnSpc>
              <a:spcBef>
                <a:spcPts val="0"/>
              </a:spcBef>
              <a:spcAft>
                <a:spcPts val="0"/>
              </a:spcAft>
              <a:buClr>
                <a:schemeClr val="lt1"/>
              </a:buClr>
              <a:buSzPts val="2800"/>
              <a:buFont typeface="Roboto"/>
              <a:buChar char="○"/>
              <a:defRPr sz="2800">
                <a:solidFill>
                  <a:schemeClr val="lt1"/>
                </a:solidFill>
                <a:latin typeface="Roboto"/>
                <a:ea typeface="Roboto"/>
                <a:cs typeface="Roboto"/>
                <a:sym typeface="Roboto"/>
              </a:defRPr>
            </a:lvl8pPr>
            <a:lvl9pPr marL="4114800" lvl="8" indent="-406400" rtl="0">
              <a:lnSpc>
                <a:spcPct val="100000"/>
              </a:lnSpc>
              <a:spcBef>
                <a:spcPts val="0"/>
              </a:spcBef>
              <a:spcAft>
                <a:spcPts val="0"/>
              </a:spcAft>
              <a:buClr>
                <a:schemeClr val="lt1"/>
              </a:buClr>
              <a:buSzPts val="2800"/>
              <a:buFont typeface="Roboto"/>
              <a:buChar char="■"/>
              <a:defRPr sz="2800">
                <a:solidFill>
                  <a:schemeClr val="lt1"/>
                </a:solidFill>
                <a:latin typeface="Roboto"/>
                <a:ea typeface="Roboto"/>
                <a:cs typeface="Roboto"/>
                <a:sym typeface="Roboto"/>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3c - Circle - Title, Subtitle, Body">
  <p:cSld name="CUSTOM_3_1_1_1_1_3_1">
    <p:spTree>
      <p:nvGrpSpPr>
        <p:cNvPr id="1" name="Shape 110"/>
        <p:cNvGrpSpPr/>
        <p:nvPr/>
      </p:nvGrpSpPr>
      <p:grpSpPr>
        <a:xfrm>
          <a:off x="0" y="0"/>
          <a:ext cx="0" cy="0"/>
          <a:chOff x="0" y="0"/>
          <a:chExt cx="0" cy="0"/>
        </a:xfrm>
      </p:grpSpPr>
      <p:pic>
        <p:nvPicPr>
          <p:cNvPr id="111" name="Google Shape;111;p21"/>
          <p:cNvPicPr preferRelativeResize="0"/>
          <p:nvPr/>
        </p:nvPicPr>
        <p:blipFill>
          <a:blip r:embed="rId2">
            <a:alphaModFix/>
          </a:blip>
          <a:stretch>
            <a:fillRect/>
          </a:stretch>
        </p:blipFill>
        <p:spPr>
          <a:xfrm>
            <a:off x="-4" y="-2"/>
            <a:ext cx="18288000" cy="10286978"/>
          </a:xfrm>
          <a:prstGeom prst="rect">
            <a:avLst/>
          </a:prstGeom>
          <a:noFill/>
          <a:ln>
            <a:noFill/>
          </a:ln>
        </p:spPr>
      </p:pic>
      <p:cxnSp>
        <p:nvCxnSpPr>
          <p:cNvPr id="112" name="Google Shape;112;p21"/>
          <p:cNvCxnSpPr/>
          <p:nvPr/>
        </p:nvCxnSpPr>
        <p:spPr>
          <a:xfrm>
            <a:off x="1743427" y="1017624"/>
            <a:ext cx="857400" cy="0"/>
          </a:xfrm>
          <a:prstGeom prst="straightConnector1">
            <a:avLst/>
          </a:prstGeom>
          <a:noFill/>
          <a:ln w="38100" cap="flat" cmpd="sng">
            <a:solidFill>
              <a:srgbClr val="4285F4"/>
            </a:solidFill>
            <a:prstDash val="solid"/>
            <a:round/>
            <a:headEnd type="none" w="med" len="med"/>
            <a:tailEnd type="none" w="med" len="med"/>
          </a:ln>
        </p:spPr>
      </p:cxnSp>
      <p:sp>
        <p:nvSpPr>
          <p:cNvPr id="113" name="Google Shape;113;p21"/>
          <p:cNvSpPr txBox="1">
            <a:spLocks noGrp="1"/>
          </p:cNvSpPr>
          <p:nvPr>
            <p:ph type="title"/>
          </p:nvPr>
        </p:nvSpPr>
        <p:spPr>
          <a:xfrm>
            <a:off x="1672475" y="1154875"/>
            <a:ext cx="14775300" cy="114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800">
                <a:solidFill>
                  <a:schemeClr val="dk1"/>
                </a:solidFill>
                <a:latin typeface="Google Sans"/>
                <a:ea typeface="Google Sans"/>
                <a:cs typeface="Google Sans"/>
                <a:sym typeface="Google Sans"/>
              </a:defRPr>
            </a:lvl1pPr>
            <a:lvl2pPr lvl="1" rtl="0">
              <a:spcBef>
                <a:spcPts val="0"/>
              </a:spcBef>
              <a:spcAft>
                <a:spcPts val="0"/>
              </a:spcAft>
              <a:buNone/>
              <a:defRPr sz="4800">
                <a:solidFill>
                  <a:schemeClr val="dk1"/>
                </a:solidFill>
                <a:latin typeface="Google Sans"/>
                <a:ea typeface="Google Sans"/>
                <a:cs typeface="Google Sans"/>
                <a:sym typeface="Google Sans"/>
              </a:defRPr>
            </a:lvl2pPr>
            <a:lvl3pPr lvl="2" rtl="0">
              <a:spcBef>
                <a:spcPts val="0"/>
              </a:spcBef>
              <a:spcAft>
                <a:spcPts val="0"/>
              </a:spcAft>
              <a:buNone/>
              <a:defRPr sz="4800">
                <a:solidFill>
                  <a:schemeClr val="dk1"/>
                </a:solidFill>
                <a:latin typeface="Google Sans"/>
                <a:ea typeface="Google Sans"/>
                <a:cs typeface="Google Sans"/>
                <a:sym typeface="Google Sans"/>
              </a:defRPr>
            </a:lvl3pPr>
            <a:lvl4pPr lvl="3" rtl="0">
              <a:spcBef>
                <a:spcPts val="0"/>
              </a:spcBef>
              <a:spcAft>
                <a:spcPts val="0"/>
              </a:spcAft>
              <a:buNone/>
              <a:defRPr sz="4800">
                <a:solidFill>
                  <a:schemeClr val="dk1"/>
                </a:solidFill>
                <a:latin typeface="Google Sans"/>
                <a:ea typeface="Google Sans"/>
                <a:cs typeface="Google Sans"/>
                <a:sym typeface="Google Sans"/>
              </a:defRPr>
            </a:lvl4pPr>
            <a:lvl5pPr lvl="4" rtl="0">
              <a:spcBef>
                <a:spcPts val="0"/>
              </a:spcBef>
              <a:spcAft>
                <a:spcPts val="0"/>
              </a:spcAft>
              <a:buNone/>
              <a:defRPr sz="4800">
                <a:solidFill>
                  <a:schemeClr val="dk1"/>
                </a:solidFill>
                <a:latin typeface="Google Sans"/>
                <a:ea typeface="Google Sans"/>
                <a:cs typeface="Google Sans"/>
                <a:sym typeface="Google Sans"/>
              </a:defRPr>
            </a:lvl5pPr>
            <a:lvl6pPr lvl="5" rtl="0">
              <a:spcBef>
                <a:spcPts val="0"/>
              </a:spcBef>
              <a:spcAft>
                <a:spcPts val="0"/>
              </a:spcAft>
              <a:buNone/>
              <a:defRPr sz="4800">
                <a:solidFill>
                  <a:schemeClr val="dk1"/>
                </a:solidFill>
                <a:latin typeface="Google Sans"/>
                <a:ea typeface="Google Sans"/>
                <a:cs typeface="Google Sans"/>
                <a:sym typeface="Google Sans"/>
              </a:defRPr>
            </a:lvl6pPr>
            <a:lvl7pPr lvl="6" rtl="0">
              <a:spcBef>
                <a:spcPts val="0"/>
              </a:spcBef>
              <a:spcAft>
                <a:spcPts val="0"/>
              </a:spcAft>
              <a:buNone/>
              <a:defRPr sz="4800">
                <a:solidFill>
                  <a:schemeClr val="dk1"/>
                </a:solidFill>
                <a:latin typeface="Google Sans"/>
                <a:ea typeface="Google Sans"/>
                <a:cs typeface="Google Sans"/>
                <a:sym typeface="Google Sans"/>
              </a:defRPr>
            </a:lvl7pPr>
            <a:lvl8pPr lvl="7" rtl="0">
              <a:spcBef>
                <a:spcPts val="0"/>
              </a:spcBef>
              <a:spcAft>
                <a:spcPts val="0"/>
              </a:spcAft>
              <a:buNone/>
              <a:defRPr sz="4800">
                <a:solidFill>
                  <a:schemeClr val="dk1"/>
                </a:solidFill>
                <a:latin typeface="Google Sans"/>
                <a:ea typeface="Google Sans"/>
                <a:cs typeface="Google Sans"/>
                <a:sym typeface="Google Sans"/>
              </a:defRPr>
            </a:lvl8pPr>
            <a:lvl9pPr lvl="8" rtl="0">
              <a:spcBef>
                <a:spcPts val="0"/>
              </a:spcBef>
              <a:spcAft>
                <a:spcPts val="0"/>
              </a:spcAft>
              <a:buNone/>
              <a:defRPr sz="4800">
                <a:solidFill>
                  <a:schemeClr val="dk1"/>
                </a:solidFill>
                <a:latin typeface="Google Sans"/>
                <a:ea typeface="Google Sans"/>
                <a:cs typeface="Google Sans"/>
                <a:sym typeface="Google Sans"/>
              </a:defRPr>
            </a:lvl9pPr>
          </a:lstStyle>
          <a:p>
            <a:endParaRPr/>
          </a:p>
        </p:txBody>
      </p:sp>
      <p:sp>
        <p:nvSpPr>
          <p:cNvPr id="114" name="Google Shape;114;p21"/>
          <p:cNvSpPr txBox="1">
            <a:spLocks noGrp="1"/>
          </p:cNvSpPr>
          <p:nvPr>
            <p:ph type="subTitle" idx="1"/>
          </p:nvPr>
        </p:nvSpPr>
        <p:spPr>
          <a:xfrm>
            <a:off x="1730150" y="2027325"/>
            <a:ext cx="14693100" cy="911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solidFill>
                  <a:schemeClr val="lt1"/>
                </a:solidFill>
                <a:latin typeface="Google Sans"/>
                <a:ea typeface="Google Sans"/>
                <a:cs typeface="Google Sans"/>
                <a:sym typeface="Google Sans"/>
              </a:defRPr>
            </a:lvl1pPr>
            <a:lvl2pPr lvl="1" rtl="0">
              <a:spcBef>
                <a:spcPts val="0"/>
              </a:spcBef>
              <a:spcAft>
                <a:spcPts val="0"/>
              </a:spcAft>
              <a:buNone/>
              <a:defRPr sz="3600">
                <a:solidFill>
                  <a:schemeClr val="lt1"/>
                </a:solidFill>
                <a:latin typeface="Google Sans"/>
                <a:ea typeface="Google Sans"/>
                <a:cs typeface="Google Sans"/>
                <a:sym typeface="Google Sans"/>
              </a:defRPr>
            </a:lvl2pPr>
            <a:lvl3pPr lvl="2" rtl="0">
              <a:spcBef>
                <a:spcPts val="0"/>
              </a:spcBef>
              <a:spcAft>
                <a:spcPts val="0"/>
              </a:spcAft>
              <a:buNone/>
              <a:defRPr sz="3600">
                <a:solidFill>
                  <a:schemeClr val="lt1"/>
                </a:solidFill>
                <a:latin typeface="Google Sans"/>
                <a:ea typeface="Google Sans"/>
                <a:cs typeface="Google Sans"/>
                <a:sym typeface="Google Sans"/>
              </a:defRPr>
            </a:lvl3pPr>
            <a:lvl4pPr lvl="3" rtl="0">
              <a:spcBef>
                <a:spcPts val="0"/>
              </a:spcBef>
              <a:spcAft>
                <a:spcPts val="0"/>
              </a:spcAft>
              <a:buNone/>
              <a:defRPr sz="3600">
                <a:solidFill>
                  <a:schemeClr val="lt1"/>
                </a:solidFill>
                <a:latin typeface="Google Sans"/>
                <a:ea typeface="Google Sans"/>
                <a:cs typeface="Google Sans"/>
                <a:sym typeface="Google Sans"/>
              </a:defRPr>
            </a:lvl4pPr>
            <a:lvl5pPr lvl="4" rtl="0">
              <a:spcBef>
                <a:spcPts val="0"/>
              </a:spcBef>
              <a:spcAft>
                <a:spcPts val="0"/>
              </a:spcAft>
              <a:buNone/>
              <a:defRPr sz="3600">
                <a:solidFill>
                  <a:schemeClr val="lt1"/>
                </a:solidFill>
                <a:latin typeface="Google Sans"/>
                <a:ea typeface="Google Sans"/>
                <a:cs typeface="Google Sans"/>
                <a:sym typeface="Google Sans"/>
              </a:defRPr>
            </a:lvl5pPr>
            <a:lvl6pPr lvl="5" rtl="0">
              <a:spcBef>
                <a:spcPts val="0"/>
              </a:spcBef>
              <a:spcAft>
                <a:spcPts val="0"/>
              </a:spcAft>
              <a:buNone/>
              <a:defRPr sz="3600">
                <a:solidFill>
                  <a:schemeClr val="lt1"/>
                </a:solidFill>
                <a:latin typeface="Google Sans"/>
                <a:ea typeface="Google Sans"/>
                <a:cs typeface="Google Sans"/>
                <a:sym typeface="Google Sans"/>
              </a:defRPr>
            </a:lvl6pPr>
            <a:lvl7pPr lvl="6" rtl="0">
              <a:spcBef>
                <a:spcPts val="0"/>
              </a:spcBef>
              <a:spcAft>
                <a:spcPts val="0"/>
              </a:spcAft>
              <a:buNone/>
              <a:defRPr sz="3600">
                <a:solidFill>
                  <a:schemeClr val="lt1"/>
                </a:solidFill>
                <a:latin typeface="Google Sans"/>
                <a:ea typeface="Google Sans"/>
                <a:cs typeface="Google Sans"/>
                <a:sym typeface="Google Sans"/>
              </a:defRPr>
            </a:lvl7pPr>
            <a:lvl8pPr lvl="7" rtl="0">
              <a:spcBef>
                <a:spcPts val="0"/>
              </a:spcBef>
              <a:spcAft>
                <a:spcPts val="0"/>
              </a:spcAft>
              <a:buNone/>
              <a:defRPr sz="3600">
                <a:solidFill>
                  <a:schemeClr val="lt1"/>
                </a:solidFill>
                <a:latin typeface="Google Sans"/>
                <a:ea typeface="Google Sans"/>
                <a:cs typeface="Google Sans"/>
                <a:sym typeface="Google Sans"/>
              </a:defRPr>
            </a:lvl8pPr>
            <a:lvl9pPr lvl="8" rtl="0">
              <a:spcBef>
                <a:spcPts val="0"/>
              </a:spcBef>
              <a:spcAft>
                <a:spcPts val="0"/>
              </a:spcAft>
              <a:buNone/>
              <a:defRPr sz="3600">
                <a:solidFill>
                  <a:schemeClr val="lt1"/>
                </a:solidFill>
                <a:latin typeface="Google Sans"/>
                <a:ea typeface="Google Sans"/>
                <a:cs typeface="Google Sans"/>
                <a:sym typeface="Google Sans"/>
              </a:defRPr>
            </a:lvl9pPr>
          </a:lstStyle>
          <a:p>
            <a:endParaRPr/>
          </a:p>
        </p:txBody>
      </p:sp>
      <p:sp>
        <p:nvSpPr>
          <p:cNvPr id="115" name="Google Shape;115;p21"/>
          <p:cNvSpPr txBox="1">
            <a:spLocks noGrp="1"/>
          </p:cNvSpPr>
          <p:nvPr>
            <p:ph type="body" idx="2"/>
          </p:nvPr>
        </p:nvSpPr>
        <p:spPr>
          <a:xfrm>
            <a:off x="1754525" y="3011100"/>
            <a:ext cx="7217100" cy="6189600"/>
          </a:xfrm>
          <a:prstGeom prst="rect">
            <a:avLst/>
          </a:prstGeom>
          <a:noFill/>
          <a:ln>
            <a:noFill/>
          </a:ln>
        </p:spPr>
        <p:txBody>
          <a:bodyPr spcFirstLastPara="1" wrap="square" lIns="91425" tIns="91425" rIns="91425" bIns="91425" anchor="t" anchorCtr="0">
            <a:noAutofit/>
          </a:bodyPr>
          <a:lstStyle>
            <a:lvl1pPr marL="457200" lvl="0" indent="-406400" rtl="0">
              <a:lnSpc>
                <a:spcPct val="100000"/>
              </a:lnSpc>
              <a:spcBef>
                <a:spcPts val="0"/>
              </a:spcBef>
              <a:spcAft>
                <a:spcPts val="0"/>
              </a:spcAft>
              <a:buClr>
                <a:schemeClr val="lt1"/>
              </a:buClr>
              <a:buSzPts val="2800"/>
              <a:buFont typeface="Roboto"/>
              <a:buChar char="●"/>
              <a:defRPr sz="2800">
                <a:solidFill>
                  <a:schemeClr val="lt1"/>
                </a:solidFill>
                <a:latin typeface="Roboto"/>
                <a:ea typeface="Roboto"/>
                <a:cs typeface="Roboto"/>
                <a:sym typeface="Roboto"/>
              </a:defRPr>
            </a:lvl1pPr>
            <a:lvl2pPr marL="914400" lvl="1" indent="-406400" rtl="0">
              <a:lnSpc>
                <a:spcPct val="100000"/>
              </a:lnSpc>
              <a:spcBef>
                <a:spcPts val="0"/>
              </a:spcBef>
              <a:spcAft>
                <a:spcPts val="0"/>
              </a:spcAft>
              <a:buClr>
                <a:schemeClr val="lt1"/>
              </a:buClr>
              <a:buSzPts val="2800"/>
              <a:buFont typeface="Roboto"/>
              <a:buChar char="○"/>
              <a:defRPr sz="2800">
                <a:solidFill>
                  <a:schemeClr val="lt1"/>
                </a:solidFill>
                <a:latin typeface="Roboto"/>
                <a:ea typeface="Roboto"/>
                <a:cs typeface="Roboto"/>
                <a:sym typeface="Roboto"/>
              </a:defRPr>
            </a:lvl2pPr>
            <a:lvl3pPr marL="1371600" lvl="2" indent="-406400" rtl="0">
              <a:lnSpc>
                <a:spcPct val="100000"/>
              </a:lnSpc>
              <a:spcBef>
                <a:spcPts val="0"/>
              </a:spcBef>
              <a:spcAft>
                <a:spcPts val="0"/>
              </a:spcAft>
              <a:buClr>
                <a:schemeClr val="lt1"/>
              </a:buClr>
              <a:buSzPts val="2800"/>
              <a:buFont typeface="Roboto"/>
              <a:buChar char="■"/>
              <a:defRPr sz="2800">
                <a:solidFill>
                  <a:schemeClr val="lt1"/>
                </a:solidFill>
                <a:latin typeface="Roboto"/>
                <a:ea typeface="Roboto"/>
                <a:cs typeface="Roboto"/>
                <a:sym typeface="Roboto"/>
              </a:defRPr>
            </a:lvl3pPr>
            <a:lvl4pPr marL="1828800" lvl="3" indent="-406400" rtl="0">
              <a:lnSpc>
                <a:spcPct val="100000"/>
              </a:lnSpc>
              <a:spcBef>
                <a:spcPts val="0"/>
              </a:spcBef>
              <a:spcAft>
                <a:spcPts val="0"/>
              </a:spcAft>
              <a:buClr>
                <a:schemeClr val="lt1"/>
              </a:buClr>
              <a:buSzPts val="2800"/>
              <a:buFont typeface="Roboto"/>
              <a:buChar char="●"/>
              <a:defRPr sz="2800">
                <a:solidFill>
                  <a:schemeClr val="lt1"/>
                </a:solidFill>
                <a:latin typeface="Roboto"/>
                <a:ea typeface="Roboto"/>
                <a:cs typeface="Roboto"/>
                <a:sym typeface="Roboto"/>
              </a:defRPr>
            </a:lvl4pPr>
            <a:lvl5pPr marL="2286000" lvl="4" indent="-406400" rtl="0">
              <a:lnSpc>
                <a:spcPct val="100000"/>
              </a:lnSpc>
              <a:spcBef>
                <a:spcPts val="0"/>
              </a:spcBef>
              <a:spcAft>
                <a:spcPts val="0"/>
              </a:spcAft>
              <a:buClr>
                <a:schemeClr val="lt1"/>
              </a:buClr>
              <a:buSzPts val="2800"/>
              <a:buFont typeface="Roboto"/>
              <a:buChar char="○"/>
              <a:defRPr sz="2800">
                <a:solidFill>
                  <a:schemeClr val="lt1"/>
                </a:solidFill>
                <a:latin typeface="Roboto"/>
                <a:ea typeface="Roboto"/>
                <a:cs typeface="Roboto"/>
                <a:sym typeface="Roboto"/>
              </a:defRPr>
            </a:lvl5pPr>
            <a:lvl6pPr marL="2743200" lvl="5" indent="-406400" rtl="0">
              <a:lnSpc>
                <a:spcPct val="100000"/>
              </a:lnSpc>
              <a:spcBef>
                <a:spcPts val="0"/>
              </a:spcBef>
              <a:spcAft>
                <a:spcPts val="0"/>
              </a:spcAft>
              <a:buClr>
                <a:schemeClr val="lt1"/>
              </a:buClr>
              <a:buSzPts val="2800"/>
              <a:buFont typeface="Roboto"/>
              <a:buChar char="■"/>
              <a:defRPr sz="2800">
                <a:solidFill>
                  <a:schemeClr val="lt1"/>
                </a:solidFill>
                <a:latin typeface="Roboto"/>
                <a:ea typeface="Roboto"/>
                <a:cs typeface="Roboto"/>
                <a:sym typeface="Roboto"/>
              </a:defRPr>
            </a:lvl6pPr>
            <a:lvl7pPr marL="3200400" lvl="6" indent="-406400" rtl="0">
              <a:lnSpc>
                <a:spcPct val="100000"/>
              </a:lnSpc>
              <a:spcBef>
                <a:spcPts val="0"/>
              </a:spcBef>
              <a:spcAft>
                <a:spcPts val="0"/>
              </a:spcAft>
              <a:buClr>
                <a:schemeClr val="lt1"/>
              </a:buClr>
              <a:buSzPts val="2800"/>
              <a:buFont typeface="Roboto"/>
              <a:buChar char="●"/>
              <a:defRPr sz="2800">
                <a:solidFill>
                  <a:schemeClr val="lt1"/>
                </a:solidFill>
                <a:latin typeface="Roboto"/>
                <a:ea typeface="Roboto"/>
                <a:cs typeface="Roboto"/>
                <a:sym typeface="Roboto"/>
              </a:defRPr>
            </a:lvl7pPr>
            <a:lvl8pPr marL="3657600" lvl="7" indent="-406400" rtl="0">
              <a:lnSpc>
                <a:spcPct val="100000"/>
              </a:lnSpc>
              <a:spcBef>
                <a:spcPts val="0"/>
              </a:spcBef>
              <a:spcAft>
                <a:spcPts val="0"/>
              </a:spcAft>
              <a:buClr>
                <a:schemeClr val="lt1"/>
              </a:buClr>
              <a:buSzPts val="2800"/>
              <a:buFont typeface="Roboto"/>
              <a:buChar char="○"/>
              <a:defRPr sz="2800">
                <a:solidFill>
                  <a:schemeClr val="lt1"/>
                </a:solidFill>
                <a:latin typeface="Roboto"/>
                <a:ea typeface="Roboto"/>
                <a:cs typeface="Roboto"/>
                <a:sym typeface="Roboto"/>
              </a:defRPr>
            </a:lvl8pPr>
            <a:lvl9pPr marL="4114800" lvl="8" indent="-406400" rtl="0">
              <a:lnSpc>
                <a:spcPct val="100000"/>
              </a:lnSpc>
              <a:spcBef>
                <a:spcPts val="0"/>
              </a:spcBef>
              <a:spcAft>
                <a:spcPts val="0"/>
              </a:spcAft>
              <a:buClr>
                <a:schemeClr val="lt1"/>
              </a:buClr>
              <a:buSzPts val="2800"/>
              <a:buFont typeface="Roboto"/>
              <a:buChar char="■"/>
              <a:defRPr sz="2800">
                <a:solidFill>
                  <a:schemeClr val="lt1"/>
                </a:solidFill>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b - Presenter - Master title - Yellow">
  <p:cSld name="CUSTOM_2_4_1">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blip>
          <a:stretch>
            <a:fillRect/>
          </a:stretch>
        </p:blipFill>
        <p:spPr>
          <a:xfrm>
            <a:off x="0" y="0"/>
            <a:ext cx="18288000" cy="10287000"/>
          </a:xfrm>
          <a:prstGeom prst="rect">
            <a:avLst/>
          </a:prstGeom>
          <a:noFill/>
          <a:ln>
            <a:noFill/>
          </a:ln>
        </p:spPr>
      </p:pic>
      <p:pic>
        <p:nvPicPr>
          <p:cNvPr id="16" name="Google Shape;16;p3"/>
          <p:cNvPicPr preferRelativeResize="0"/>
          <p:nvPr/>
        </p:nvPicPr>
        <p:blipFill>
          <a:blip r:embed="rId3">
            <a:alphaModFix/>
          </a:blip>
          <a:stretch>
            <a:fillRect/>
          </a:stretch>
        </p:blipFill>
        <p:spPr>
          <a:xfrm>
            <a:off x="1887149" y="3182300"/>
            <a:ext cx="818350" cy="654675"/>
          </a:xfrm>
          <a:prstGeom prst="rect">
            <a:avLst/>
          </a:prstGeom>
          <a:noFill/>
          <a:ln>
            <a:noFill/>
          </a:ln>
        </p:spPr>
      </p:pic>
      <p:sp>
        <p:nvSpPr>
          <p:cNvPr id="17" name="Google Shape;17;p3"/>
          <p:cNvSpPr txBox="1">
            <a:spLocks noGrp="1"/>
          </p:cNvSpPr>
          <p:nvPr>
            <p:ph type="title"/>
          </p:nvPr>
        </p:nvSpPr>
        <p:spPr>
          <a:xfrm>
            <a:off x="1753100" y="4201375"/>
            <a:ext cx="7206900" cy="3799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800" b="1">
                <a:solidFill>
                  <a:schemeClr val="dk1"/>
                </a:solidFill>
                <a:latin typeface="Google Sans"/>
                <a:ea typeface="Google Sans"/>
                <a:cs typeface="Google Sans"/>
                <a:sym typeface="Google Sans"/>
              </a:defRPr>
            </a:lvl1pPr>
            <a:lvl2pPr lvl="1" rtl="0">
              <a:spcBef>
                <a:spcPts val="0"/>
              </a:spcBef>
              <a:spcAft>
                <a:spcPts val="0"/>
              </a:spcAft>
              <a:buNone/>
              <a:defRPr sz="4800" b="1">
                <a:solidFill>
                  <a:schemeClr val="dk1"/>
                </a:solidFill>
                <a:latin typeface="Google Sans"/>
                <a:ea typeface="Google Sans"/>
                <a:cs typeface="Google Sans"/>
                <a:sym typeface="Google Sans"/>
              </a:defRPr>
            </a:lvl2pPr>
            <a:lvl3pPr lvl="2" rtl="0">
              <a:spcBef>
                <a:spcPts val="0"/>
              </a:spcBef>
              <a:spcAft>
                <a:spcPts val="0"/>
              </a:spcAft>
              <a:buNone/>
              <a:defRPr sz="4800" b="1">
                <a:solidFill>
                  <a:schemeClr val="dk1"/>
                </a:solidFill>
                <a:latin typeface="Google Sans"/>
                <a:ea typeface="Google Sans"/>
                <a:cs typeface="Google Sans"/>
                <a:sym typeface="Google Sans"/>
              </a:defRPr>
            </a:lvl3pPr>
            <a:lvl4pPr lvl="3" rtl="0">
              <a:spcBef>
                <a:spcPts val="0"/>
              </a:spcBef>
              <a:spcAft>
                <a:spcPts val="0"/>
              </a:spcAft>
              <a:buNone/>
              <a:defRPr sz="4800" b="1">
                <a:solidFill>
                  <a:schemeClr val="dk1"/>
                </a:solidFill>
                <a:latin typeface="Google Sans"/>
                <a:ea typeface="Google Sans"/>
                <a:cs typeface="Google Sans"/>
                <a:sym typeface="Google Sans"/>
              </a:defRPr>
            </a:lvl4pPr>
            <a:lvl5pPr lvl="4" rtl="0">
              <a:spcBef>
                <a:spcPts val="0"/>
              </a:spcBef>
              <a:spcAft>
                <a:spcPts val="0"/>
              </a:spcAft>
              <a:buNone/>
              <a:defRPr sz="4800" b="1">
                <a:solidFill>
                  <a:schemeClr val="dk1"/>
                </a:solidFill>
                <a:latin typeface="Google Sans"/>
                <a:ea typeface="Google Sans"/>
                <a:cs typeface="Google Sans"/>
                <a:sym typeface="Google Sans"/>
              </a:defRPr>
            </a:lvl5pPr>
            <a:lvl6pPr lvl="5" rtl="0">
              <a:spcBef>
                <a:spcPts val="0"/>
              </a:spcBef>
              <a:spcAft>
                <a:spcPts val="0"/>
              </a:spcAft>
              <a:buNone/>
              <a:defRPr sz="4800" b="1">
                <a:solidFill>
                  <a:schemeClr val="dk1"/>
                </a:solidFill>
                <a:latin typeface="Google Sans"/>
                <a:ea typeface="Google Sans"/>
                <a:cs typeface="Google Sans"/>
                <a:sym typeface="Google Sans"/>
              </a:defRPr>
            </a:lvl6pPr>
            <a:lvl7pPr lvl="6" rtl="0">
              <a:spcBef>
                <a:spcPts val="0"/>
              </a:spcBef>
              <a:spcAft>
                <a:spcPts val="0"/>
              </a:spcAft>
              <a:buNone/>
              <a:defRPr sz="4800" b="1">
                <a:solidFill>
                  <a:schemeClr val="dk1"/>
                </a:solidFill>
                <a:latin typeface="Google Sans"/>
                <a:ea typeface="Google Sans"/>
                <a:cs typeface="Google Sans"/>
                <a:sym typeface="Google Sans"/>
              </a:defRPr>
            </a:lvl7pPr>
            <a:lvl8pPr lvl="7" rtl="0">
              <a:spcBef>
                <a:spcPts val="0"/>
              </a:spcBef>
              <a:spcAft>
                <a:spcPts val="0"/>
              </a:spcAft>
              <a:buNone/>
              <a:defRPr sz="4800" b="1">
                <a:solidFill>
                  <a:schemeClr val="dk1"/>
                </a:solidFill>
                <a:latin typeface="Google Sans"/>
                <a:ea typeface="Google Sans"/>
                <a:cs typeface="Google Sans"/>
                <a:sym typeface="Google Sans"/>
              </a:defRPr>
            </a:lvl8pPr>
            <a:lvl9pPr lvl="8" rtl="0">
              <a:spcBef>
                <a:spcPts val="0"/>
              </a:spcBef>
              <a:spcAft>
                <a:spcPts val="0"/>
              </a:spcAft>
              <a:buNone/>
              <a:defRPr sz="4800" b="1">
                <a:solidFill>
                  <a:schemeClr val="dk1"/>
                </a:solidFill>
                <a:latin typeface="Google Sans"/>
                <a:ea typeface="Google Sans"/>
                <a:cs typeface="Google Sans"/>
                <a:sym typeface="Google Sans"/>
              </a:defRPr>
            </a:lvl9pPr>
          </a:lstStyle>
          <a:p>
            <a:endParaRPr/>
          </a:p>
        </p:txBody>
      </p:sp>
      <p:sp>
        <p:nvSpPr>
          <p:cNvPr id="18" name="Google Shape;18;p3"/>
          <p:cNvSpPr txBox="1">
            <a:spLocks noGrp="1"/>
          </p:cNvSpPr>
          <p:nvPr>
            <p:ph type="subTitle" idx="1"/>
          </p:nvPr>
        </p:nvSpPr>
        <p:spPr>
          <a:xfrm>
            <a:off x="1753100" y="8001175"/>
            <a:ext cx="7428900" cy="777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solidFill>
                  <a:schemeClr val="lt1"/>
                </a:solidFill>
                <a:latin typeface="Google Sans"/>
                <a:ea typeface="Google Sans"/>
                <a:cs typeface="Google Sans"/>
                <a:sym typeface="Google Sans"/>
              </a:defRPr>
            </a:lvl1pPr>
            <a:lvl2pPr lvl="1" rtl="0">
              <a:spcBef>
                <a:spcPts val="0"/>
              </a:spcBef>
              <a:spcAft>
                <a:spcPts val="0"/>
              </a:spcAft>
              <a:buNone/>
              <a:defRPr sz="3600">
                <a:solidFill>
                  <a:schemeClr val="lt1"/>
                </a:solidFill>
                <a:latin typeface="Google Sans"/>
                <a:ea typeface="Google Sans"/>
                <a:cs typeface="Google Sans"/>
                <a:sym typeface="Google Sans"/>
              </a:defRPr>
            </a:lvl2pPr>
            <a:lvl3pPr lvl="2" rtl="0">
              <a:spcBef>
                <a:spcPts val="0"/>
              </a:spcBef>
              <a:spcAft>
                <a:spcPts val="0"/>
              </a:spcAft>
              <a:buNone/>
              <a:defRPr sz="3600">
                <a:solidFill>
                  <a:schemeClr val="lt1"/>
                </a:solidFill>
                <a:latin typeface="Google Sans"/>
                <a:ea typeface="Google Sans"/>
                <a:cs typeface="Google Sans"/>
                <a:sym typeface="Google Sans"/>
              </a:defRPr>
            </a:lvl3pPr>
            <a:lvl4pPr lvl="3" rtl="0">
              <a:spcBef>
                <a:spcPts val="0"/>
              </a:spcBef>
              <a:spcAft>
                <a:spcPts val="0"/>
              </a:spcAft>
              <a:buNone/>
              <a:defRPr sz="3600">
                <a:solidFill>
                  <a:schemeClr val="lt1"/>
                </a:solidFill>
                <a:latin typeface="Google Sans"/>
                <a:ea typeface="Google Sans"/>
                <a:cs typeface="Google Sans"/>
                <a:sym typeface="Google Sans"/>
              </a:defRPr>
            </a:lvl4pPr>
            <a:lvl5pPr lvl="4" rtl="0">
              <a:spcBef>
                <a:spcPts val="0"/>
              </a:spcBef>
              <a:spcAft>
                <a:spcPts val="0"/>
              </a:spcAft>
              <a:buNone/>
              <a:defRPr sz="3600">
                <a:solidFill>
                  <a:schemeClr val="lt1"/>
                </a:solidFill>
                <a:latin typeface="Google Sans"/>
                <a:ea typeface="Google Sans"/>
                <a:cs typeface="Google Sans"/>
                <a:sym typeface="Google Sans"/>
              </a:defRPr>
            </a:lvl5pPr>
            <a:lvl6pPr lvl="5" rtl="0">
              <a:spcBef>
                <a:spcPts val="0"/>
              </a:spcBef>
              <a:spcAft>
                <a:spcPts val="0"/>
              </a:spcAft>
              <a:buNone/>
              <a:defRPr sz="3600">
                <a:solidFill>
                  <a:schemeClr val="lt1"/>
                </a:solidFill>
                <a:latin typeface="Google Sans"/>
                <a:ea typeface="Google Sans"/>
                <a:cs typeface="Google Sans"/>
                <a:sym typeface="Google Sans"/>
              </a:defRPr>
            </a:lvl6pPr>
            <a:lvl7pPr lvl="6" rtl="0">
              <a:spcBef>
                <a:spcPts val="0"/>
              </a:spcBef>
              <a:spcAft>
                <a:spcPts val="0"/>
              </a:spcAft>
              <a:buNone/>
              <a:defRPr sz="3600">
                <a:solidFill>
                  <a:schemeClr val="lt1"/>
                </a:solidFill>
                <a:latin typeface="Google Sans"/>
                <a:ea typeface="Google Sans"/>
                <a:cs typeface="Google Sans"/>
                <a:sym typeface="Google Sans"/>
              </a:defRPr>
            </a:lvl7pPr>
            <a:lvl8pPr lvl="7" rtl="0">
              <a:spcBef>
                <a:spcPts val="0"/>
              </a:spcBef>
              <a:spcAft>
                <a:spcPts val="0"/>
              </a:spcAft>
              <a:buNone/>
              <a:defRPr sz="3600">
                <a:solidFill>
                  <a:schemeClr val="lt1"/>
                </a:solidFill>
                <a:latin typeface="Google Sans"/>
                <a:ea typeface="Google Sans"/>
                <a:cs typeface="Google Sans"/>
                <a:sym typeface="Google Sans"/>
              </a:defRPr>
            </a:lvl8pPr>
            <a:lvl9pPr lvl="8" rtl="0">
              <a:spcBef>
                <a:spcPts val="0"/>
              </a:spcBef>
              <a:spcAft>
                <a:spcPts val="0"/>
              </a:spcAft>
              <a:buNone/>
              <a:defRPr sz="3600">
                <a:solidFill>
                  <a:schemeClr val="lt1"/>
                </a:solidFill>
                <a:latin typeface="Google Sans"/>
                <a:ea typeface="Google Sans"/>
                <a:cs typeface="Google Sans"/>
                <a:sym typeface="Google Sans"/>
              </a:defRPr>
            </a:lvl9pPr>
          </a:lstStyle>
          <a:p>
            <a:endParaRPr/>
          </a:p>
        </p:txBody>
      </p:sp>
      <p:sp>
        <p:nvSpPr>
          <p:cNvPr id="19" name="Google Shape;19;p3"/>
          <p:cNvSpPr txBox="1">
            <a:spLocks noGrp="1"/>
          </p:cNvSpPr>
          <p:nvPr>
            <p:ph type="subTitle" idx="2"/>
          </p:nvPr>
        </p:nvSpPr>
        <p:spPr>
          <a:xfrm>
            <a:off x="1795700" y="8564800"/>
            <a:ext cx="8174700" cy="654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800">
                <a:solidFill>
                  <a:schemeClr val="lt1"/>
                </a:solidFill>
                <a:latin typeface="Google Sans"/>
                <a:ea typeface="Google Sans"/>
                <a:cs typeface="Google Sans"/>
                <a:sym typeface="Google Sans"/>
              </a:defRPr>
            </a:lvl1pPr>
            <a:lvl2pPr lvl="1" rtl="0">
              <a:spcBef>
                <a:spcPts val="0"/>
              </a:spcBef>
              <a:spcAft>
                <a:spcPts val="0"/>
              </a:spcAft>
              <a:buNone/>
              <a:defRPr sz="2800">
                <a:solidFill>
                  <a:schemeClr val="lt1"/>
                </a:solidFill>
                <a:latin typeface="Google Sans"/>
                <a:ea typeface="Google Sans"/>
                <a:cs typeface="Google Sans"/>
                <a:sym typeface="Google Sans"/>
              </a:defRPr>
            </a:lvl2pPr>
            <a:lvl3pPr lvl="2" rtl="0">
              <a:spcBef>
                <a:spcPts val="0"/>
              </a:spcBef>
              <a:spcAft>
                <a:spcPts val="0"/>
              </a:spcAft>
              <a:buNone/>
              <a:defRPr sz="2800">
                <a:solidFill>
                  <a:schemeClr val="lt1"/>
                </a:solidFill>
                <a:latin typeface="Google Sans"/>
                <a:ea typeface="Google Sans"/>
                <a:cs typeface="Google Sans"/>
                <a:sym typeface="Google Sans"/>
              </a:defRPr>
            </a:lvl3pPr>
            <a:lvl4pPr lvl="3" rtl="0">
              <a:spcBef>
                <a:spcPts val="0"/>
              </a:spcBef>
              <a:spcAft>
                <a:spcPts val="0"/>
              </a:spcAft>
              <a:buNone/>
              <a:defRPr sz="2800">
                <a:solidFill>
                  <a:schemeClr val="lt1"/>
                </a:solidFill>
                <a:latin typeface="Google Sans"/>
                <a:ea typeface="Google Sans"/>
                <a:cs typeface="Google Sans"/>
                <a:sym typeface="Google Sans"/>
              </a:defRPr>
            </a:lvl4pPr>
            <a:lvl5pPr lvl="4" rtl="0">
              <a:spcBef>
                <a:spcPts val="0"/>
              </a:spcBef>
              <a:spcAft>
                <a:spcPts val="0"/>
              </a:spcAft>
              <a:buNone/>
              <a:defRPr sz="2800">
                <a:solidFill>
                  <a:schemeClr val="lt1"/>
                </a:solidFill>
                <a:latin typeface="Google Sans"/>
                <a:ea typeface="Google Sans"/>
                <a:cs typeface="Google Sans"/>
                <a:sym typeface="Google Sans"/>
              </a:defRPr>
            </a:lvl5pPr>
            <a:lvl6pPr lvl="5" rtl="0">
              <a:spcBef>
                <a:spcPts val="0"/>
              </a:spcBef>
              <a:spcAft>
                <a:spcPts val="0"/>
              </a:spcAft>
              <a:buNone/>
              <a:defRPr sz="2800">
                <a:solidFill>
                  <a:schemeClr val="lt1"/>
                </a:solidFill>
                <a:latin typeface="Google Sans"/>
                <a:ea typeface="Google Sans"/>
                <a:cs typeface="Google Sans"/>
                <a:sym typeface="Google Sans"/>
              </a:defRPr>
            </a:lvl6pPr>
            <a:lvl7pPr lvl="6" rtl="0">
              <a:spcBef>
                <a:spcPts val="0"/>
              </a:spcBef>
              <a:spcAft>
                <a:spcPts val="0"/>
              </a:spcAft>
              <a:buNone/>
              <a:defRPr sz="2800">
                <a:solidFill>
                  <a:schemeClr val="lt1"/>
                </a:solidFill>
                <a:latin typeface="Google Sans"/>
                <a:ea typeface="Google Sans"/>
                <a:cs typeface="Google Sans"/>
                <a:sym typeface="Google Sans"/>
              </a:defRPr>
            </a:lvl7pPr>
            <a:lvl8pPr lvl="7" rtl="0">
              <a:spcBef>
                <a:spcPts val="0"/>
              </a:spcBef>
              <a:spcAft>
                <a:spcPts val="0"/>
              </a:spcAft>
              <a:buNone/>
              <a:defRPr sz="2800">
                <a:solidFill>
                  <a:schemeClr val="lt1"/>
                </a:solidFill>
                <a:latin typeface="Google Sans"/>
                <a:ea typeface="Google Sans"/>
                <a:cs typeface="Google Sans"/>
                <a:sym typeface="Google Sans"/>
              </a:defRPr>
            </a:lvl8pPr>
            <a:lvl9pPr lvl="8" rtl="0">
              <a:spcBef>
                <a:spcPts val="0"/>
              </a:spcBef>
              <a:spcAft>
                <a:spcPts val="0"/>
              </a:spcAft>
              <a:buNone/>
              <a:defRPr sz="2800">
                <a:solidFill>
                  <a:schemeClr val="lt1"/>
                </a:solidFill>
                <a:latin typeface="Google Sans"/>
                <a:ea typeface="Google Sans"/>
                <a:cs typeface="Google Sans"/>
                <a:sym typeface="Google Sans"/>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3a - Presenter - Title, Subtitle, Body">
  <p:cSld name="CUSTOM_3_1_1_1_1_2_1">
    <p:spTree>
      <p:nvGrpSpPr>
        <p:cNvPr id="1" name="Shape 116"/>
        <p:cNvGrpSpPr/>
        <p:nvPr/>
      </p:nvGrpSpPr>
      <p:grpSpPr>
        <a:xfrm>
          <a:off x="0" y="0"/>
          <a:ext cx="0" cy="0"/>
          <a:chOff x="0" y="0"/>
          <a:chExt cx="0" cy="0"/>
        </a:xfrm>
      </p:grpSpPr>
      <p:pic>
        <p:nvPicPr>
          <p:cNvPr id="117" name="Google Shape;117;p22"/>
          <p:cNvPicPr preferRelativeResize="0"/>
          <p:nvPr/>
        </p:nvPicPr>
        <p:blipFill>
          <a:blip r:embed="rId2">
            <a:alphaModFix/>
          </a:blip>
          <a:stretch>
            <a:fillRect/>
          </a:stretch>
        </p:blipFill>
        <p:spPr>
          <a:xfrm>
            <a:off x="0" y="0"/>
            <a:ext cx="18288000" cy="10287000"/>
          </a:xfrm>
          <a:prstGeom prst="rect">
            <a:avLst/>
          </a:prstGeom>
          <a:noFill/>
          <a:ln>
            <a:noFill/>
          </a:ln>
        </p:spPr>
      </p:pic>
      <p:cxnSp>
        <p:nvCxnSpPr>
          <p:cNvPr id="118" name="Google Shape;118;p22"/>
          <p:cNvCxnSpPr/>
          <p:nvPr/>
        </p:nvCxnSpPr>
        <p:spPr>
          <a:xfrm>
            <a:off x="1743427" y="1017624"/>
            <a:ext cx="857400" cy="0"/>
          </a:xfrm>
          <a:prstGeom prst="straightConnector1">
            <a:avLst/>
          </a:prstGeom>
          <a:noFill/>
          <a:ln w="38100" cap="flat" cmpd="sng">
            <a:solidFill>
              <a:srgbClr val="4285F4"/>
            </a:solidFill>
            <a:prstDash val="solid"/>
            <a:round/>
            <a:headEnd type="none" w="med" len="med"/>
            <a:tailEnd type="none" w="med" len="med"/>
          </a:ln>
        </p:spPr>
      </p:cxnSp>
      <p:sp>
        <p:nvSpPr>
          <p:cNvPr id="119" name="Google Shape;119;p22"/>
          <p:cNvSpPr txBox="1">
            <a:spLocks noGrp="1"/>
          </p:cNvSpPr>
          <p:nvPr>
            <p:ph type="title"/>
          </p:nvPr>
        </p:nvSpPr>
        <p:spPr>
          <a:xfrm>
            <a:off x="1672475" y="1154875"/>
            <a:ext cx="7486500" cy="114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800">
                <a:solidFill>
                  <a:schemeClr val="dk1"/>
                </a:solidFill>
                <a:latin typeface="Google Sans"/>
                <a:ea typeface="Google Sans"/>
                <a:cs typeface="Google Sans"/>
                <a:sym typeface="Google Sans"/>
              </a:defRPr>
            </a:lvl1pPr>
            <a:lvl2pPr lvl="1" rtl="0">
              <a:spcBef>
                <a:spcPts val="0"/>
              </a:spcBef>
              <a:spcAft>
                <a:spcPts val="0"/>
              </a:spcAft>
              <a:buNone/>
              <a:defRPr sz="4800">
                <a:solidFill>
                  <a:schemeClr val="dk1"/>
                </a:solidFill>
                <a:latin typeface="Google Sans"/>
                <a:ea typeface="Google Sans"/>
                <a:cs typeface="Google Sans"/>
                <a:sym typeface="Google Sans"/>
              </a:defRPr>
            </a:lvl2pPr>
            <a:lvl3pPr lvl="2" rtl="0">
              <a:spcBef>
                <a:spcPts val="0"/>
              </a:spcBef>
              <a:spcAft>
                <a:spcPts val="0"/>
              </a:spcAft>
              <a:buNone/>
              <a:defRPr sz="4800">
                <a:solidFill>
                  <a:schemeClr val="dk1"/>
                </a:solidFill>
                <a:latin typeface="Google Sans"/>
                <a:ea typeface="Google Sans"/>
                <a:cs typeface="Google Sans"/>
                <a:sym typeface="Google Sans"/>
              </a:defRPr>
            </a:lvl3pPr>
            <a:lvl4pPr lvl="3" rtl="0">
              <a:spcBef>
                <a:spcPts val="0"/>
              </a:spcBef>
              <a:spcAft>
                <a:spcPts val="0"/>
              </a:spcAft>
              <a:buNone/>
              <a:defRPr sz="4800">
                <a:solidFill>
                  <a:schemeClr val="dk1"/>
                </a:solidFill>
                <a:latin typeface="Google Sans"/>
                <a:ea typeface="Google Sans"/>
                <a:cs typeface="Google Sans"/>
                <a:sym typeface="Google Sans"/>
              </a:defRPr>
            </a:lvl4pPr>
            <a:lvl5pPr lvl="4" rtl="0">
              <a:spcBef>
                <a:spcPts val="0"/>
              </a:spcBef>
              <a:spcAft>
                <a:spcPts val="0"/>
              </a:spcAft>
              <a:buNone/>
              <a:defRPr sz="4800">
                <a:solidFill>
                  <a:schemeClr val="dk1"/>
                </a:solidFill>
                <a:latin typeface="Google Sans"/>
                <a:ea typeface="Google Sans"/>
                <a:cs typeface="Google Sans"/>
                <a:sym typeface="Google Sans"/>
              </a:defRPr>
            </a:lvl5pPr>
            <a:lvl6pPr lvl="5" rtl="0">
              <a:spcBef>
                <a:spcPts val="0"/>
              </a:spcBef>
              <a:spcAft>
                <a:spcPts val="0"/>
              </a:spcAft>
              <a:buNone/>
              <a:defRPr sz="4800">
                <a:solidFill>
                  <a:schemeClr val="dk1"/>
                </a:solidFill>
                <a:latin typeface="Google Sans"/>
                <a:ea typeface="Google Sans"/>
                <a:cs typeface="Google Sans"/>
                <a:sym typeface="Google Sans"/>
              </a:defRPr>
            </a:lvl6pPr>
            <a:lvl7pPr lvl="6" rtl="0">
              <a:spcBef>
                <a:spcPts val="0"/>
              </a:spcBef>
              <a:spcAft>
                <a:spcPts val="0"/>
              </a:spcAft>
              <a:buNone/>
              <a:defRPr sz="4800">
                <a:solidFill>
                  <a:schemeClr val="dk1"/>
                </a:solidFill>
                <a:latin typeface="Google Sans"/>
                <a:ea typeface="Google Sans"/>
                <a:cs typeface="Google Sans"/>
                <a:sym typeface="Google Sans"/>
              </a:defRPr>
            </a:lvl7pPr>
            <a:lvl8pPr lvl="7" rtl="0">
              <a:spcBef>
                <a:spcPts val="0"/>
              </a:spcBef>
              <a:spcAft>
                <a:spcPts val="0"/>
              </a:spcAft>
              <a:buNone/>
              <a:defRPr sz="4800">
                <a:solidFill>
                  <a:schemeClr val="dk1"/>
                </a:solidFill>
                <a:latin typeface="Google Sans"/>
                <a:ea typeface="Google Sans"/>
                <a:cs typeface="Google Sans"/>
                <a:sym typeface="Google Sans"/>
              </a:defRPr>
            </a:lvl8pPr>
            <a:lvl9pPr lvl="8" rtl="0">
              <a:spcBef>
                <a:spcPts val="0"/>
              </a:spcBef>
              <a:spcAft>
                <a:spcPts val="0"/>
              </a:spcAft>
              <a:buNone/>
              <a:defRPr sz="4800">
                <a:solidFill>
                  <a:schemeClr val="dk1"/>
                </a:solidFill>
                <a:latin typeface="Google Sans"/>
                <a:ea typeface="Google Sans"/>
                <a:cs typeface="Google Sans"/>
                <a:sym typeface="Google Sans"/>
              </a:defRPr>
            </a:lvl9pPr>
          </a:lstStyle>
          <a:p>
            <a:endParaRPr/>
          </a:p>
        </p:txBody>
      </p:sp>
      <p:sp>
        <p:nvSpPr>
          <p:cNvPr id="120" name="Google Shape;120;p22"/>
          <p:cNvSpPr txBox="1">
            <a:spLocks noGrp="1"/>
          </p:cNvSpPr>
          <p:nvPr>
            <p:ph type="subTitle" idx="1"/>
          </p:nvPr>
        </p:nvSpPr>
        <p:spPr>
          <a:xfrm>
            <a:off x="1730150" y="2027325"/>
            <a:ext cx="7428900" cy="911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solidFill>
                  <a:schemeClr val="lt1"/>
                </a:solidFill>
                <a:latin typeface="Google Sans"/>
                <a:ea typeface="Google Sans"/>
                <a:cs typeface="Google Sans"/>
                <a:sym typeface="Google Sans"/>
              </a:defRPr>
            </a:lvl1pPr>
            <a:lvl2pPr lvl="1" rtl="0">
              <a:spcBef>
                <a:spcPts val="0"/>
              </a:spcBef>
              <a:spcAft>
                <a:spcPts val="0"/>
              </a:spcAft>
              <a:buNone/>
              <a:defRPr sz="3600">
                <a:solidFill>
                  <a:schemeClr val="lt1"/>
                </a:solidFill>
                <a:latin typeface="Google Sans"/>
                <a:ea typeface="Google Sans"/>
                <a:cs typeface="Google Sans"/>
                <a:sym typeface="Google Sans"/>
              </a:defRPr>
            </a:lvl2pPr>
            <a:lvl3pPr lvl="2" rtl="0">
              <a:spcBef>
                <a:spcPts val="0"/>
              </a:spcBef>
              <a:spcAft>
                <a:spcPts val="0"/>
              </a:spcAft>
              <a:buNone/>
              <a:defRPr sz="3600">
                <a:solidFill>
                  <a:schemeClr val="lt1"/>
                </a:solidFill>
                <a:latin typeface="Google Sans"/>
                <a:ea typeface="Google Sans"/>
                <a:cs typeface="Google Sans"/>
                <a:sym typeface="Google Sans"/>
              </a:defRPr>
            </a:lvl3pPr>
            <a:lvl4pPr lvl="3" rtl="0">
              <a:spcBef>
                <a:spcPts val="0"/>
              </a:spcBef>
              <a:spcAft>
                <a:spcPts val="0"/>
              </a:spcAft>
              <a:buNone/>
              <a:defRPr sz="3600">
                <a:solidFill>
                  <a:schemeClr val="lt1"/>
                </a:solidFill>
                <a:latin typeface="Google Sans"/>
                <a:ea typeface="Google Sans"/>
                <a:cs typeface="Google Sans"/>
                <a:sym typeface="Google Sans"/>
              </a:defRPr>
            </a:lvl4pPr>
            <a:lvl5pPr lvl="4" rtl="0">
              <a:spcBef>
                <a:spcPts val="0"/>
              </a:spcBef>
              <a:spcAft>
                <a:spcPts val="0"/>
              </a:spcAft>
              <a:buNone/>
              <a:defRPr sz="3600">
                <a:solidFill>
                  <a:schemeClr val="lt1"/>
                </a:solidFill>
                <a:latin typeface="Google Sans"/>
                <a:ea typeface="Google Sans"/>
                <a:cs typeface="Google Sans"/>
                <a:sym typeface="Google Sans"/>
              </a:defRPr>
            </a:lvl5pPr>
            <a:lvl6pPr lvl="5" rtl="0">
              <a:spcBef>
                <a:spcPts val="0"/>
              </a:spcBef>
              <a:spcAft>
                <a:spcPts val="0"/>
              </a:spcAft>
              <a:buNone/>
              <a:defRPr sz="3600">
                <a:solidFill>
                  <a:schemeClr val="lt1"/>
                </a:solidFill>
                <a:latin typeface="Google Sans"/>
                <a:ea typeface="Google Sans"/>
                <a:cs typeface="Google Sans"/>
                <a:sym typeface="Google Sans"/>
              </a:defRPr>
            </a:lvl6pPr>
            <a:lvl7pPr lvl="6" rtl="0">
              <a:spcBef>
                <a:spcPts val="0"/>
              </a:spcBef>
              <a:spcAft>
                <a:spcPts val="0"/>
              </a:spcAft>
              <a:buNone/>
              <a:defRPr sz="3600">
                <a:solidFill>
                  <a:schemeClr val="lt1"/>
                </a:solidFill>
                <a:latin typeface="Google Sans"/>
                <a:ea typeface="Google Sans"/>
                <a:cs typeface="Google Sans"/>
                <a:sym typeface="Google Sans"/>
              </a:defRPr>
            </a:lvl7pPr>
            <a:lvl8pPr lvl="7" rtl="0">
              <a:spcBef>
                <a:spcPts val="0"/>
              </a:spcBef>
              <a:spcAft>
                <a:spcPts val="0"/>
              </a:spcAft>
              <a:buNone/>
              <a:defRPr sz="3600">
                <a:solidFill>
                  <a:schemeClr val="lt1"/>
                </a:solidFill>
                <a:latin typeface="Google Sans"/>
                <a:ea typeface="Google Sans"/>
                <a:cs typeface="Google Sans"/>
                <a:sym typeface="Google Sans"/>
              </a:defRPr>
            </a:lvl8pPr>
            <a:lvl9pPr lvl="8" rtl="0">
              <a:spcBef>
                <a:spcPts val="0"/>
              </a:spcBef>
              <a:spcAft>
                <a:spcPts val="0"/>
              </a:spcAft>
              <a:buNone/>
              <a:defRPr sz="3600">
                <a:solidFill>
                  <a:schemeClr val="lt1"/>
                </a:solidFill>
                <a:latin typeface="Google Sans"/>
                <a:ea typeface="Google Sans"/>
                <a:cs typeface="Google Sans"/>
                <a:sym typeface="Google Sans"/>
              </a:defRPr>
            </a:lvl9pPr>
          </a:lstStyle>
          <a:p>
            <a:endParaRPr/>
          </a:p>
        </p:txBody>
      </p:sp>
      <p:sp>
        <p:nvSpPr>
          <p:cNvPr id="121" name="Google Shape;121;p22"/>
          <p:cNvSpPr txBox="1">
            <a:spLocks noGrp="1"/>
          </p:cNvSpPr>
          <p:nvPr>
            <p:ph type="body" idx="2"/>
          </p:nvPr>
        </p:nvSpPr>
        <p:spPr>
          <a:xfrm>
            <a:off x="1754525" y="3011100"/>
            <a:ext cx="7217100" cy="6189600"/>
          </a:xfrm>
          <a:prstGeom prst="rect">
            <a:avLst/>
          </a:prstGeom>
          <a:noFill/>
          <a:ln>
            <a:noFill/>
          </a:ln>
        </p:spPr>
        <p:txBody>
          <a:bodyPr spcFirstLastPara="1" wrap="square" lIns="91425" tIns="91425" rIns="91425" bIns="91425" anchor="t" anchorCtr="0">
            <a:noAutofit/>
          </a:bodyPr>
          <a:lstStyle>
            <a:lvl1pPr marL="457200" lvl="0" indent="-406400" rtl="0">
              <a:lnSpc>
                <a:spcPct val="100000"/>
              </a:lnSpc>
              <a:spcBef>
                <a:spcPts val="0"/>
              </a:spcBef>
              <a:spcAft>
                <a:spcPts val="0"/>
              </a:spcAft>
              <a:buClr>
                <a:schemeClr val="lt1"/>
              </a:buClr>
              <a:buSzPts val="2800"/>
              <a:buFont typeface="Roboto"/>
              <a:buChar char="●"/>
              <a:defRPr sz="2800">
                <a:solidFill>
                  <a:schemeClr val="lt1"/>
                </a:solidFill>
                <a:latin typeface="Roboto"/>
                <a:ea typeface="Roboto"/>
                <a:cs typeface="Roboto"/>
                <a:sym typeface="Roboto"/>
              </a:defRPr>
            </a:lvl1pPr>
            <a:lvl2pPr marL="914400" lvl="1" indent="-406400" rtl="0">
              <a:lnSpc>
                <a:spcPct val="100000"/>
              </a:lnSpc>
              <a:spcBef>
                <a:spcPts val="0"/>
              </a:spcBef>
              <a:spcAft>
                <a:spcPts val="0"/>
              </a:spcAft>
              <a:buClr>
                <a:schemeClr val="lt1"/>
              </a:buClr>
              <a:buSzPts val="2800"/>
              <a:buFont typeface="Roboto"/>
              <a:buChar char="○"/>
              <a:defRPr sz="2800">
                <a:solidFill>
                  <a:schemeClr val="lt1"/>
                </a:solidFill>
                <a:latin typeface="Roboto"/>
                <a:ea typeface="Roboto"/>
                <a:cs typeface="Roboto"/>
                <a:sym typeface="Roboto"/>
              </a:defRPr>
            </a:lvl2pPr>
            <a:lvl3pPr marL="1371600" lvl="2" indent="-406400" rtl="0">
              <a:lnSpc>
                <a:spcPct val="100000"/>
              </a:lnSpc>
              <a:spcBef>
                <a:spcPts val="0"/>
              </a:spcBef>
              <a:spcAft>
                <a:spcPts val="0"/>
              </a:spcAft>
              <a:buClr>
                <a:schemeClr val="lt1"/>
              </a:buClr>
              <a:buSzPts val="2800"/>
              <a:buFont typeface="Roboto"/>
              <a:buChar char="■"/>
              <a:defRPr sz="2800">
                <a:solidFill>
                  <a:schemeClr val="lt1"/>
                </a:solidFill>
                <a:latin typeface="Roboto"/>
                <a:ea typeface="Roboto"/>
                <a:cs typeface="Roboto"/>
                <a:sym typeface="Roboto"/>
              </a:defRPr>
            </a:lvl3pPr>
            <a:lvl4pPr marL="1828800" lvl="3" indent="-406400" rtl="0">
              <a:lnSpc>
                <a:spcPct val="100000"/>
              </a:lnSpc>
              <a:spcBef>
                <a:spcPts val="0"/>
              </a:spcBef>
              <a:spcAft>
                <a:spcPts val="0"/>
              </a:spcAft>
              <a:buClr>
                <a:schemeClr val="lt1"/>
              </a:buClr>
              <a:buSzPts val="2800"/>
              <a:buFont typeface="Roboto"/>
              <a:buChar char="●"/>
              <a:defRPr sz="2800">
                <a:solidFill>
                  <a:schemeClr val="lt1"/>
                </a:solidFill>
                <a:latin typeface="Roboto"/>
                <a:ea typeface="Roboto"/>
                <a:cs typeface="Roboto"/>
                <a:sym typeface="Roboto"/>
              </a:defRPr>
            </a:lvl4pPr>
            <a:lvl5pPr marL="2286000" lvl="4" indent="-406400" rtl="0">
              <a:lnSpc>
                <a:spcPct val="100000"/>
              </a:lnSpc>
              <a:spcBef>
                <a:spcPts val="0"/>
              </a:spcBef>
              <a:spcAft>
                <a:spcPts val="0"/>
              </a:spcAft>
              <a:buClr>
                <a:schemeClr val="lt1"/>
              </a:buClr>
              <a:buSzPts val="2800"/>
              <a:buFont typeface="Roboto"/>
              <a:buChar char="○"/>
              <a:defRPr sz="2800">
                <a:solidFill>
                  <a:schemeClr val="lt1"/>
                </a:solidFill>
                <a:latin typeface="Roboto"/>
                <a:ea typeface="Roboto"/>
                <a:cs typeface="Roboto"/>
                <a:sym typeface="Roboto"/>
              </a:defRPr>
            </a:lvl5pPr>
            <a:lvl6pPr marL="2743200" lvl="5" indent="-406400" rtl="0">
              <a:lnSpc>
                <a:spcPct val="100000"/>
              </a:lnSpc>
              <a:spcBef>
                <a:spcPts val="0"/>
              </a:spcBef>
              <a:spcAft>
                <a:spcPts val="0"/>
              </a:spcAft>
              <a:buClr>
                <a:schemeClr val="lt1"/>
              </a:buClr>
              <a:buSzPts val="2800"/>
              <a:buFont typeface="Roboto"/>
              <a:buChar char="■"/>
              <a:defRPr sz="2800">
                <a:solidFill>
                  <a:schemeClr val="lt1"/>
                </a:solidFill>
                <a:latin typeface="Roboto"/>
                <a:ea typeface="Roboto"/>
                <a:cs typeface="Roboto"/>
                <a:sym typeface="Roboto"/>
              </a:defRPr>
            </a:lvl6pPr>
            <a:lvl7pPr marL="3200400" lvl="6" indent="-406400" rtl="0">
              <a:lnSpc>
                <a:spcPct val="100000"/>
              </a:lnSpc>
              <a:spcBef>
                <a:spcPts val="0"/>
              </a:spcBef>
              <a:spcAft>
                <a:spcPts val="0"/>
              </a:spcAft>
              <a:buClr>
                <a:schemeClr val="lt1"/>
              </a:buClr>
              <a:buSzPts val="2800"/>
              <a:buFont typeface="Roboto"/>
              <a:buChar char="●"/>
              <a:defRPr sz="2800">
                <a:solidFill>
                  <a:schemeClr val="lt1"/>
                </a:solidFill>
                <a:latin typeface="Roboto"/>
                <a:ea typeface="Roboto"/>
                <a:cs typeface="Roboto"/>
                <a:sym typeface="Roboto"/>
              </a:defRPr>
            </a:lvl7pPr>
            <a:lvl8pPr marL="3657600" lvl="7" indent="-406400" rtl="0">
              <a:lnSpc>
                <a:spcPct val="100000"/>
              </a:lnSpc>
              <a:spcBef>
                <a:spcPts val="0"/>
              </a:spcBef>
              <a:spcAft>
                <a:spcPts val="0"/>
              </a:spcAft>
              <a:buClr>
                <a:schemeClr val="lt1"/>
              </a:buClr>
              <a:buSzPts val="2800"/>
              <a:buFont typeface="Roboto"/>
              <a:buChar char="○"/>
              <a:defRPr sz="2800">
                <a:solidFill>
                  <a:schemeClr val="lt1"/>
                </a:solidFill>
                <a:latin typeface="Roboto"/>
                <a:ea typeface="Roboto"/>
                <a:cs typeface="Roboto"/>
                <a:sym typeface="Roboto"/>
              </a:defRPr>
            </a:lvl8pPr>
            <a:lvl9pPr marL="4114800" lvl="8" indent="-406400" rtl="0">
              <a:lnSpc>
                <a:spcPct val="100000"/>
              </a:lnSpc>
              <a:spcBef>
                <a:spcPts val="0"/>
              </a:spcBef>
              <a:spcAft>
                <a:spcPts val="0"/>
              </a:spcAft>
              <a:buClr>
                <a:schemeClr val="lt1"/>
              </a:buClr>
              <a:buSzPts val="2800"/>
              <a:buFont typeface="Roboto"/>
              <a:buChar char="■"/>
              <a:defRPr sz="2800">
                <a:solidFill>
                  <a:schemeClr val="lt1"/>
                </a:solidFill>
                <a:latin typeface="Roboto"/>
                <a:ea typeface="Roboto"/>
                <a:cs typeface="Roboto"/>
                <a:sym typeface="Roboto"/>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b - Full - Title, Subtitle, Body">
  <p:cSld name="CUSTOM_3_1_1_1_1_1_2">
    <p:spTree>
      <p:nvGrpSpPr>
        <p:cNvPr id="1" name="Shape 122"/>
        <p:cNvGrpSpPr/>
        <p:nvPr/>
      </p:nvGrpSpPr>
      <p:grpSpPr>
        <a:xfrm>
          <a:off x="0" y="0"/>
          <a:ext cx="0" cy="0"/>
          <a:chOff x="0" y="0"/>
          <a:chExt cx="0" cy="0"/>
        </a:xfrm>
      </p:grpSpPr>
      <p:cxnSp>
        <p:nvCxnSpPr>
          <p:cNvPr id="123" name="Google Shape;123;p23"/>
          <p:cNvCxnSpPr/>
          <p:nvPr/>
        </p:nvCxnSpPr>
        <p:spPr>
          <a:xfrm>
            <a:off x="1743427" y="1017624"/>
            <a:ext cx="857400" cy="0"/>
          </a:xfrm>
          <a:prstGeom prst="straightConnector1">
            <a:avLst/>
          </a:prstGeom>
          <a:noFill/>
          <a:ln w="38100" cap="flat" cmpd="sng">
            <a:solidFill>
              <a:srgbClr val="4285F4"/>
            </a:solidFill>
            <a:prstDash val="solid"/>
            <a:round/>
            <a:headEnd type="none" w="med" len="med"/>
            <a:tailEnd type="none" w="med" len="med"/>
          </a:ln>
        </p:spPr>
      </p:cxnSp>
      <p:sp>
        <p:nvSpPr>
          <p:cNvPr id="124" name="Google Shape;124;p23"/>
          <p:cNvSpPr txBox="1">
            <a:spLocks noGrp="1"/>
          </p:cNvSpPr>
          <p:nvPr>
            <p:ph type="title"/>
          </p:nvPr>
        </p:nvSpPr>
        <p:spPr>
          <a:xfrm>
            <a:off x="1672475" y="1154875"/>
            <a:ext cx="14775300" cy="114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800">
                <a:solidFill>
                  <a:schemeClr val="dk1"/>
                </a:solidFill>
                <a:latin typeface="Google Sans"/>
                <a:ea typeface="Google Sans"/>
                <a:cs typeface="Google Sans"/>
                <a:sym typeface="Google Sans"/>
              </a:defRPr>
            </a:lvl1pPr>
            <a:lvl2pPr lvl="1" rtl="0">
              <a:spcBef>
                <a:spcPts val="0"/>
              </a:spcBef>
              <a:spcAft>
                <a:spcPts val="0"/>
              </a:spcAft>
              <a:buNone/>
              <a:defRPr sz="4800">
                <a:solidFill>
                  <a:schemeClr val="dk1"/>
                </a:solidFill>
                <a:latin typeface="Google Sans"/>
                <a:ea typeface="Google Sans"/>
                <a:cs typeface="Google Sans"/>
                <a:sym typeface="Google Sans"/>
              </a:defRPr>
            </a:lvl2pPr>
            <a:lvl3pPr lvl="2" rtl="0">
              <a:spcBef>
                <a:spcPts val="0"/>
              </a:spcBef>
              <a:spcAft>
                <a:spcPts val="0"/>
              </a:spcAft>
              <a:buNone/>
              <a:defRPr sz="4800">
                <a:solidFill>
                  <a:schemeClr val="dk1"/>
                </a:solidFill>
                <a:latin typeface="Google Sans"/>
                <a:ea typeface="Google Sans"/>
                <a:cs typeface="Google Sans"/>
                <a:sym typeface="Google Sans"/>
              </a:defRPr>
            </a:lvl3pPr>
            <a:lvl4pPr lvl="3" rtl="0">
              <a:spcBef>
                <a:spcPts val="0"/>
              </a:spcBef>
              <a:spcAft>
                <a:spcPts val="0"/>
              </a:spcAft>
              <a:buNone/>
              <a:defRPr sz="4800">
                <a:solidFill>
                  <a:schemeClr val="dk1"/>
                </a:solidFill>
                <a:latin typeface="Google Sans"/>
                <a:ea typeface="Google Sans"/>
                <a:cs typeface="Google Sans"/>
                <a:sym typeface="Google Sans"/>
              </a:defRPr>
            </a:lvl4pPr>
            <a:lvl5pPr lvl="4" rtl="0">
              <a:spcBef>
                <a:spcPts val="0"/>
              </a:spcBef>
              <a:spcAft>
                <a:spcPts val="0"/>
              </a:spcAft>
              <a:buNone/>
              <a:defRPr sz="4800">
                <a:solidFill>
                  <a:schemeClr val="dk1"/>
                </a:solidFill>
                <a:latin typeface="Google Sans"/>
                <a:ea typeface="Google Sans"/>
                <a:cs typeface="Google Sans"/>
                <a:sym typeface="Google Sans"/>
              </a:defRPr>
            </a:lvl5pPr>
            <a:lvl6pPr lvl="5" rtl="0">
              <a:spcBef>
                <a:spcPts val="0"/>
              </a:spcBef>
              <a:spcAft>
                <a:spcPts val="0"/>
              </a:spcAft>
              <a:buNone/>
              <a:defRPr sz="4800">
                <a:solidFill>
                  <a:schemeClr val="dk1"/>
                </a:solidFill>
                <a:latin typeface="Google Sans"/>
                <a:ea typeface="Google Sans"/>
                <a:cs typeface="Google Sans"/>
                <a:sym typeface="Google Sans"/>
              </a:defRPr>
            </a:lvl6pPr>
            <a:lvl7pPr lvl="6" rtl="0">
              <a:spcBef>
                <a:spcPts val="0"/>
              </a:spcBef>
              <a:spcAft>
                <a:spcPts val="0"/>
              </a:spcAft>
              <a:buNone/>
              <a:defRPr sz="4800">
                <a:solidFill>
                  <a:schemeClr val="dk1"/>
                </a:solidFill>
                <a:latin typeface="Google Sans"/>
                <a:ea typeface="Google Sans"/>
                <a:cs typeface="Google Sans"/>
                <a:sym typeface="Google Sans"/>
              </a:defRPr>
            </a:lvl7pPr>
            <a:lvl8pPr lvl="7" rtl="0">
              <a:spcBef>
                <a:spcPts val="0"/>
              </a:spcBef>
              <a:spcAft>
                <a:spcPts val="0"/>
              </a:spcAft>
              <a:buNone/>
              <a:defRPr sz="4800">
                <a:solidFill>
                  <a:schemeClr val="dk1"/>
                </a:solidFill>
                <a:latin typeface="Google Sans"/>
                <a:ea typeface="Google Sans"/>
                <a:cs typeface="Google Sans"/>
                <a:sym typeface="Google Sans"/>
              </a:defRPr>
            </a:lvl8pPr>
            <a:lvl9pPr lvl="8" rtl="0">
              <a:spcBef>
                <a:spcPts val="0"/>
              </a:spcBef>
              <a:spcAft>
                <a:spcPts val="0"/>
              </a:spcAft>
              <a:buNone/>
              <a:defRPr sz="4800">
                <a:solidFill>
                  <a:schemeClr val="dk1"/>
                </a:solidFill>
                <a:latin typeface="Google Sans"/>
                <a:ea typeface="Google Sans"/>
                <a:cs typeface="Google Sans"/>
                <a:sym typeface="Google Sans"/>
              </a:defRPr>
            </a:lvl9pPr>
          </a:lstStyle>
          <a:p>
            <a:endParaRPr/>
          </a:p>
        </p:txBody>
      </p:sp>
      <p:sp>
        <p:nvSpPr>
          <p:cNvPr id="125" name="Google Shape;125;p23"/>
          <p:cNvSpPr txBox="1">
            <a:spLocks noGrp="1"/>
          </p:cNvSpPr>
          <p:nvPr>
            <p:ph type="subTitle" idx="1"/>
          </p:nvPr>
        </p:nvSpPr>
        <p:spPr>
          <a:xfrm>
            <a:off x="1730150" y="2027325"/>
            <a:ext cx="14693100" cy="911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solidFill>
                  <a:schemeClr val="lt1"/>
                </a:solidFill>
                <a:latin typeface="Google Sans"/>
                <a:ea typeface="Google Sans"/>
                <a:cs typeface="Google Sans"/>
                <a:sym typeface="Google Sans"/>
              </a:defRPr>
            </a:lvl1pPr>
            <a:lvl2pPr lvl="1" rtl="0">
              <a:spcBef>
                <a:spcPts val="0"/>
              </a:spcBef>
              <a:spcAft>
                <a:spcPts val="0"/>
              </a:spcAft>
              <a:buNone/>
              <a:defRPr sz="3600">
                <a:solidFill>
                  <a:schemeClr val="lt1"/>
                </a:solidFill>
                <a:latin typeface="Google Sans"/>
                <a:ea typeface="Google Sans"/>
                <a:cs typeface="Google Sans"/>
                <a:sym typeface="Google Sans"/>
              </a:defRPr>
            </a:lvl2pPr>
            <a:lvl3pPr lvl="2" rtl="0">
              <a:spcBef>
                <a:spcPts val="0"/>
              </a:spcBef>
              <a:spcAft>
                <a:spcPts val="0"/>
              </a:spcAft>
              <a:buNone/>
              <a:defRPr sz="3600">
                <a:solidFill>
                  <a:schemeClr val="lt1"/>
                </a:solidFill>
                <a:latin typeface="Google Sans"/>
                <a:ea typeface="Google Sans"/>
                <a:cs typeface="Google Sans"/>
                <a:sym typeface="Google Sans"/>
              </a:defRPr>
            </a:lvl3pPr>
            <a:lvl4pPr lvl="3" rtl="0">
              <a:spcBef>
                <a:spcPts val="0"/>
              </a:spcBef>
              <a:spcAft>
                <a:spcPts val="0"/>
              </a:spcAft>
              <a:buNone/>
              <a:defRPr sz="3600">
                <a:solidFill>
                  <a:schemeClr val="lt1"/>
                </a:solidFill>
                <a:latin typeface="Google Sans"/>
                <a:ea typeface="Google Sans"/>
                <a:cs typeface="Google Sans"/>
                <a:sym typeface="Google Sans"/>
              </a:defRPr>
            </a:lvl4pPr>
            <a:lvl5pPr lvl="4" rtl="0">
              <a:spcBef>
                <a:spcPts val="0"/>
              </a:spcBef>
              <a:spcAft>
                <a:spcPts val="0"/>
              </a:spcAft>
              <a:buNone/>
              <a:defRPr sz="3600">
                <a:solidFill>
                  <a:schemeClr val="lt1"/>
                </a:solidFill>
                <a:latin typeface="Google Sans"/>
                <a:ea typeface="Google Sans"/>
                <a:cs typeface="Google Sans"/>
                <a:sym typeface="Google Sans"/>
              </a:defRPr>
            </a:lvl5pPr>
            <a:lvl6pPr lvl="5" rtl="0">
              <a:spcBef>
                <a:spcPts val="0"/>
              </a:spcBef>
              <a:spcAft>
                <a:spcPts val="0"/>
              </a:spcAft>
              <a:buNone/>
              <a:defRPr sz="3600">
                <a:solidFill>
                  <a:schemeClr val="lt1"/>
                </a:solidFill>
                <a:latin typeface="Google Sans"/>
                <a:ea typeface="Google Sans"/>
                <a:cs typeface="Google Sans"/>
                <a:sym typeface="Google Sans"/>
              </a:defRPr>
            </a:lvl6pPr>
            <a:lvl7pPr lvl="6" rtl="0">
              <a:spcBef>
                <a:spcPts val="0"/>
              </a:spcBef>
              <a:spcAft>
                <a:spcPts val="0"/>
              </a:spcAft>
              <a:buNone/>
              <a:defRPr sz="3600">
                <a:solidFill>
                  <a:schemeClr val="lt1"/>
                </a:solidFill>
                <a:latin typeface="Google Sans"/>
                <a:ea typeface="Google Sans"/>
                <a:cs typeface="Google Sans"/>
                <a:sym typeface="Google Sans"/>
              </a:defRPr>
            </a:lvl7pPr>
            <a:lvl8pPr lvl="7" rtl="0">
              <a:spcBef>
                <a:spcPts val="0"/>
              </a:spcBef>
              <a:spcAft>
                <a:spcPts val="0"/>
              </a:spcAft>
              <a:buNone/>
              <a:defRPr sz="3600">
                <a:solidFill>
                  <a:schemeClr val="lt1"/>
                </a:solidFill>
                <a:latin typeface="Google Sans"/>
                <a:ea typeface="Google Sans"/>
                <a:cs typeface="Google Sans"/>
                <a:sym typeface="Google Sans"/>
              </a:defRPr>
            </a:lvl8pPr>
            <a:lvl9pPr lvl="8" rtl="0">
              <a:spcBef>
                <a:spcPts val="0"/>
              </a:spcBef>
              <a:spcAft>
                <a:spcPts val="0"/>
              </a:spcAft>
              <a:buNone/>
              <a:defRPr sz="3600">
                <a:solidFill>
                  <a:schemeClr val="lt1"/>
                </a:solidFill>
                <a:latin typeface="Google Sans"/>
                <a:ea typeface="Google Sans"/>
                <a:cs typeface="Google Sans"/>
                <a:sym typeface="Google Sans"/>
              </a:defRPr>
            </a:lvl9pPr>
          </a:lstStyle>
          <a:p>
            <a:endParaRPr/>
          </a:p>
        </p:txBody>
      </p:sp>
      <p:sp>
        <p:nvSpPr>
          <p:cNvPr id="126" name="Google Shape;126;p23"/>
          <p:cNvSpPr txBox="1">
            <a:spLocks noGrp="1"/>
          </p:cNvSpPr>
          <p:nvPr>
            <p:ph type="body" idx="2"/>
          </p:nvPr>
        </p:nvSpPr>
        <p:spPr>
          <a:xfrm>
            <a:off x="1754525" y="3011100"/>
            <a:ext cx="7217100" cy="6189600"/>
          </a:xfrm>
          <a:prstGeom prst="rect">
            <a:avLst/>
          </a:prstGeom>
          <a:noFill/>
          <a:ln>
            <a:noFill/>
          </a:ln>
        </p:spPr>
        <p:txBody>
          <a:bodyPr spcFirstLastPara="1" wrap="square" lIns="91425" tIns="91425" rIns="91425" bIns="91425" anchor="t" anchorCtr="0">
            <a:noAutofit/>
          </a:bodyPr>
          <a:lstStyle>
            <a:lvl1pPr marL="457200" lvl="0" indent="-406400" rtl="0">
              <a:lnSpc>
                <a:spcPct val="100000"/>
              </a:lnSpc>
              <a:spcBef>
                <a:spcPts val="0"/>
              </a:spcBef>
              <a:spcAft>
                <a:spcPts val="0"/>
              </a:spcAft>
              <a:buClr>
                <a:schemeClr val="lt1"/>
              </a:buClr>
              <a:buSzPts val="2800"/>
              <a:buFont typeface="Roboto"/>
              <a:buChar char="●"/>
              <a:defRPr sz="2800">
                <a:solidFill>
                  <a:schemeClr val="lt1"/>
                </a:solidFill>
                <a:latin typeface="Roboto"/>
                <a:ea typeface="Roboto"/>
                <a:cs typeface="Roboto"/>
                <a:sym typeface="Roboto"/>
              </a:defRPr>
            </a:lvl1pPr>
            <a:lvl2pPr marL="914400" lvl="1" indent="-406400" rtl="0">
              <a:lnSpc>
                <a:spcPct val="100000"/>
              </a:lnSpc>
              <a:spcBef>
                <a:spcPts val="0"/>
              </a:spcBef>
              <a:spcAft>
                <a:spcPts val="0"/>
              </a:spcAft>
              <a:buClr>
                <a:schemeClr val="lt1"/>
              </a:buClr>
              <a:buSzPts val="2800"/>
              <a:buFont typeface="Roboto"/>
              <a:buChar char="○"/>
              <a:defRPr sz="2800">
                <a:solidFill>
                  <a:schemeClr val="lt1"/>
                </a:solidFill>
                <a:latin typeface="Roboto"/>
                <a:ea typeface="Roboto"/>
                <a:cs typeface="Roboto"/>
                <a:sym typeface="Roboto"/>
              </a:defRPr>
            </a:lvl2pPr>
            <a:lvl3pPr marL="1371600" lvl="2" indent="-406400" rtl="0">
              <a:lnSpc>
                <a:spcPct val="100000"/>
              </a:lnSpc>
              <a:spcBef>
                <a:spcPts val="0"/>
              </a:spcBef>
              <a:spcAft>
                <a:spcPts val="0"/>
              </a:spcAft>
              <a:buClr>
                <a:schemeClr val="lt1"/>
              </a:buClr>
              <a:buSzPts val="2800"/>
              <a:buFont typeface="Roboto"/>
              <a:buChar char="■"/>
              <a:defRPr sz="2800">
                <a:solidFill>
                  <a:schemeClr val="lt1"/>
                </a:solidFill>
                <a:latin typeface="Roboto"/>
                <a:ea typeface="Roboto"/>
                <a:cs typeface="Roboto"/>
                <a:sym typeface="Roboto"/>
              </a:defRPr>
            </a:lvl3pPr>
            <a:lvl4pPr marL="1828800" lvl="3" indent="-406400" rtl="0">
              <a:lnSpc>
                <a:spcPct val="100000"/>
              </a:lnSpc>
              <a:spcBef>
                <a:spcPts val="0"/>
              </a:spcBef>
              <a:spcAft>
                <a:spcPts val="0"/>
              </a:spcAft>
              <a:buClr>
                <a:schemeClr val="lt1"/>
              </a:buClr>
              <a:buSzPts val="2800"/>
              <a:buFont typeface="Roboto"/>
              <a:buChar char="●"/>
              <a:defRPr sz="2800">
                <a:solidFill>
                  <a:schemeClr val="lt1"/>
                </a:solidFill>
                <a:latin typeface="Roboto"/>
                <a:ea typeface="Roboto"/>
                <a:cs typeface="Roboto"/>
                <a:sym typeface="Roboto"/>
              </a:defRPr>
            </a:lvl4pPr>
            <a:lvl5pPr marL="2286000" lvl="4" indent="-406400" rtl="0">
              <a:lnSpc>
                <a:spcPct val="100000"/>
              </a:lnSpc>
              <a:spcBef>
                <a:spcPts val="0"/>
              </a:spcBef>
              <a:spcAft>
                <a:spcPts val="0"/>
              </a:spcAft>
              <a:buClr>
                <a:schemeClr val="lt1"/>
              </a:buClr>
              <a:buSzPts val="2800"/>
              <a:buFont typeface="Roboto"/>
              <a:buChar char="○"/>
              <a:defRPr sz="2800">
                <a:solidFill>
                  <a:schemeClr val="lt1"/>
                </a:solidFill>
                <a:latin typeface="Roboto"/>
                <a:ea typeface="Roboto"/>
                <a:cs typeface="Roboto"/>
                <a:sym typeface="Roboto"/>
              </a:defRPr>
            </a:lvl5pPr>
            <a:lvl6pPr marL="2743200" lvl="5" indent="-406400" rtl="0">
              <a:lnSpc>
                <a:spcPct val="100000"/>
              </a:lnSpc>
              <a:spcBef>
                <a:spcPts val="0"/>
              </a:spcBef>
              <a:spcAft>
                <a:spcPts val="0"/>
              </a:spcAft>
              <a:buClr>
                <a:schemeClr val="lt1"/>
              </a:buClr>
              <a:buSzPts val="2800"/>
              <a:buFont typeface="Roboto"/>
              <a:buChar char="■"/>
              <a:defRPr sz="2800">
                <a:solidFill>
                  <a:schemeClr val="lt1"/>
                </a:solidFill>
                <a:latin typeface="Roboto"/>
                <a:ea typeface="Roboto"/>
                <a:cs typeface="Roboto"/>
                <a:sym typeface="Roboto"/>
              </a:defRPr>
            </a:lvl6pPr>
            <a:lvl7pPr marL="3200400" lvl="6" indent="-406400" rtl="0">
              <a:lnSpc>
                <a:spcPct val="100000"/>
              </a:lnSpc>
              <a:spcBef>
                <a:spcPts val="0"/>
              </a:spcBef>
              <a:spcAft>
                <a:spcPts val="0"/>
              </a:spcAft>
              <a:buClr>
                <a:schemeClr val="lt1"/>
              </a:buClr>
              <a:buSzPts val="2800"/>
              <a:buFont typeface="Roboto"/>
              <a:buChar char="●"/>
              <a:defRPr sz="2800">
                <a:solidFill>
                  <a:schemeClr val="lt1"/>
                </a:solidFill>
                <a:latin typeface="Roboto"/>
                <a:ea typeface="Roboto"/>
                <a:cs typeface="Roboto"/>
                <a:sym typeface="Roboto"/>
              </a:defRPr>
            </a:lvl7pPr>
            <a:lvl8pPr marL="3657600" lvl="7" indent="-406400" rtl="0">
              <a:lnSpc>
                <a:spcPct val="100000"/>
              </a:lnSpc>
              <a:spcBef>
                <a:spcPts val="0"/>
              </a:spcBef>
              <a:spcAft>
                <a:spcPts val="0"/>
              </a:spcAft>
              <a:buClr>
                <a:schemeClr val="lt1"/>
              </a:buClr>
              <a:buSzPts val="2800"/>
              <a:buFont typeface="Roboto"/>
              <a:buChar char="○"/>
              <a:defRPr sz="2800">
                <a:solidFill>
                  <a:schemeClr val="lt1"/>
                </a:solidFill>
                <a:latin typeface="Roboto"/>
                <a:ea typeface="Roboto"/>
                <a:cs typeface="Roboto"/>
                <a:sym typeface="Roboto"/>
              </a:defRPr>
            </a:lvl8pPr>
            <a:lvl9pPr marL="4114800" lvl="8" indent="-406400" rtl="0">
              <a:lnSpc>
                <a:spcPct val="100000"/>
              </a:lnSpc>
              <a:spcBef>
                <a:spcPts val="0"/>
              </a:spcBef>
              <a:spcAft>
                <a:spcPts val="0"/>
              </a:spcAft>
              <a:buClr>
                <a:schemeClr val="lt1"/>
              </a:buClr>
              <a:buSzPts val="2800"/>
              <a:buFont typeface="Roboto"/>
              <a:buChar char="■"/>
              <a:defRPr sz="2800">
                <a:solidFill>
                  <a:schemeClr val="lt1"/>
                </a:solidFill>
                <a:latin typeface="Roboto"/>
                <a:ea typeface="Roboto"/>
                <a:cs typeface="Roboto"/>
                <a:sym typeface="Roboto"/>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5b - Full - Presenter only">
  <p:cSld name="CUSTOM">
    <p:spTree>
      <p:nvGrpSpPr>
        <p:cNvPr id="1" name="Shape 127"/>
        <p:cNvGrpSpPr/>
        <p:nvPr/>
      </p:nvGrpSpPr>
      <p:grpSpPr>
        <a:xfrm>
          <a:off x="0" y="0"/>
          <a:ext cx="0" cy="0"/>
          <a:chOff x="0" y="0"/>
          <a:chExt cx="0" cy="0"/>
        </a:xfrm>
      </p:grpSpPr>
      <p:pic>
        <p:nvPicPr>
          <p:cNvPr id="128" name="Google Shape;128;p24"/>
          <p:cNvPicPr preferRelativeResize="0"/>
          <p:nvPr/>
        </p:nvPicPr>
        <p:blipFill>
          <a:blip r:embed="rId2">
            <a:alphaModFix/>
          </a:blip>
          <a:stretch>
            <a:fillRect/>
          </a:stretch>
        </p:blipFill>
        <p:spPr>
          <a:xfrm>
            <a:off x="0" y="0"/>
            <a:ext cx="18288000" cy="1028699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4a - Presenter - No text">
  <p:cSld name="CUSTOM_2">
    <p:spTree>
      <p:nvGrpSpPr>
        <p:cNvPr id="1" name="Shape 129"/>
        <p:cNvGrpSpPr/>
        <p:nvPr/>
      </p:nvGrpSpPr>
      <p:grpSpPr>
        <a:xfrm>
          <a:off x="0" y="0"/>
          <a:ext cx="0" cy="0"/>
          <a:chOff x="0" y="0"/>
          <a:chExt cx="0" cy="0"/>
        </a:xfrm>
      </p:grpSpPr>
      <p:pic>
        <p:nvPicPr>
          <p:cNvPr id="130" name="Google Shape;130;p25"/>
          <p:cNvPicPr preferRelativeResize="0"/>
          <p:nvPr/>
        </p:nvPicPr>
        <p:blipFill>
          <a:blip r:embed="rId2">
            <a:alphaModFix/>
          </a:blip>
          <a:stretch>
            <a:fillRect/>
          </a:stretch>
        </p:blipFill>
        <p:spPr>
          <a:xfrm>
            <a:off x="0" y="0"/>
            <a:ext cx="18288000" cy="102870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4b - Full - No text">
  <p:cSld name="CUSTOM_2_6">
    <p:spTree>
      <p:nvGrpSpPr>
        <p:cNvPr id="1" name="Shape 131"/>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4c - Circle - No text">
  <p:cSld name="CUSTOM_2_5">
    <p:spTree>
      <p:nvGrpSpPr>
        <p:cNvPr id="1" name="Shape 132"/>
        <p:cNvGrpSpPr/>
        <p:nvPr/>
      </p:nvGrpSpPr>
      <p:grpSpPr>
        <a:xfrm>
          <a:off x="0" y="0"/>
          <a:ext cx="0" cy="0"/>
          <a:chOff x="0" y="0"/>
          <a:chExt cx="0" cy="0"/>
        </a:xfrm>
      </p:grpSpPr>
      <p:pic>
        <p:nvPicPr>
          <p:cNvPr id="133" name="Google Shape;133;p27"/>
          <p:cNvPicPr preferRelativeResize="0"/>
          <p:nvPr/>
        </p:nvPicPr>
        <p:blipFill>
          <a:blip r:embed="rId2">
            <a:alphaModFix/>
          </a:blip>
          <a:stretch>
            <a:fillRect/>
          </a:stretch>
        </p:blipFill>
        <p:spPr>
          <a:xfrm>
            <a:off x="-4" y="-2"/>
            <a:ext cx="18288000" cy="10286978"/>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5a - Screencast Placeholder">
  <p:cSld name="CUSTOM_1">
    <p:spTree>
      <p:nvGrpSpPr>
        <p:cNvPr id="1" name="Shape 134"/>
        <p:cNvGrpSpPr/>
        <p:nvPr/>
      </p:nvGrpSpPr>
      <p:grpSpPr>
        <a:xfrm>
          <a:off x="0" y="0"/>
          <a:ext cx="0" cy="0"/>
          <a:chOff x="0" y="0"/>
          <a:chExt cx="0" cy="0"/>
        </a:xfrm>
      </p:grpSpPr>
      <p:sp>
        <p:nvSpPr>
          <p:cNvPr id="135" name="Google Shape;135;p28"/>
          <p:cNvSpPr/>
          <p:nvPr/>
        </p:nvSpPr>
        <p:spPr>
          <a:xfrm>
            <a:off x="910625" y="529125"/>
            <a:ext cx="16451100" cy="8700600"/>
          </a:xfrm>
          <a:prstGeom prst="rect">
            <a:avLst/>
          </a:prstGeom>
          <a:solidFill>
            <a:srgbClr val="FBBC05"/>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sp>
        <p:nvSpPr>
          <p:cNvPr id="136" name="Google Shape;136;p28"/>
          <p:cNvSpPr txBox="1"/>
          <p:nvPr/>
        </p:nvSpPr>
        <p:spPr>
          <a:xfrm>
            <a:off x="2350950" y="4552950"/>
            <a:ext cx="13662600" cy="159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a:solidFill>
                  <a:schemeClr val="lt1"/>
                </a:solidFill>
                <a:latin typeface="Google Sans"/>
                <a:ea typeface="Google Sans"/>
                <a:cs typeface="Google Sans"/>
                <a:sym typeface="Google Sans"/>
              </a:rPr>
              <a:t>Screencast</a:t>
            </a:r>
            <a:endParaRPr sz="7200">
              <a:solidFill>
                <a:schemeClr val="lt1"/>
              </a:solidFill>
              <a:latin typeface="Google Sans"/>
              <a:ea typeface="Google Sans"/>
              <a:cs typeface="Google Sans"/>
              <a:sym typeface="Google San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9a - Template - Video Info">
  <p:cSld name="Blank_1_1">
    <p:bg>
      <p:bgPr>
        <a:noFill/>
        <a:effectLst/>
      </p:bgPr>
    </p:bg>
    <p:spTree>
      <p:nvGrpSpPr>
        <p:cNvPr id="1" name="Shape 137"/>
        <p:cNvGrpSpPr/>
        <p:nvPr/>
      </p:nvGrpSpPr>
      <p:grpSpPr>
        <a:xfrm>
          <a:off x="0" y="0"/>
          <a:ext cx="0" cy="0"/>
          <a:chOff x="0" y="0"/>
          <a:chExt cx="0" cy="0"/>
        </a:xfrm>
      </p:grpSpPr>
      <p:sp>
        <p:nvSpPr>
          <p:cNvPr id="138" name="Google Shape;138;p29"/>
          <p:cNvSpPr/>
          <p:nvPr/>
        </p:nvSpPr>
        <p:spPr>
          <a:xfrm>
            <a:off x="-18300" y="-95250"/>
            <a:ext cx="18400800" cy="10496400"/>
          </a:xfrm>
          <a:prstGeom prst="rect">
            <a:avLst/>
          </a:prstGeom>
          <a:solidFill>
            <a:srgbClr val="4285F4"/>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sp>
        <p:nvSpPr>
          <p:cNvPr id="139" name="Google Shape;139;p29"/>
          <p:cNvSpPr txBox="1">
            <a:spLocks noGrp="1"/>
          </p:cNvSpPr>
          <p:nvPr>
            <p:ph type="title"/>
          </p:nvPr>
        </p:nvSpPr>
        <p:spPr>
          <a:xfrm>
            <a:off x="1503300" y="2771400"/>
            <a:ext cx="15357600" cy="4744200"/>
          </a:xfrm>
          <a:prstGeom prst="rect">
            <a:avLst/>
          </a:prstGeom>
          <a:noFill/>
          <a:ln>
            <a:noFill/>
          </a:ln>
        </p:spPr>
        <p:txBody>
          <a:bodyPr spcFirstLastPara="1" wrap="square" lIns="91450" tIns="91450" rIns="91450" bIns="91450" anchor="t" anchorCtr="0">
            <a:noAutofit/>
          </a:bodyPr>
          <a:lstStyle>
            <a:lvl1pPr lvl="0" rtl="0">
              <a:spcBef>
                <a:spcPts val="0"/>
              </a:spcBef>
              <a:spcAft>
                <a:spcPts val="0"/>
              </a:spcAft>
              <a:buNone/>
              <a:defRPr sz="4800">
                <a:solidFill>
                  <a:srgbClr val="FAFAFA"/>
                </a:solidFill>
                <a:latin typeface="Google Sans"/>
                <a:ea typeface="Google Sans"/>
                <a:cs typeface="Google Sans"/>
                <a:sym typeface="Google Sans"/>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9c - Template - Instructions Slide">
  <p:cSld name="Blank_1_1_1">
    <p:bg>
      <p:bgPr>
        <a:noFill/>
        <a:effectLst/>
      </p:bgPr>
    </p:bg>
    <p:spTree>
      <p:nvGrpSpPr>
        <p:cNvPr id="1" name="Shape 140"/>
        <p:cNvGrpSpPr/>
        <p:nvPr/>
      </p:nvGrpSpPr>
      <p:grpSpPr>
        <a:xfrm>
          <a:off x="0" y="0"/>
          <a:ext cx="0" cy="0"/>
          <a:chOff x="0" y="0"/>
          <a:chExt cx="0" cy="0"/>
        </a:xfrm>
      </p:grpSpPr>
      <p:sp>
        <p:nvSpPr>
          <p:cNvPr id="141" name="Google Shape;141;p30"/>
          <p:cNvSpPr/>
          <p:nvPr/>
        </p:nvSpPr>
        <p:spPr>
          <a:xfrm>
            <a:off x="-18300" y="-95250"/>
            <a:ext cx="18400800" cy="10496400"/>
          </a:xfrm>
          <a:prstGeom prst="rect">
            <a:avLst/>
          </a:prstGeom>
          <a:solidFill>
            <a:schemeClr val="accent1"/>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sp>
        <p:nvSpPr>
          <p:cNvPr id="142" name="Google Shape;142;p30"/>
          <p:cNvSpPr txBox="1">
            <a:spLocks noGrp="1"/>
          </p:cNvSpPr>
          <p:nvPr>
            <p:ph type="title"/>
          </p:nvPr>
        </p:nvSpPr>
        <p:spPr>
          <a:xfrm>
            <a:off x="1733550" y="4552950"/>
            <a:ext cx="14897400" cy="2362200"/>
          </a:xfrm>
          <a:prstGeom prst="rect">
            <a:avLst/>
          </a:prstGeom>
          <a:noFill/>
          <a:ln>
            <a:noFill/>
          </a:ln>
        </p:spPr>
        <p:txBody>
          <a:bodyPr spcFirstLastPara="1" wrap="square" lIns="91450" tIns="91450" rIns="91450" bIns="91450" anchor="t" anchorCtr="0">
            <a:noAutofit/>
          </a:bodyPr>
          <a:lstStyle>
            <a:lvl1pPr lvl="0" algn="ctr" rtl="0">
              <a:spcBef>
                <a:spcPts val="0"/>
              </a:spcBef>
              <a:spcAft>
                <a:spcPts val="0"/>
              </a:spcAft>
              <a:buNone/>
              <a:defRPr sz="7200">
                <a:solidFill>
                  <a:srgbClr val="FAFAFA"/>
                </a:solidFill>
                <a:latin typeface="Google Sans"/>
                <a:ea typeface="Google Sans"/>
                <a:cs typeface="Google Sans"/>
                <a:sym typeface="Google Sans"/>
              </a:defRPr>
            </a:lvl1pPr>
            <a:lvl2pPr lvl="1" rtl="0">
              <a:spcBef>
                <a:spcPts val="0"/>
              </a:spcBef>
              <a:spcAft>
                <a:spcPts val="0"/>
              </a:spcAft>
              <a:buNone/>
              <a:defRPr sz="7200"/>
            </a:lvl2pPr>
            <a:lvl3pPr lvl="2" rtl="0">
              <a:spcBef>
                <a:spcPts val="0"/>
              </a:spcBef>
              <a:spcAft>
                <a:spcPts val="0"/>
              </a:spcAft>
              <a:buNone/>
              <a:defRPr sz="7200"/>
            </a:lvl3pPr>
            <a:lvl4pPr lvl="3" rtl="0">
              <a:spcBef>
                <a:spcPts val="0"/>
              </a:spcBef>
              <a:spcAft>
                <a:spcPts val="0"/>
              </a:spcAft>
              <a:buNone/>
              <a:defRPr sz="7200"/>
            </a:lvl4pPr>
            <a:lvl5pPr lvl="4" rtl="0">
              <a:spcBef>
                <a:spcPts val="0"/>
              </a:spcBef>
              <a:spcAft>
                <a:spcPts val="0"/>
              </a:spcAft>
              <a:buNone/>
              <a:defRPr sz="7200"/>
            </a:lvl5pPr>
            <a:lvl6pPr lvl="5" rtl="0">
              <a:spcBef>
                <a:spcPts val="0"/>
              </a:spcBef>
              <a:spcAft>
                <a:spcPts val="0"/>
              </a:spcAft>
              <a:buNone/>
              <a:defRPr sz="7200"/>
            </a:lvl6pPr>
            <a:lvl7pPr lvl="6" rtl="0">
              <a:spcBef>
                <a:spcPts val="0"/>
              </a:spcBef>
              <a:spcAft>
                <a:spcPts val="0"/>
              </a:spcAft>
              <a:buNone/>
              <a:defRPr sz="7200"/>
            </a:lvl7pPr>
            <a:lvl8pPr lvl="7" rtl="0">
              <a:spcBef>
                <a:spcPts val="0"/>
              </a:spcBef>
              <a:spcAft>
                <a:spcPts val="0"/>
              </a:spcAft>
              <a:buNone/>
              <a:defRPr sz="7200"/>
            </a:lvl8pPr>
            <a:lvl9pPr lvl="8" rtl="0">
              <a:spcBef>
                <a:spcPts val="0"/>
              </a:spcBef>
              <a:spcAft>
                <a:spcPts val="0"/>
              </a:spcAft>
              <a:buNone/>
              <a:defRPr sz="72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9b - Template - ILT Start/End">
  <p:cSld name="Blank_1_1_1_1">
    <p:bg>
      <p:bgPr>
        <a:noFill/>
        <a:effectLst/>
      </p:bgPr>
    </p:bg>
    <p:spTree>
      <p:nvGrpSpPr>
        <p:cNvPr id="1" name="Shape 143"/>
        <p:cNvGrpSpPr/>
        <p:nvPr/>
      </p:nvGrpSpPr>
      <p:grpSpPr>
        <a:xfrm>
          <a:off x="0" y="0"/>
          <a:ext cx="0" cy="0"/>
          <a:chOff x="0" y="0"/>
          <a:chExt cx="0" cy="0"/>
        </a:xfrm>
      </p:grpSpPr>
      <p:sp>
        <p:nvSpPr>
          <p:cNvPr id="144" name="Google Shape;144;p31"/>
          <p:cNvSpPr/>
          <p:nvPr/>
        </p:nvSpPr>
        <p:spPr>
          <a:xfrm>
            <a:off x="-18300" y="-95250"/>
            <a:ext cx="18400800" cy="10496400"/>
          </a:xfrm>
          <a:prstGeom prst="rect">
            <a:avLst/>
          </a:prstGeom>
          <a:solidFill>
            <a:schemeClr val="accent6"/>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sp>
        <p:nvSpPr>
          <p:cNvPr id="145" name="Google Shape;145;p31"/>
          <p:cNvSpPr txBox="1">
            <a:spLocks noGrp="1"/>
          </p:cNvSpPr>
          <p:nvPr>
            <p:ph type="title"/>
          </p:nvPr>
        </p:nvSpPr>
        <p:spPr>
          <a:xfrm>
            <a:off x="1733550" y="4552950"/>
            <a:ext cx="14897400" cy="2362200"/>
          </a:xfrm>
          <a:prstGeom prst="rect">
            <a:avLst/>
          </a:prstGeom>
          <a:noFill/>
          <a:ln>
            <a:noFill/>
          </a:ln>
        </p:spPr>
        <p:txBody>
          <a:bodyPr spcFirstLastPara="1" wrap="square" lIns="91450" tIns="91450" rIns="91450" bIns="91450" anchor="t" anchorCtr="0">
            <a:noAutofit/>
          </a:bodyPr>
          <a:lstStyle>
            <a:lvl1pPr lvl="0" algn="ctr" rtl="0">
              <a:spcBef>
                <a:spcPts val="0"/>
              </a:spcBef>
              <a:spcAft>
                <a:spcPts val="0"/>
              </a:spcAft>
              <a:buNone/>
              <a:defRPr sz="7200">
                <a:solidFill>
                  <a:srgbClr val="FAFAFA"/>
                </a:solidFill>
                <a:latin typeface="Google Sans"/>
                <a:ea typeface="Google Sans"/>
                <a:cs typeface="Google Sans"/>
                <a:sym typeface="Google Sans"/>
              </a:defRPr>
            </a:lvl1pPr>
            <a:lvl2pPr lvl="1" rtl="0">
              <a:spcBef>
                <a:spcPts val="0"/>
              </a:spcBef>
              <a:spcAft>
                <a:spcPts val="0"/>
              </a:spcAft>
              <a:buNone/>
              <a:defRPr sz="7200"/>
            </a:lvl2pPr>
            <a:lvl3pPr lvl="2" rtl="0">
              <a:spcBef>
                <a:spcPts val="0"/>
              </a:spcBef>
              <a:spcAft>
                <a:spcPts val="0"/>
              </a:spcAft>
              <a:buNone/>
              <a:defRPr sz="7200"/>
            </a:lvl3pPr>
            <a:lvl4pPr lvl="3" rtl="0">
              <a:spcBef>
                <a:spcPts val="0"/>
              </a:spcBef>
              <a:spcAft>
                <a:spcPts val="0"/>
              </a:spcAft>
              <a:buNone/>
              <a:defRPr sz="7200"/>
            </a:lvl4pPr>
            <a:lvl5pPr lvl="4" rtl="0">
              <a:spcBef>
                <a:spcPts val="0"/>
              </a:spcBef>
              <a:spcAft>
                <a:spcPts val="0"/>
              </a:spcAft>
              <a:buNone/>
              <a:defRPr sz="7200"/>
            </a:lvl5pPr>
            <a:lvl6pPr lvl="5" rtl="0">
              <a:spcBef>
                <a:spcPts val="0"/>
              </a:spcBef>
              <a:spcAft>
                <a:spcPts val="0"/>
              </a:spcAft>
              <a:buNone/>
              <a:defRPr sz="7200"/>
            </a:lvl6pPr>
            <a:lvl7pPr lvl="6" rtl="0">
              <a:spcBef>
                <a:spcPts val="0"/>
              </a:spcBef>
              <a:spcAft>
                <a:spcPts val="0"/>
              </a:spcAft>
              <a:buNone/>
              <a:defRPr sz="7200"/>
            </a:lvl7pPr>
            <a:lvl8pPr lvl="7" rtl="0">
              <a:spcBef>
                <a:spcPts val="0"/>
              </a:spcBef>
              <a:spcAft>
                <a:spcPts val="0"/>
              </a:spcAft>
              <a:buNone/>
              <a:defRPr sz="7200"/>
            </a:lvl8pPr>
            <a:lvl9pPr lvl="8" rtl="0">
              <a:spcBef>
                <a:spcPts val="0"/>
              </a:spcBef>
              <a:spcAft>
                <a:spcPts val="0"/>
              </a:spcAft>
              <a:buNone/>
              <a:defRPr sz="72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c - Presenter - Master title - Green">
  <p:cSld name="CUSTOM_2_4_1_3">
    <p:spTree>
      <p:nvGrpSpPr>
        <p:cNvPr id="1" name="Shape 20"/>
        <p:cNvGrpSpPr/>
        <p:nvPr/>
      </p:nvGrpSpPr>
      <p:grpSpPr>
        <a:xfrm>
          <a:off x="0" y="0"/>
          <a:ext cx="0" cy="0"/>
          <a:chOff x="0" y="0"/>
          <a:chExt cx="0" cy="0"/>
        </a:xfrm>
      </p:grpSpPr>
      <p:pic>
        <p:nvPicPr>
          <p:cNvPr id="21" name="Google Shape;21;p4"/>
          <p:cNvPicPr preferRelativeResize="0"/>
          <p:nvPr/>
        </p:nvPicPr>
        <p:blipFill>
          <a:blip r:embed="rId2">
            <a:alphaModFix/>
          </a:blip>
          <a:stretch>
            <a:fillRect/>
          </a:stretch>
        </p:blipFill>
        <p:spPr>
          <a:xfrm>
            <a:off x="0" y="0"/>
            <a:ext cx="18288000" cy="10287000"/>
          </a:xfrm>
          <a:prstGeom prst="rect">
            <a:avLst/>
          </a:prstGeom>
          <a:noFill/>
          <a:ln>
            <a:noFill/>
          </a:ln>
        </p:spPr>
      </p:pic>
      <p:pic>
        <p:nvPicPr>
          <p:cNvPr id="22" name="Google Shape;22;p4"/>
          <p:cNvPicPr preferRelativeResize="0"/>
          <p:nvPr/>
        </p:nvPicPr>
        <p:blipFill>
          <a:blip r:embed="rId3">
            <a:alphaModFix/>
          </a:blip>
          <a:stretch>
            <a:fillRect/>
          </a:stretch>
        </p:blipFill>
        <p:spPr>
          <a:xfrm>
            <a:off x="1887149" y="3182300"/>
            <a:ext cx="818350" cy="654675"/>
          </a:xfrm>
          <a:prstGeom prst="rect">
            <a:avLst/>
          </a:prstGeom>
          <a:noFill/>
          <a:ln>
            <a:noFill/>
          </a:ln>
        </p:spPr>
      </p:pic>
      <p:sp>
        <p:nvSpPr>
          <p:cNvPr id="23" name="Google Shape;23;p4"/>
          <p:cNvSpPr txBox="1">
            <a:spLocks noGrp="1"/>
          </p:cNvSpPr>
          <p:nvPr>
            <p:ph type="title"/>
          </p:nvPr>
        </p:nvSpPr>
        <p:spPr>
          <a:xfrm>
            <a:off x="1753100" y="4201375"/>
            <a:ext cx="7206900" cy="3799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800" b="1">
                <a:solidFill>
                  <a:schemeClr val="dk1"/>
                </a:solidFill>
                <a:latin typeface="Google Sans"/>
                <a:ea typeface="Google Sans"/>
                <a:cs typeface="Google Sans"/>
                <a:sym typeface="Google Sans"/>
              </a:defRPr>
            </a:lvl1pPr>
            <a:lvl2pPr lvl="1" rtl="0">
              <a:spcBef>
                <a:spcPts val="0"/>
              </a:spcBef>
              <a:spcAft>
                <a:spcPts val="0"/>
              </a:spcAft>
              <a:buNone/>
              <a:defRPr sz="4800" b="1">
                <a:solidFill>
                  <a:schemeClr val="dk1"/>
                </a:solidFill>
                <a:latin typeface="Google Sans"/>
                <a:ea typeface="Google Sans"/>
                <a:cs typeface="Google Sans"/>
                <a:sym typeface="Google Sans"/>
              </a:defRPr>
            </a:lvl2pPr>
            <a:lvl3pPr lvl="2" rtl="0">
              <a:spcBef>
                <a:spcPts val="0"/>
              </a:spcBef>
              <a:spcAft>
                <a:spcPts val="0"/>
              </a:spcAft>
              <a:buNone/>
              <a:defRPr sz="4800" b="1">
                <a:solidFill>
                  <a:schemeClr val="dk1"/>
                </a:solidFill>
                <a:latin typeface="Google Sans"/>
                <a:ea typeface="Google Sans"/>
                <a:cs typeface="Google Sans"/>
                <a:sym typeface="Google Sans"/>
              </a:defRPr>
            </a:lvl3pPr>
            <a:lvl4pPr lvl="3" rtl="0">
              <a:spcBef>
                <a:spcPts val="0"/>
              </a:spcBef>
              <a:spcAft>
                <a:spcPts val="0"/>
              </a:spcAft>
              <a:buNone/>
              <a:defRPr sz="4800" b="1">
                <a:solidFill>
                  <a:schemeClr val="dk1"/>
                </a:solidFill>
                <a:latin typeface="Google Sans"/>
                <a:ea typeface="Google Sans"/>
                <a:cs typeface="Google Sans"/>
                <a:sym typeface="Google Sans"/>
              </a:defRPr>
            </a:lvl4pPr>
            <a:lvl5pPr lvl="4" rtl="0">
              <a:spcBef>
                <a:spcPts val="0"/>
              </a:spcBef>
              <a:spcAft>
                <a:spcPts val="0"/>
              </a:spcAft>
              <a:buNone/>
              <a:defRPr sz="4800" b="1">
                <a:solidFill>
                  <a:schemeClr val="dk1"/>
                </a:solidFill>
                <a:latin typeface="Google Sans"/>
                <a:ea typeface="Google Sans"/>
                <a:cs typeface="Google Sans"/>
                <a:sym typeface="Google Sans"/>
              </a:defRPr>
            </a:lvl5pPr>
            <a:lvl6pPr lvl="5" rtl="0">
              <a:spcBef>
                <a:spcPts val="0"/>
              </a:spcBef>
              <a:spcAft>
                <a:spcPts val="0"/>
              </a:spcAft>
              <a:buNone/>
              <a:defRPr sz="4800" b="1">
                <a:solidFill>
                  <a:schemeClr val="dk1"/>
                </a:solidFill>
                <a:latin typeface="Google Sans"/>
                <a:ea typeface="Google Sans"/>
                <a:cs typeface="Google Sans"/>
                <a:sym typeface="Google Sans"/>
              </a:defRPr>
            </a:lvl6pPr>
            <a:lvl7pPr lvl="6" rtl="0">
              <a:spcBef>
                <a:spcPts val="0"/>
              </a:spcBef>
              <a:spcAft>
                <a:spcPts val="0"/>
              </a:spcAft>
              <a:buNone/>
              <a:defRPr sz="4800" b="1">
                <a:solidFill>
                  <a:schemeClr val="dk1"/>
                </a:solidFill>
                <a:latin typeface="Google Sans"/>
                <a:ea typeface="Google Sans"/>
                <a:cs typeface="Google Sans"/>
                <a:sym typeface="Google Sans"/>
              </a:defRPr>
            </a:lvl7pPr>
            <a:lvl8pPr lvl="7" rtl="0">
              <a:spcBef>
                <a:spcPts val="0"/>
              </a:spcBef>
              <a:spcAft>
                <a:spcPts val="0"/>
              </a:spcAft>
              <a:buNone/>
              <a:defRPr sz="4800" b="1">
                <a:solidFill>
                  <a:schemeClr val="dk1"/>
                </a:solidFill>
                <a:latin typeface="Google Sans"/>
                <a:ea typeface="Google Sans"/>
                <a:cs typeface="Google Sans"/>
                <a:sym typeface="Google Sans"/>
              </a:defRPr>
            </a:lvl8pPr>
            <a:lvl9pPr lvl="8" rtl="0">
              <a:spcBef>
                <a:spcPts val="0"/>
              </a:spcBef>
              <a:spcAft>
                <a:spcPts val="0"/>
              </a:spcAft>
              <a:buNone/>
              <a:defRPr sz="4800" b="1">
                <a:solidFill>
                  <a:schemeClr val="dk1"/>
                </a:solidFill>
                <a:latin typeface="Google Sans"/>
                <a:ea typeface="Google Sans"/>
                <a:cs typeface="Google Sans"/>
                <a:sym typeface="Google Sans"/>
              </a:defRPr>
            </a:lvl9pPr>
          </a:lstStyle>
          <a:p>
            <a:endParaRPr/>
          </a:p>
        </p:txBody>
      </p:sp>
      <p:sp>
        <p:nvSpPr>
          <p:cNvPr id="24" name="Google Shape;24;p4"/>
          <p:cNvSpPr txBox="1">
            <a:spLocks noGrp="1"/>
          </p:cNvSpPr>
          <p:nvPr>
            <p:ph type="subTitle" idx="1"/>
          </p:nvPr>
        </p:nvSpPr>
        <p:spPr>
          <a:xfrm>
            <a:off x="1753100" y="8001175"/>
            <a:ext cx="7428900" cy="777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solidFill>
                  <a:schemeClr val="lt1"/>
                </a:solidFill>
                <a:latin typeface="Google Sans"/>
                <a:ea typeface="Google Sans"/>
                <a:cs typeface="Google Sans"/>
                <a:sym typeface="Google Sans"/>
              </a:defRPr>
            </a:lvl1pPr>
            <a:lvl2pPr lvl="1" rtl="0">
              <a:spcBef>
                <a:spcPts val="0"/>
              </a:spcBef>
              <a:spcAft>
                <a:spcPts val="0"/>
              </a:spcAft>
              <a:buNone/>
              <a:defRPr sz="3600">
                <a:solidFill>
                  <a:schemeClr val="lt1"/>
                </a:solidFill>
                <a:latin typeface="Google Sans"/>
                <a:ea typeface="Google Sans"/>
                <a:cs typeface="Google Sans"/>
                <a:sym typeface="Google Sans"/>
              </a:defRPr>
            </a:lvl2pPr>
            <a:lvl3pPr lvl="2" rtl="0">
              <a:spcBef>
                <a:spcPts val="0"/>
              </a:spcBef>
              <a:spcAft>
                <a:spcPts val="0"/>
              </a:spcAft>
              <a:buNone/>
              <a:defRPr sz="3600">
                <a:solidFill>
                  <a:schemeClr val="lt1"/>
                </a:solidFill>
                <a:latin typeface="Google Sans"/>
                <a:ea typeface="Google Sans"/>
                <a:cs typeface="Google Sans"/>
                <a:sym typeface="Google Sans"/>
              </a:defRPr>
            </a:lvl3pPr>
            <a:lvl4pPr lvl="3" rtl="0">
              <a:spcBef>
                <a:spcPts val="0"/>
              </a:spcBef>
              <a:spcAft>
                <a:spcPts val="0"/>
              </a:spcAft>
              <a:buNone/>
              <a:defRPr sz="3600">
                <a:solidFill>
                  <a:schemeClr val="lt1"/>
                </a:solidFill>
                <a:latin typeface="Google Sans"/>
                <a:ea typeface="Google Sans"/>
                <a:cs typeface="Google Sans"/>
                <a:sym typeface="Google Sans"/>
              </a:defRPr>
            </a:lvl4pPr>
            <a:lvl5pPr lvl="4" rtl="0">
              <a:spcBef>
                <a:spcPts val="0"/>
              </a:spcBef>
              <a:spcAft>
                <a:spcPts val="0"/>
              </a:spcAft>
              <a:buNone/>
              <a:defRPr sz="3600">
                <a:solidFill>
                  <a:schemeClr val="lt1"/>
                </a:solidFill>
                <a:latin typeface="Google Sans"/>
                <a:ea typeface="Google Sans"/>
                <a:cs typeface="Google Sans"/>
                <a:sym typeface="Google Sans"/>
              </a:defRPr>
            </a:lvl5pPr>
            <a:lvl6pPr lvl="5" rtl="0">
              <a:spcBef>
                <a:spcPts val="0"/>
              </a:spcBef>
              <a:spcAft>
                <a:spcPts val="0"/>
              </a:spcAft>
              <a:buNone/>
              <a:defRPr sz="3600">
                <a:solidFill>
                  <a:schemeClr val="lt1"/>
                </a:solidFill>
                <a:latin typeface="Google Sans"/>
                <a:ea typeface="Google Sans"/>
                <a:cs typeface="Google Sans"/>
                <a:sym typeface="Google Sans"/>
              </a:defRPr>
            </a:lvl6pPr>
            <a:lvl7pPr lvl="6" rtl="0">
              <a:spcBef>
                <a:spcPts val="0"/>
              </a:spcBef>
              <a:spcAft>
                <a:spcPts val="0"/>
              </a:spcAft>
              <a:buNone/>
              <a:defRPr sz="3600">
                <a:solidFill>
                  <a:schemeClr val="lt1"/>
                </a:solidFill>
                <a:latin typeface="Google Sans"/>
                <a:ea typeface="Google Sans"/>
                <a:cs typeface="Google Sans"/>
                <a:sym typeface="Google Sans"/>
              </a:defRPr>
            </a:lvl7pPr>
            <a:lvl8pPr lvl="7" rtl="0">
              <a:spcBef>
                <a:spcPts val="0"/>
              </a:spcBef>
              <a:spcAft>
                <a:spcPts val="0"/>
              </a:spcAft>
              <a:buNone/>
              <a:defRPr sz="3600">
                <a:solidFill>
                  <a:schemeClr val="lt1"/>
                </a:solidFill>
                <a:latin typeface="Google Sans"/>
                <a:ea typeface="Google Sans"/>
                <a:cs typeface="Google Sans"/>
                <a:sym typeface="Google Sans"/>
              </a:defRPr>
            </a:lvl8pPr>
            <a:lvl9pPr lvl="8" rtl="0">
              <a:spcBef>
                <a:spcPts val="0"/>
              </a:spcBef>
              <a:spcAft>
                <a:spcPts val="0"/>
              </a:spcAft>
              <a:buNone/>
              <a:defRPr sz="3600">
                <a:solidFill>
                  <a:schemeClr val="lt1"/>
                </a:solidFill>
                <a:latin typeface="Google Sans"/>
                <a:ea typeface="Google Sans"/>
                <a:cs typeface="Google Sans"/>
                <a:sym typeface="Google Sans"/>
              </a:defRPr>
            </a:lvl9pPr>
          </a:lstStyle>
          <a:p>
            <a:endParaRPr/>
          </a:p>
        </p:txBody>
      </p:sp>
      <p:sp>
        <p:nvSpPr>
          <p:cNvPr id="25" name="Google Shape;25;p4"/>
          <p:cNvSpPr txBox="1">
            <a:spLocks noGrp="1"/>
          </p:cNvSpPr>
          <p:nvPr>
            <p:ph type="subTitle" idx="2"/>
          </p:nvPr>
        </p:nvSpPr>
        <p:spPr>
          <a:xfrm>
            <a:off x="1795700" y="8564800"/>
            <a:ext cx="8174700" cy="654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800">
                <a:solidFill>
                  <a:schemeClr val="lt1"/>
                </a:solidFill>
                <a:latin typeface="Google Sans"/>
                <a:ea typeface="Google Sans"/>
                <a:cs typeface="Google Sans"/>
                <a:sym typeface="Google Sans"/>
              </a:defRPr>
            </a:lvl1pPr>
            <a:lvl2pPr lvl="1" rtl="0">
              <a:spcBef>
                <a:spcPts val="0"/>
              </a:spcBef>
              <a:spcAft>
                <a:spcPts val="0"/>
              </a:spcAft>
              <a:buNone/>
              <a:defRPr sz="2800">
                <a:solidFill>
                  <a:schemeClr val="lt1"/>
                </a:solidFill>
                <a:latin typeface="Google Sans"/>
                <a:ea typeface="Google Sans"/>
                <a:cs typeface="Google Sans"/>
                <a:sym typeface="Google Sans"/>
              </a:defRPr>
            </a:lvl2pPr>
            <a:lvl3pPr lvl="2" rtl="0">
              <a:spcBef>
                <a:spcPts val="0"/>
              </a:spcBef>
              <a:spcAft>
                <a:spcPts val="0"/>
              </a:spcAft>
              <a:buNone/>
              <a:defRPr sz="2800">
                <a:solidFill>
                  <a:schemeClr val="lt1"/>
                </a:solidFill>
                <a:latin typeface="Google Sans"/>
                <a:ea typeface="Google Sans"/>
                <a:cs typeface="Google Sans"/>
                <a:sym typeface="Google Sans"/>
              </a:defRPr>
            </a:lvl3pPr>
            <a:lvl4pPr lvl="3" rtl="0">
              <a:spcBef>
                <a:spcPts val="0"/>
              </a:spcBef>
              <a:spcAft>
                <a:spcPts val="0"/>
              </a:spcAft>
              <a:buNone/>
              <a:defRPr sz="2800">
                <a:solidFill>
                  <a:schemeClr val="lt1"/>
                </a:solidFill>
                <a:latin typeface="Google Sans"/>
                <a:ea typeface="Google Sans"/>
                <a:cs typeface="Google Sans"/>
                <a:sym typeface="Google Sans"/>
              </a:defRPr>
            </a:lvl4pPr>
            <a:lvl5pPr lvl="4" rtl="0">
              <a:spcBef>
                <a:spcPts val="0"/>
              </a:spcBef>
              <a:spcAft>
                <a:spcPts val="0"/>
              </a:spcAft>
              <a:buNone/>
              <a:defRPr sz="2800">
                <a:solidFill>
                  <a:schemeClr val="lt1"/>
                </a:solidFill>
                <a:latin typeface="Google Sans"/>
                <a:ea typeface="Google Sans"/>
                <a:cs typeface="Google Sans"/>
                <a:sym typeface="Google Sans"/>
              </a:defRPr>
            </a:lvl5pPr>
            <a:lvl6pPr lvl="5" rtl="0">
              <a:spcBef>
                <a:spcPts val="0"/>
              </a:spcBef>
              <a:spcAft>
                <a:spcPts val="0"/>
              </a:spcAft>
              <a:buNone/>
              <a:defRPr sz="2800">
                <a:solidFill>
                  <a:schemeClr val="lt1"/>
                </a:solidFill>
                <a:latin typeface="Google Sans"/>
                <a:ea typeface="Google Sans"/>
                <a:cs typeface="Google Sans"/>
                <a:sym typeface="Google Sans"/>
              </a:defRPr>
            </a:lvl6pPr>
            <a:lvl7pPr lvl="6" rtl="0">
              <a:spcBef>
                <a:spcPts val="0"/>
              </a:spcBef>
              <a:spcAft>
                <a:spcPts val="0"/>
              </a:spcAft>
              <a:buNone/>
              <a:defRPr sz="2800">
                <a:solidFill>
                  <a:schemeClr val="lt1"/>
                </a:solidFill>
                <a:latin typeface="Google Sans"/>
                <a:ea typeface="Google Sans"/>
                <a:cs typeface="Google Sans"/>
                <a:sym typeface="Google Sans"/>
              </a:defRPr>
            </a:lvl7pPr>
            <a:lvl8pPr lvl="7" rtl="0">
              <a:spcBef>
                <a:spcPts val="0"/>
              </a:spcBef>
              <a:spcAft>
                <a:spcPts val="0"/>
              </a:spcAft>
              <a:buNone/>
              <a:defRPr sz="2800">
                <a:solidFill>
                  <a:schemeClr val="lt1"/>
                </a:solidFill>
                <a:latin typeface="Google Sans"/>
                <a:ea typeface="Google Sans"/>
                <a:cs typeface="Google Sans"/>
                <a:sym typeface="Google Sans"/>
              </a:defRPr>
            </a:lvl8pPr>
            <a:lvl9pPr lvl="8" rtl="0">
              <a:spcBef>
                <a:spcPts val="0"/>
              </a:spcBef>
              <a:spcAft>
                <a:spcPts val="0"/>
              </a:spcAft>
              <a:buNone/>
              <a:defRPr sz="2800">
                <a:solidFill>
                  <a:schemeClr val="lt1"/>
                </a:solidFill>
                <a:latin typeface="Google Sans"/>
                <a:ea typeface="Google Sans"/>
                <a:cs typeface="Google Sans"/>
                <a:sym typeface="Google Sans"/>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Safe and Google Cloud logo Saved Here - Copy to Master Slide when needed">
  <p:cSld name="CUSTOM_3">
    <p:spTree>
      <p:nvGrpSpPr>
        <p:cNvPr id="1" name="Shape 146"/>
        <p:cNvGrpSpPr/>
        <p:nvPr/>
      </p:nvGrpSpPr>
      <p:grpSpPr>
        <a:xfrm>
          <a:off x="0" y="0"/>
          <a:ext cx="0" cy="0"/>
          <a:chOff x="0" y="0"/>
          <a:chExt cx="0" cy="0"/>
        </a:xfrm>
      </p:grpSpPr>
      <p:pic>
        <p:nvPicPr>
          <p:cNvPr id="147" name="Google Shape;147;p32"/>
          <p:cNvPicPr preferRelativeResize="0"/>
          <p:nvPr/>
        </p:nvPicPr>
        <p:blipFill>
          <a:blip r:embed="rId2">
            <a:alphaModFix/>
          </a:blip>
          <a:stretch>
            <a:fillRect/>
          </a:stretch>
        </p:blipFill>
        <p:spPr>
          <a:xfrm>
            <a:off x="0" y="26"/>
            <a:ext cx="18288000" cy="10286960"/>
          </a:xfrm>
          <a:prstGeom prst="rect">
            <a:avLst/>
          </a:prstGeom>
          <a:noFill/>
          <a:ln>
            <a:noFill/>
          </a:ln>
        </p:spPr>
      </p:pic>
      <p:pic>
        <p:nvPicPr>
          <p:cNvPr id="148" name="Google Shape;148;p32"/>
          <p:cNvPicPr preferRelativeResize="0"/>
          <p:nvPr/>
        </p:nvPicPr>
        <p:blipFill rotWithShape="1">
          <a:blip r:embed="rId3">
            <a:alphaModFix/>
          </a:blip>
          <a:srcRect r="-21669"/>
          <a:stretch/>
        </p:blipFill>
        <p:spPr>
          <a:xfrm>
            <a:off x="1010600" y="9256050"/>
            <a:ext cx="3223152" cy="507026"/>
          </a:xfrm>
          <a:prstGeom prst="rect">
            <a:avLst/>
          </a:prstGeom>
          <a:noFill/>
          <a:ln>
            <a:noFill/>
          </a:ln>
        </p:spPr>
      </p:pic>
      <p:sp>
        <p:nvSpPr>
          <p:cNvPr id="149" name="Google Shape;149;p32"/>
          <p:cNvSpPr txBox="1"/>
          <p:nvPr/>
        </p:nvSpPr>
        <p:spPr>
          <a:xfrm>
            <a:off x="594300" y="8552850"/>
            <a:ext cx="1225800" cy="450000"/>
          </a:xfrm>
          <a:prstGeom prst="rect">
            <a:avLst/>
          </a:prstGeom>
          <a:noFill/>
          <a:ln>
            <a:noFill/>
          </a:ln>
        </p:spPr>
        <p:txBody>
          <a:bodyPr spcFirstLastPara="1" wrap="square" lIns="91450" tIns="91450" rIns="91450" bIns="91450" anchor="t" anchorCtr="0">
            <a:noAutofit/>
          </a:bodyPr>
          <a:lstStyle/>
          <a:p>
            <a:pPr marL="0" lvl="0" indent="0" algn="r" rtl="0">
              <a:spcBef>
                <a:spcPts val="0"/>
              </a:spcBef>
              <a:spcAft>
                <a:spcPts val="0"/>
              </a:spcAft>
              <a:buNone/>
            </a:pPr>
            <a:r>
              <a:rPr lang="en" sz="1400">
                <a:solidFill>
                  <a:srgbClr val="EA4335"/>
                </a:solidFill>
                <a:latin typeface="Google Sans"/>
                <a:ea typeface="Google Sans"/>
                <a:cs typeface="Google Sans"/>
                <a:sym typeface="Google Sans"/>
              </a:rPr>
              <a:t>  Title Safe &gt;  </a:t>
            </a:r>
            <a:endParaRPr sz="1400"/>
          </a:p>
        </p:txBody>
      </p:sp>
      <p:sp>
        <p:nvSpPr>
          <p:cNvPr id="150" name="Google Shape;150;p32"/>
          <p:cNvSpPr txBox="1"/>
          <p:nvPr/>
        </p:nvSpPr>
        <p:spPr>
          <a:xfrm>
            <a:off x="858200" y="7957950"/>
            <a:ext cx="1368600" cy="450000"/>
          </a:xfrm>
          <a:prstGeom prst="rect">
            <a:avLst/>
          </a:prstGeom>
          <a:noFill/>
          <a:ln>
            <a:noFill/>
          </a:ln>
        </p:spPr>
        <p:txBody>
          <a:bodyPr spcFirstLastPara="1" wrap="square" lIns="91450" tIns="91450" rIns="91450" bIns="91450" anchor="t" anchorCtr="0">
            <a:noAutofit/>
          </a:bodyPr>
          <a:lstStyle/>
          <a:p>
            <a:pPr marL="0" lvl="0" indent="0" algn="l" rtl="0">
              <a:spcBef>
                <a:spcPts val="0"/>
              </a:spcBef>
              <a:spcAft>
                <a:spcPts val="0"/>
              </a:spcAft>
              <a:buNone/>
            </a:pPr>
            <a:r>
              <a:rPr lang="en" sz="1400">
                <a:solidFill>
                  <a:srgbClr val="EA4335"/>
                </a:solidFill>
                <a:latin typeface="Google Sans"/>
                <a:ea typeface="Google Sans"/>
                <a:cs typeface="Google Sans"/>
                <a:sym typeface="Google Sans"/>
              </a:rPr>
              <a:t> &lt; Action Safe </a:t>
            </a:r>
            <a:endParaRPr sz="140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losing Slide">
  <p:cSld name="CUSTOM_5">
    <p:spTree>
      <p:nvGrpSpPr>
        <p:cNvPr id="1" name="Shape 151"/>
        <p:cNvGrpSpPr/>
        <p:nvPr/>
      </p:nvGrpSpPr>
      <p:grpSpPr>
        <a:xfrm>
          <a:off x="0" y="0"/>
          <a:ext cx="0" cy="0"/>
          <a:chOff x="0" y="0"/>
          <a:chExt cx="0" cy="0"/>
        </a:xfrm>
      </p:grpSpPr>
      <p:pic>
        <p:nvPicPr>
          <p:cNvPr id="152" name="Google Shape;152;p33"/>
          <p:cNvPicPr preferRelativeResize="0"/>
          <p:nvPr/>
        </p:nvPicPr>
        <p:blipFill>
          <a:blip r:embed="rId2">
            <a:alphaModFix/>
          </a:blip>
          <a:stretch>
            <a:fillRect/>
          </a:stretch>
        </p:blipFill>
        <p:spPr>
          <a:xfrm>
            <a:off x="5180400" y="4192500"/>
            <a:ext cx="7530232" cy="1441176"/>
          </a:xfrm>
          <a:prstGeom prst="rect">
            <a:avLst/>
          </a:prstGeom>
          <a:noFill/>
          <a:ln>
            <a:noFill/>
          </a:ln>
        </p:spPr>
      </p:pic>
      <p:sp>
        <p:nvSpPr>
          <p:cNvPr id="153" name="Google Shape;153;p33"/>
          <p:cNvSpPr/>
          <p:nvPr/>
        </p:nvSpPr>
        <p:spPr>
          <a:xfrm>
            <a:off x="590450" y="8936550"/>
            <a:ext cx="3670500" cy="9735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05_Content">
  <p:cSld name="CUSTOM_2_3">
    <p:spTree>
      <p:nvGrpSpPr>
        <p:cNvPr id="1" name="Shape 154"/>
        <p:cNvGrpSpPr/>
        <p:nvPr/>
      </p:nvGrpSpPr>
      <p:grpSpPr>
        <a:xfrm>
          <a:off x="0" y="0"/>
          <a:ext cx="0" cy="0"/>
          <a:chOff x="0" y="0"/>
          <a:chExt cx="0" cy="0"/>
        </a:xfrm>
      </p:grpSpPr>
      <p:sp>
        <p:nvSpPr>
          <p:cNvPr id="155" name="Google Shape;155;p34"/>
          <p:cNvSpPr txBox="1">
            <a:spLocks noGrp="1"/>
          </p:cNvSpPr>
          <p:nvPr>
            <p:ph type="title"/>
          </p:nvPr>
        </p:nvSpPr>
        <p:spPr>
          <a:xfrm>
            <a:off x="1523900" y="1619150"/>
            <a:ext cx="10160400" cy="704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34"/>
          <p:cNvSpPr txBox="1">
            <a:spLocks noGrp="1"/>
          </p:cNvSpPr>
          <p:nvPr>
            <p:ph type="body" idx="1"/>
          </p:nvPr>
        </p:nvSpPr>
        <p:spPr>
          <a:xfrm>
            <a:off x="1524050" y="3028450"/>
            <a:ext cx="10160400" cy="56394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grpSp>
        <p:nvGrpSpPr>
          <p:cNvPr id="157" name="Google Shape;157;p34"/>
          <p:cNvGrpSpPr/>
          <p:nvPr/>
        </p:nvGrpSpPr>
        <p:grpSpPr>
          <a:xfrm>
            <a:off x="1228241" y="9137251"/>
            <a:ext cx="580334" cy="466754"/>
            <a:chOff x="614120" y="4568626"/>
            <a:chExt cx="290167" cy="233377"/>
          </a:xfrm>
        </p:grpSpPr>
        <p:sp>
          <p:nvSpPr>
            <p:cNvPr id="158" name="Google Shape;158;p34"/>
            <p:cNvSpPr/>
            <p:nvPr/>
          </p:nvSpPr>
          <p:spPr>
            <a:xfrm>
              <a:off x="649563" y="4568626"/>
              <a:ext cx="184863" cy="838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59" name="Google Shape;159;p34"/>
            <p:cNvSpPr/>
            <p:nvPr/>
          </p:nvSpPr>
          <p:spPr>
            <a:xfrm>
              <a:off x="752817" y="4597368"/>
              <a:ext cx="151470" cy="204556"/>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60" name="Google Shape;160;p34"/>
            <p:cNvSpPr/>
            <p:nvPr/>
          </p:nvSpPr>
          <p:spPr>
            <a:xfrm>
              <a:off x="646726" y="4748673"/>
              <a:ext cx="112561" cy="53330"/>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61" name="Google Shape;161;p34"/>
            <p:cNvSpPr/>
            <p:nvPr/>
          </p:nvSpPr>
          <p:spPr>
            <a:xfrm>
              <a:off x="614120" y="4638010"/>
              <a:ext cx="147290" cy="147376"/>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itle Slide">
  <p:cSld name="Image Slide_2_2">
    <p:spTree>
      <p:nvGrpSpPr>
        <p:cNvPr id="1" name="Shape 162"/>
        <p:cNvGrpSpPr/>
        <p:nvPr/>
      </p:nvGrpSpPr>
      <p:grpSpPr>
        <a:xfrm>
          <a:off x="0" y="0"/>
          <a:ext cx="0" cy="0"/>
          <a:chOff x="0" y="0"/>
          <a:chExt cx="0" cy="0"/>
        </a:xfrm>
      </p:grpSpPr>
      <p:sp>
        <p:nvSpPr>
          <p:cNvPr id="163" name="Google Shape;163;p35"/>
          <p:cNvSpPr/>
          <p:nvPr/>
        </p:nvSpPr>
        <p:spPr>
          <a:xfrm>
            <a:off x="-18300" y="0"/>
            <a:ext cx="18400800" cy="10496400"/>
          </a:xfrm>
          <a:prstGeom prst="rect">
            <a:avLst/>
          </a:prstGeom>
          <a:solidFill>
            <a:srgbClr val="FFFFFF"/>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pic>
        <p:nvPicPr>
          <p:cNvPr id="164" name="Google Shape;164;p35"/>
          <p:cNvPicPr preferRelativeResize="0"/>
          <p:nvPr/>
        </p:nvPicPr>
        <p:blipFill>
          <a:blip r:embed="rId2">
            <a:alphaModFix/>
          </a:blip>
          <a:stretch>
            <a:fillRect/>
          </a:stretch>
        </p:blipFill>
        <p:spPr>
          <a:xfrm>
            <a:off x="991050" y="1828800"/>
            <a:ext cx="8680651" cy="2215375"/>
          </a:xfrm>
          <a:prstGeom prst="rect">
            <a:avLst/>
          </a:prstGeom>
          <a:noFill/>
          <a:ln>
            <a:noFill/>
          </a:ln>
        </p:spPr>
      </p:pic>
      <p:cxnSp>
        <p:nvCxnSpPr>
          <p:cNvPr id="165" name="Google Shape;165;p35"/>
          <p:cNvCxnSpPr/>
          <p:nvPr/>
        </p:nvCxnSpPr>
        <p:spPr>
          <a:xfrm>
            <a:off x="1901952" y="3657600"/>
            <a:ext cx="7156200" cy="0"/>
          </a:xfrm>
          <a:prstGeom prst="straightConnector1">
            <a:avLst/>
          </a:prstGeom>
          <a:noFill/>
          <a:ln w="28575" cap="flat" cmpd="sng">
            <a:solidFill>
              <a:srgbClr val="666666"/>
            </a:solidFill>
            <a:prstDash val="solid"/>
            <a:round/>
            <a:headEnd type="none" w="med" len="med"/>
            <a:tailEnd type="none" w="med" len="med"/>
          </a:ln>
        </p:spPr>
      </p:cxnSp>
      <p:sp>
        <p:nvSpPr>
          <p:cNvPr id="166" name="Google Shape;166;p35"/>
          <p:cNvSpPr txBox="1">
            <a:spLocks noGrp="1"/>
          </p:cNvSpPr>
          <p:nvPr>
            <p:ph type="subTitle" idx="1"/>
          </p:nvPr>
        </p:nvSpPr>
        <p:spPr>
          <a:xfrm>
            <a:off x="1901950" y="3735575"/>
            <a:ext cx="7156200" cy="1216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800">
                <a:solidFill>
                  <a:srgbClr val="434343"/>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 name="Google Shape;167;p35"/>
          <p:cNvSpPr/>
          <p:nvPr/>
        </p:nvSpPr>
        <p:spPr>
          <a:xfrm>
            <a:off x="887500" y="9265025"/>
            <a:ext cx="2918100" cy="537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Agenda Slide">
  <p:cSld name="CUSTOM_1_1">
    <p:spTree>
      <p:nvGrpSpPr>
        <p:cNvPr id="1" name="Shape 168"/>
        <p:cNvGrpSpPr/>
        <p:nvPr/>
      </p:nvGrpSpPr>
      <p:grpSpPr>
        <a:xfrm>
          <a:off x="0" y="0"/>
          <a:ext cx="0" cy="0"/>
          <a:chOff x="0" y="0"/>
          <a:chExt cx="0" cy="0"/>
        </a:xfrm>
      </p:grpSpPr>
      <p:sp>
        <p:nvSpPr>
          <p:cNvPr id="169" name="Google Shape;169;p36"/>
          <p:cNvSpPr/>
          <p:nvPr/>
        </p:nvSpPr>
        <p:spPr>
          <a:xfrm>
            <a:off x="-18300" y="0"/>
            <a:ext cx="18400800" cy="10496400"/>
          </a:xfrm>
          <a:prstGeom prst="rect">
            <a:avLst/>
          </a:prstGeom>
          <a:solidFill>
            <a:srgbClr val="FFFFFF"/>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pic>
        <p:nvPicPr>
          <p:cNvPr id="170" name="Google Shape;170;p36"/>
          <p:cNvPicPr preferRelativeResize="0"/>
          <p:nvPr/>
        </p:nvPicPr>
        <p:blipFill rotWithShape="1">
          <a:blip r:embed="rId2">
            <a:alphaModFix/>
          </a:blip>
          <a:srcRect r="-21669"/>
          <a:stretch/>
        </p:blipFill>
        <p:spPr>
          <a:xfrm>
            <a:off x="1010600" y="9256050"/>
            <a:ext cx="3223152" cy="507026"/>
          </a:xfrm>
          <a:prstGeom prst="rect">
            <a:avLst/>
          </a:prstGeom>
          <a:noFill/>
          <a:ln>
            <a:noFill/>
          </a:ln>
        </p:spPr>
      </p:pic>
      <p:sp>
        <p:nvSpPr>
          <p:cNvPr id="171" name="Google Shape;171;p36"/>
          <p:cNvSpPr txBox="1">
            <a:spLocks noGrp="1"/>
          </p:cNvSpPr>
          <p:nvPr>
            <p:ph type="title"/>
          </p:nvPr>
        </p:nvSpPr>
        <p:spPr>
          <a:xfrm>
            <a:off x="1828800" y="1075775"/>
            <a:ext cx="14639700" cy="1075800"/>
          </a:xfrm>
          <a:prstGeom prst="rect">
            <a:avLst/>
          </a:prstGeom>
          <a:noFill/>
          <a:ln>
            <a:noFill/>
          </a:ln>
        </p:spPr>
        <p:txBody>
          <a:bodyPr spcFirstLastPara="1" wrap="square" lIns="0" tIns="0" rIns="91425" bIns="91425" anchor="t" anchorCtr="0">
            <a:noAutofit/>
          </a:bodyPr>
          <a:lstStyle>
            <a:lvl1pPr lvl="0" rtl="0">
              <a:spcBef>
                <a:spcPts val="0"/>
              </a:spcBef>
              <a:spcAft>
                <a:spcPts val="0"/>
              </a:spcAft>
              <a:buNone/>
              <a:defRPr sz="7000">
                <a:solidFill>
                  <a:srgbClr val="434343"/>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2" name="Google Shape;172;p36"/>
          <p:cNvCxnSpPr/>
          <p:nvPr/>
        </p:nvCxnSpPr>
        <p:spPr>
          <a:xfrm>
            <a:off x="1828800" y="2293760"/>
            <a:ext cx="7091400" cy="0"/>
          </a:xfrm>
          <a:prstGeom prst="straightConnector1">
            <a:avLst/>
          </a:prstGeom>
          <a:noFill/>
          <a:ln w="28575" cap="flat" cmpd="sng">
            <a:solidFill>
              <a:srgbClr val="3C4043"/>
            </a:solidFill>
            <a:prstDash val="solid"/>
            <a:round/>
            <a:headEnd type="none" w="med" len="med"/>
            <a:tailEnd type="none" w="med" len="med"/>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White Background">
  <p:cSld name="CUSTOM_1_2">
    <p:spTree>
      <p:nvGrpSpPr>
        <p:cNvPr id="1" name="Shape 173"/>
        <p:cNvGrpSpPr/>
        <p:nvPr/>
      </p:nvGrpSpPr>
      <p:grpSpPr>
        <a:xfrm>
          <a:off x="0" y="0"/>
          <a:ext cx="0" cy="0"/>
          <a:chOff x="0" y="0"/>
          <a:chExt cx="0" cy="0"/>
        </a:xfrm>
      </p:grpSpPr>
      <p:sp>
        <p:nvSpPr>
          <p:cNvPr id="174" name="Google Shape;174;p37"/>
          <p:cNvSpPr/>
          <p:nvPr/>
        </p:nvSpPr>
        <p:spPr>
          <a:xfrm>
            <a:off x="-18300" y="0"/>
            <a:ext cx="18400800" cy="10496400"/>
          </a:xfrm>
          <a:prstGeom prst="rect">
            <a:avLst/>
          </a:prstGeom>
          <a:solidFill>
            <a:srgbClr val="FFFFFF"/>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pic>
        <p:nvPicPr>
          <p:cNvPr id="175" name="Google Shape;175;p37"/>
          <p:cNvPicPr preferRelativeResize="0"/>
          <p:nvPr/>
        </p:nvPicPr>
        <p:blipFill rotWithShape="1">
          <a:blip r:embed="rId2">
            <a:alphaModFix/>
          </a:blip>
          <a:srcRect r="-21669"/>
          <a:stretch/>
        </p:blipFill>
        <p:spPr>
          <a:xfrm>
            <a:off x="1010600" y="9256050"/>
            <a:ext cx="3223152" cy="507026"/>
          </a:xfrm>
          <a:prstGeom prst="rect">
            <a:avLst/>
          </a:prstGeom>
          <a:noFill/>
          <a:ln>
            <a:noFill/>
          </a:ln>
        </p:spPr>
      </p:pic>
      <p:sp>
        <p:nvSpPr>
          <p:cNvPr id="176" name="Google Shape;176;p37"/>
          <p:cNvSpPr txBox="1">
            <a:spLocks noGrp="1"/>
          </p:cNvSpPr>
          <p:nvPr>
            <p:ph type="title"/>
          </p:nvPr>
        </p:nvSpPr>
        <p:spPr>
          <a:xfrm>
            <a:off x="1828800" y="914400"/>
            <a:ext cx="14630400" cy="1075800"/>
          </a:xfrm>
          <a:prstGeom prst="rect">
            <a:avLst/>
          </a:prstGeom>
          <a:noFill/>
          <a:ln>
            <a:noFill/>
          </a:ln>
        </p:spPr>
        <p:txBody>
          <a:bodyPr spcFirstLastPara="1" wrap="square" lIns="0" tIns="0" rIns="91425" bIns="91425" anchor="t" anchorCtr="0">
            <a:noAutofit/>
          </a:bodyPr>
          <a:lstStyle>
            <a:lvl1pPr lvl="0" rtl="0">
              <a:spcBef>
                <a:spcPts val="0"/>
              </a:spcBef>
              <a:spcAft>
                <a:spcPts val="0"/>
              </a:spcAft>
              <a:buNone/>
              <a:defRPr sz="4800">
                <a:solidFill>
                  <a:srgbClr val="434343"/>
                </a:solidFill>
                <a:latin typeface="Google Sans"/>
                <a:ea typeface="Google Sans"/>
                <a:cs typeface="Google Sans"/>
                <a:sym typeface="Google Sans"/>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nk Lab intro">
  <p:cSld name="Image Slide_2_1_1">
    <p:spTree>
      <p:nvGrpSpPr>
        <p:cNvPr id="1" name="Shape 177"/>
        <p:cNvGrpSpPr/>
        <p:nvPr/>
      </p:nvGrpSpPr>
      <p:grpSpPr>
        <a:xfrm>
          <a:off x="0" y="0"/>
          <a:ext cx="0" cy="0"/>
          <a:chOff x="0" y="0"/>
          <a:chExt cx="0" cy="0"/>
        </a:xfrm>
      </p:grpSpPr>
      <p:sp>
        <p:nvSpPr>
          <p:cNvPr id="178" name="Google Shape;178;p38"/>
          <p:cNvSpPr/>
          <p:nvPr/>
        </p:nvSpPr>
        <p:spPr>
          <a:xfrm>
            <a:off x="-18300" y="0"/>
            <a:ext cx="18400800" cy="10496400"/>
          </a:xfrm>
          <a:prstGeom prst="rect">
            <a:avLst/>
          </a:prstGeom>
          <a:solidFill>
            <a:srgbClr val="FFFFFF"/>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pic>
        <p:nvPicPr>
          <p:cNvPr id="179" name="Google Shape;179;p38"/>
          <p:cNvPicPr preferRelativeResize="0"/>
          <p:nvPr/>
        </p:nvPicPr>
        <p:blipFill rotWithShape="1">
          <a:blip r:embed="rId2">
            <a:alphaModFix/>
          </a:blip>
          <a:srcRect r="72622"/>
          <a:stretch/>
        </p:blipFill>
        <p:spPr>
          <a:xfrm>
            <a:off x="991050" y="1828800"/>
            <a:ext cx="2376552" cy="2215375"/>
          </a:xfrm>
          <a:prstGeom prst="rect">
            <a:avLst/>
          </a:prstGeom>
          <a:noFill/>
          <a:ln>
            <a:noFill/>
          </a:ln>
        </p:spPr>
      </p:pic>
      <p:cxnSp>
        <p:nvCxnSpPr>
          <p:cNvPr id="180" name="Google Shape;180;p38"/>
          <p:cNvCxnSpPr/>
          <p:nvPr/>
        </p:nvCxnSpPr>
        <p:spPr>
          <a:xfrm>
            <a:off x="1901952" y="3657600"/>
            <a:ext cx="7156200" cy="0"/>
          </a:xfrm>
          <a:prstGeom prst="straightConnector1">
            <a:avLst/>
          </a:prstGeom>
          <a:noFill/>
          <a:ln w="28575" cap="flat" cmpd="sng">
            <a:solidFill>
              <a:srgbClr val="666666"/>
            </a:solidFill>
            <a:prstDash val="solid"/>
            <a:round/>
            <a:headEnd type="none" w="med" len="med"/>
            <a:tailEnd type="none" w="med" len="med"/>
          </a:ln>
        </p:spPr>
      </p:cxnSp>
      <p:sp>
        <p:nvSpPr>
          <p:cNvPr id="181" name="Google Shape;181;p38"/>
          <p:cNvSpPr txBox="1">
            <a:spLocks noGrp="1"/>
          </p:cNvSpPr>
          <p:nvPr>
            <p:ph type="subTitle" idx="1"/>
          </p:nvPr>
        </p:nvSpPr>
        <p:spPr>
          <a:xfrm>
            <a:off x="1901950" y="3735575"/>
            <a:ext cx="7156200" cy="1216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800">
                <a:solidFill>
                  <a:srgbClr val="434343"/>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 name="Google Shape;182;p38"/>
          <p:cNvSpPr txBox="1">
            <a:spLocks noGrp="1"/>
          </p:cNvSpPr>
          <p:nvPr>
            <p:ph type="title"/>
          </p:nvPr>
        </p:nvSpPr>
        <p:spPr>
          <a:xfrm>
            <a:off x="3297450" y="2198300"/>
            <a:ext cx="14569500" cy="1432800"/>
          </a:xfrm>
          <a:prstGeom prst="rect">
            <a:avLst/>
          </a:prstGeom>
          <a:noFill/>
          <a:ln>
            <a:noFill/>
          </a:ln>
        </p:spPr>
        <p:txBody>
          <a:bodyPr spcFirstLastPara="1" wrap="square" lIns="91425" tIns="0" rIns="91425" bIns="0" anchor="t" anchorCtr="0">
            <a:noAutofit/>
          </a:bodyPr>
          <a:lstStyle>
            <a:lvl1pPr lvl="0" rtl="0">
              <a:spcBef>
                <a:spcPts val="0"/>
              </a:spcBef>
              <a:spcAft>
                <a:spcPts val="0"/>
              </a:spcAft>
              <a:buNone/>
              <a:defRPr sz="9600">
                <a:solidFill>
                  <a:srgbClr val="3C4043"/>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38"/>
          <p:cNvSpPr/>
          <p:nvPr/>
        </p:nvSpPr>
        <p:spPr>
          <a:xfrm>
            <a:off x="887500" y="9265025"/>
            <a:ext cx="2918100" cy="537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6F654-7DAC-DA4E-9AD7-D69CD3FBD7E3}"/>
              </a:ext>
            </a:extLst>
          </p:cNvPr>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p>
        </p:txBody>
      </p:sp>
      <p:sp>
        <p:nvSpPr>
          <p:cNvPr id="3" name="Subtitle 2">
            <a:extLst>
              <a:ext uri="{FF2B5EF4-FFF2-40B4-BE49-F238E27FC236}">
                <a16:creationId xmlns:a16="http://schemas.microsoft.com/office/drawing/2014/main" id="{F889A98C-1059-1C45-B373-21E87EC4EF36}"/>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sp>
        <p:nvSpPr>
          <p:cNvPr id="4" name="Date Placeholder 3">
            <a:extLst>
              <a:ext uri="{FF2B5EF4-FFF2-40B4-BE49-F238E27FC236}">
                <a16:creationId xmlns:a16="http://schemas.microsoft.com/office/drawing/2014/main" id="{64CD9DC7-5CB2-F04F-8BA4-6EE3B56391D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DA04B41-9B7C-F440-82FA-D904D58F5D94}"/>
              </a:ext>
            </a:extLst>
          </p:cNvPr>
          <p:cNvSpPr>
            <a:spLocks noGrp="1"/>
          </p:cNvSpPr>
          <p:nvPr>
            <p:ph type="ftr" sz="quarter" idx="11"/>
          </p:nvPr>
        </p:nvSpPr>
        <p:spPr/>
        <p:txBody>
          <a:bodyPr/>
          <a:lstStyle/>
          <a:p>
            <a:r>
              <a:rPr lang="en-US"/>
              <a:t>Distributed and Cloud Computing - Fall 2021</a:t>
            </a:r>
          </a:p>
        </p:txBody>
      </p:sp>
      <p:sp>
        <p:nvSpPr>
          <p:cNvPr id="6" name="Slide Number Placeholder 5">
            <a:extLst>
              <a:ext uri="{FF2B5EF4-FFF2-40B4-BE49-F238E27FC236}">
                <a16:creationId xmlns:a16="http://schemas.microsoft.com/office/drawing/2014/main" id="{29384627-DBEE-054F-B10B-04775365A3A3}"/>
              </a:ext>
            </a:extLst>
          </p:cNvPr>
          <p:cNvSpPr>
            <a:spLocks noGrp="1"/>
          </p:cNvSpPr>
          <p:nvPr>
            <p:ph type="sldNum" sz="quarter" idx="12"/>
          </p:nvPr>
        </p:nvSpPr>
        <p:spPr/>
        <p:txBody>
          <a:bodyPr/>
          <a:lstStyle/>
          <a:p>
            <a:fld id="{E5F9FE24-64CB-6D42-A9EC-97246F7285E9}" type="slidenum">
              <a:rPr lang="en-US" smtClean="0"/>
              <a:t>‹#›</a:t>
            </a:fld>
            <a:endParaRPr lang="en-US"/>
          </a:p>
        </p:txBody>
      </p:sp>
    </p:spTree>
    <p:extLst>
      <p:ext uri="{BB962C8B-B14F-4D97-AF65-F5344CB8AC3E}">
        <p14:creationId xmlns:p14="http://schemas.microsoft.com/office/powerpoint/2010/main" val="2276336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A640C-9839-B648-A7CC-67CD7E2C77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51D510-720C-9044-8A52-E6653C3649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78F3CE-22C2-EC45-B215-A3771316166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036626B-1255-0E41-B091-582458691CC7}"/>
              </a:ext>
            </a:extLst>
          </p:cNvPr>
          <p:cNvSpPr>
            <a:spLocks noGrp="1"/>
          </p:cNvSpPr>
          <p:nvPr>
            <p:ph type="ftr" sz="quarter" idx="11"/>
          </p:nvPr>
        </p:nvSpPr>
        <p:spPr/>
        <p:txBody>
          <a:bodyPr/>
          <a:lstStyle/>
          <a:p>
            <a:r>
              <a:rPr lang="en-US"/>
              <a:t>Distributed and Cloud Computing - Fall 2021</a:t>
            </a:r>
          </a:p>
        </p:txBody>
      </p:sp>
      <p:sp>
        <p:nvSpPr>
          <p:cNvPr id="6" name="Slide Number Placeholder 5">
            <a:extLst>
              <a:ext uri="{FF2B5EF4-FFF2-40B4-BE49-F238E27FC236}">
                <a16:creationId xmlns:a16="http://schemas.microsoft.com/office/drawing/2014/main" id="{B7023383-B8B0-5D47-A99E-11A16EFDE0F5}"/>
              </a:ext>
            </a:extLst>
          </p:cNvPr>
          <p:cNvSpPr>
            <a:spLocks noGrp="1"/>
          </p:cNvSpPr>
          <p:nvPr>
            <p:ph type="sldNum" sz="quarter" idx="12"/>
          </p:nvPr>
        </p:nvSpPr>
        <p:spPr/>
        <p:txBody>
          <a:bodyPr/>
          <a:lstStyle/>
          <a:p>
            <a:fld id="{E5F9FE24-64CB-6D42-A9EC-97246F7285E9}" type="slidenum">
              <a:rPr lang="en-US" smtClean="0"/>
              <a:t>‹#›</a:t>
            </a:fld>
            <a:endParaRPr lang="en-US"/>
          </a:p>
        </p:txBody>
      </p:sp>
    </p:spTree>
    <p:extLst>
      <p:ext uri="{BB962C8B-B14F-4D97-AF65-F5344CB8AC3E}">
        <p14:creationId xmlns:p14="http://schemas.microsoft.com/office/powerpoint/2010/main" val="23078233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333C5-77E3-3243-9AE2-0073447119FC}"/>
              </a:ext>
            </a:extLst>
          </p:cNvPr>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p>
        </p:txBody>
      </p:sp>
      <p:sp>
        <p:nvSpPr>
          <p:cNvPr id="3" name="Subtitle 2">
            <a:extLst>
              <a:ext uri="{FF2B5EF4-FFF2-40B4-BE49-F238E27FC236}">
                <a16:creationId xmlns:a16="http://schemas.microsoft.com/office/drawing/2014/main" id="{B9FA942D-CB73-924C-BFCF-B435948BD93E}"/>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sp>
        <p:nvSpPr>
          <p:cNvPr id="4" name="Date Placeholder 3">
            <a:extLst>
              <a:ext uri="{FF2B5EF4-FFF2-40B4-BE49-F238E27FC236}">
                <a16:creationId xmlns:a16="http://schemas.microsoft.com/office/drawing/2014/main" id="{BF3FF16C-3FA0-E145-AE22-51555D38993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9D77FC5-21EE-3B49-9DC4-94AF41D18463}"/>
              </a:ext>
            </a:extLst>
          </p:cNvPr>
          <p:cNvSpPr>
            <a:spLocks noGrp="1"/>
          </p:cNvSpPr>
          <p:nvPr>
            <p:ph type="ftr" sz="quarter" idx="11"/>
          </p:nvPr>
        </p:nvSpPr>
        <p:spPr/>
        <p:txBody>
          <a:bodyPr/>
          <a:lstStyle>
            <a:lvl1pPr>
              <a:defRPr sz="1400"/>
            </a:lvl1pPr>
          </a:lstStyle>
          <a:p>
            <a:r>
              <a:rPr lang="en-US" dirty="0"/>
              <a:t>Distributed and Cloud Computing - Fall 2021</a:t>
            </a:r>
          </a:p>
        </p:txBody>
      </p:sp>
      <p:sp>
        <p:nvSpPr>
          <p:cNvPr id="6" name="Slide Number Placeholder 5">
            <a:extLst>
              <a:ext uri="{FF2B5EF4-FFF2-40B4-BE49-F238E27FC236}">
                <a16:creationId xmlns:a16="http://schemas.microsoft.com/office/drawing/2014/main" id="{BD50DAC9-7B9B-8542-BE24-C2B63CBA5789}"/>
              </a:ext>
            </a:extLst>
          </p:cNvPr>
          <p:cNvSpPr>
            <a:spLocks noGrp="1"/>
          </p:cNvSpPr>
          <p:nvPr>
            <p:ph type="sldNum" sz="quarter" idx="12"/>
          </p:nvPr>
        </p:nvSpPr>
        <p:spPr/>
        <p:txBody>
          <a:bodyPr/>
          <a:lstStyle>
            <a:lvl1pPr>
              <a:defRPr sz="1400"/>
            </a:lvl1pPr>
          </a:lstStyle>
          <a:p>
            <a:fld id="{E5F9FE24-64CB-6D42-A9EC-97246F7285E9}" type="slidenum">
              <a:rPr lang="en-US" smtClean="0"/>
              <a:pPr/>
              <a:t>‹#›</a:t>
            </a:fld>
            <a:endParaRPr lang="en-US" dirty="0"/>
          </a:p>
        </p:txBody>
      </p:sp>
    </p:spTree>
    <p:extLst>
      <p:ext uri="{BB962C8B-B14F-4D97-AF65-F5344CB8AC3E}">
        <p14:creationId xmlns:p14="http://schemas.microsoft.com/office/powerpoint/2010/main" val="3923117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7a - Demo/Lab Solution - Presenter - Blue">
  <p:cSld name="CUSTOM_2_4_1_1_1">
    <p:spTree>
      <p:nvGrpSpPr>
        <p:cNvPr id="1" name="Shape 26"/>
        <p:cNvGrpSpPr/>
        <p:nvPr/>
      </p:nvGrpSpPr>
      <p:grpSpPr>
        <a:xfrm>
          <a:off x="0" y="0"/>
          <a:ext cx="0" cy="0"/>
          <a:chOff x="0" y="0"/>
          <a:chExt cx="0" cy="0"/>
        </a:xfrm>
      </p:grpSpPr>
      <p:sp>
        <p:nvSpPr>
          <p:cNvPr id="27" name="Google Shape;27;p5"/>
          <p:cNvSpPr/>
          <p:nvPr/>
        </p:nvSpPr>
        <p:spPr>
          <a:xfrm>
            <a:off x="0" y="0"/>
            <a:ext cx="18288000" cy="10296600"/>
          </a:xfrm>
          <a:prstGeom prst="rect">
            <a:avLst/>
          </a:prstGeom>
          <a:solidFill>
            <a:schemeClr val="accent3"/>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pic>
        <p:nvPicPr>
          <p:cNvPr id="28" name="Google Shape;28;p5"/>
          <p:cNvPicPr preferRelativeResize="0"/>
          <p:nvPr/>
        </p:nvPicPr>
        <p:blipFill>
          <a:blip r:embed="rId2">
            <a:alphaModFix/>
          </a:blip>
          <a:stretch>
            <a:fillRect/>
          </a:stretch>
        </p:blipFill>
        <p:spPr>
          <a:xfrm>
            <a:off x="1" y="0"/>
            <a:ext cx="18288000" cy="10287000"/>
          </a:xfrm>
          <a:prstGeom prst="rect">
            <a:avLst/>
          </a:prstGeom>
          <a:noFill/>
          <a:ln>
            <a:noFill/>
          </a:ln>
        </p:spPr>
      </p:pic>
      <p:sp>
        <p:nvSpPr>
          <p:cNvPr id="29" name="Google Shape;29;p5"/>
          <p:cNvSpPr txBox="1">
            <a:spLocks noGrp="1"/>
          </p:cNvSpPr>
          <p:nvPr>
            <p:ph type="subTitle" idx="1"/>
          </p:nvPr>
        </p:nvSpPr>
        <p:spPr>
          <a:xfrm>
            <a:off x="1724150" y="5169125"/>
            <a:ext cx="7428900" cy="911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solidFill>
                  <a:srgbClr val="FFFFFF"/>
                </a:solidFill>
                <a:latin typeface="Google Sans"/>
                <a:ea typeface="Google Sans"/>
                <a:cs typeface="Google Sans"/>
                <a:sym typeface="Google Sans"/>
              </a:defRPr>
            </a:lvl1pPr>
            <a:lvl2pPr lvl="1" rtl="0">
              <a:spcBef>
                <a:spcPts val="0"/>
              </a:spcBef>
              <a:spcAft>
                <a:spcPts val="0"/>
              </a:spcAft>
              <a:buNone/>
              <a:defRPr sz="3600">
                <a:solidFill>
                  <a:srgbClr val="FFFFFF"/>
                </a:solidFill>
                <a:latin typeface="Google Sans"/>
                <a:ea typeface="Google Sans"/>
                <a:cs typeface="Google Sans"/>
                <a:sym typeface="Google Sans"/>
              </a:defRPr>
            </a:lvl2pPr>
            <a:lvl3pPr lvl="2" rtl="0">
              <a:spcBef>
                <a:spcPts val="0"/>
              </a:spcBef>
              <a:spcAft>
                <a:spcPts val="0"/>
              </a:spcAft>
              <a:buNone/>
              <a:defRPr sz="3600">
                <a:solidFill>
                  <a:srgbClr val="FFFFFF"/>
                </a:solidFill>
                <a:latin typeface="Google Sans"/>
                <a:ea typeface="Google Sans"/>
                <a:cs typeface="Google Sans"/>
                <a:sym typeface="Google Sans"/>
              </a:defRPr>
            </a:lvl3pPr>
            <a:lvl4pPr lvl="3" rtl="0">
              <a:spcBef>
                <a:spcPts val="0"/>
              </a:spcBef>
              <a:spcAft>
                <a:spcPts val="0"/>
              </a:spcAft>
              <a:buNone/>
              <a:defRPr sz="3600">
                <a:solidFill>
                  <a:srgbClr val="FFFFFF"/>
                </a:solidFill>
                <a:latin typeface="Google Sans"/>
                <a:ea typeface="Google Sans"/>
                <a:cs typeface="Google Sans"/>
                <a:sym typeface="Google Sans"/>
              </a:defRPr>
            </a:lvl4pPr>
            <a:lvl5pPr lvl="4" rtl="0">
              <a:spcBef>
                <a:spcPts val="0"/>
              </a:spcBef>
              <a:spcAft>
                <a:spcPts val="0"/>
              </a:spcAft>
              <a:buNone/>
              <a:defRPr sz="3600">
                <a:solidFill>
                  <a:srgbClr val="FFFFFF"/>
                </a:solidFill>
                <a:latin typeface="Google Sans"/>
                <a:ea typeface="Google Sans"/>
                <a:cs typeface="Google Sans"/>
                <a:sym typeface="Google Sans"/>
              </a:defRPr>
            </a:lvl5pPr>
            <a:lvl6pPr lvl="5" rtl="0">
              <a:spcBef>
                <a:spcPts val="0"/>
              </a:spcBef>
              <a:spcAft>
                <a:spcPts val="0"/>
              </a:spcAft>
              <a:buNone/>
              <a:defRPr sz="3600">
                <a:solidFill>
                  <a:srgbClr val="FFFFFF"/>
                </a:solidFill>
                <a:latin typeface="Google Sans"/>
                <a:ea typeface="Google Sans"/>
                <a:cs typeface="Google Sans"/>
                <a:sym typeface="Google Sans"/>
              </a:defRPr>
            </a:lvl6pPr>
            <a:lvl7pPr lvl="6" rtl="0">
              <a:spcBef>
                <a:spcPts val="0"/>
              </a:spcBef>
              <a:spcAft>
                <a:spcPts val="0"/>
              </a:spcAft>
              <a:buNone/>
              <a:defRPr sz="3600">
                <a:solidFill>
                  <a:srgbClr val="FFFFFF"/>
                </a:solidFill>
                <a:latin typeface="Google Sans"/>
                <a:ea typeface="Google Sans"/>
                <a:cs typeface="Google Sans"/>
                <a:sym typeface="Google Sans"/>
              </a:defRPr>
            </a:lvl7pPr>
            <a:lvl8pPr lvl="7" rtl="0">
              <a:spcBef>
                <a:spcPts val="0"/>
              </a:spcBef>
              <a:spcAft>
                <a:spcPts val="0"/>
              </a:spcAft>
              <a:buNone/>
              <a:defRPr sz="3600">
                <a:solidFill>
                  <a:srgbClr val="FFFFFF"/>
                </a:solidFill>
                <a:latin typeface="Google Sans"/>
                <a:ea typeface="Google Sans"/>
                <a:cs typeface="Google Sans"/>
                <a:sym typeface="Google Sans"/>
              </a:defRPr>
            </a:lvl8pPr>
            <a:lvl9pPr lvl="8" rtl="0">
              <a:spcBef>
                <a:spcPts val="0"/>
              </a:spcBef>
              <a:spcAft>
                <a:spcPts val="0"/>
              </a:spcAft>
              <a:buNone/>
              <a:defRPr sz="3600">
                <a:solidFill>
                  <a:srgbClr val="FFFFFF"/>
                </a:solidFill>
                <a:latin typeface="Google Sans"/>
                <a:ea typeface="Google Sans"/>
                <a:cs typeface="Google Sans"/>
                <a:sym typeface="Google Sans"/>
              </a:defRPr>
            </a:lvl9pPr>
          </a:lstStyle>
          <a:p>
            <a:endParaRPr/>
          </a:p>
        </p:txBody>
      </p:sp>
      <p:sp>
        <p:nvSpPr>
          <p:cNvPr id="30" name="Google Shape;30;p5"/>
          <p:cNvSpPr txBox="1"/>
          <p:nvPr/>
        </p:nvSpPr>
        <p:spPr>
          <a:xfrm>
            <a:off x="1672475" y="4148475"/>
            <a:ext cx="7486500" cy="114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6000">
              <a:solidFill>
                <a:srgbClr val="202124"/>
              </a:solidFill>
              <a:latin typeface="Google Sans"/>
              <a:ea typeface="Google Sans"/>
              <a:cs typeface="Google Sans"/>
              <a:sym typeface="Google Sans"/>
            </a:endParaRPr>
          </a:p>
        </p:txBody>
      </p:sp>
      <p:sp>
        <p:nvSpPr>
          <p:cNvPr id="31" name="Google Shape;31;p5"/>
          <p:cNvSpPr txBox="1">
            <a:spLocks noGrp="1"/>
          </p:cNvSpPr>
          <p:nvPr>
            <p:ph type="title"/>
          </p:nvPr>
        </p:nvSpPr>
        <p:spPr>
          <a:xfrm>
            <a:off x="1672475" y="4148475"/>
            <a:ext cx="7486500" cy="114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6000">
                <a:solidFill>
                  <a:srgbClr val="FFFFFF"/>
                </a:solidFill>
                <a:latin typeface="Google Sans"/>
                <a:ea typeface="Google Sans"/>
                <a:cs typeface="Google Sans"/>
                <a:sym typeface="Google Sans"/>
              </a:defRPr>
            </a:lvl1pPr>
            <a:lvl2pPr lvl="1" rtl="0">
              <a:spcBef>
                <a:spcPts val="0"/>
              </a:spcBef>
              <a:spcAft>
                <a:spcPts val="0"/>
              </a:spcAft>
              <a:buNone/>
              <a:defRPr sz="6000">
                <a:solidFill>
                  <a:srgbClr val="FFFFFF"/>
                </a:solidFill>
                <a:latin typeface="Google Sans"/>
                <a:ea typeface="Google Sans"/>
                <a:cs typeface="Google Sans"/>
                <a:sym typeface="Google Sans"/>
              </a:defRPr>
            </a:lvl2pPr>
            <a:lvl3pPr lvl="2" rtl="0">
              <a:spcBef>
                <a:spcPts val="0"/>
              </a:spcBef>
              <a:spcAft>
                <a:spcPts val="0"/>
              </a:spcAft>
              <a:buNone/>
              <a:defRPr sz="6000">
                <a:solidFill>
                  <a:srgbClr val="FFFFFF"/>
                </a:solidFill>
                <a:latin typeface="Google Sans"/>
                <a:ea typeface="Google Sans"/>
                <a:cs typeface="Google Sans"/>
                <a:sym typeface="Google Sans"/>
              </a:defRPr>
            </a:lvl3pPr>
            <a:lvl4pPr lvl="3" rtl="0">
              <a:spcBef>
                <a:spcPts val="0"/>
              </a:spcBef>
              <a:spcAft>
                <a:spcPts val="0"/>
              </a:spcAft>
              <a:buNone/>
              <a:defRPr sz="6000">
                <a:solidFill>
                  <a:srgbClr val="FFFFFF"/>
                </a:solidFill>
                <a:latin typeface="Google Sans"/>
                <a:ea typeface="Google Sans"/>
                <a:cs typeface="Google Sans"/>
                <a:sym typeface="Google Sans"/>
              </a:defRPr>
            </a:lvl4pPr>
            <a:lvl5pPr lvl="4" rtl="0">
              <a:spcBef>
                <a:spcPts val="0"/>
              </a:spcBef>
              <a:spcAft>
                <a:spcPts val="0"/>
              </a:spcAft>
              <a:buNone/>
              <a:defRPr sz="6000">
                <a:solidFill>
                  <a:srgbClr val="FFFFFF"/>
                </a:solidFill>
                <a:latin typeface="Google Sans"/>
                <a:ea typeface="Google Sans"/>
                <a:cs typeface="Google Sans"/>
                <a:sym typeface="Google Sans"/>
              </a:defRPr>
            </a:lvl5pPr>
            <a:lvl6pPr lvl="5" rtl="0">
              <a:spcBef>
                <a:spcPts val="0"/>
              </a:spcBef>
              <a:spcAft>
                <a:spcPts val="0"/>
              </a:spcAft>
              <a:buNone/>
              <a:defRPr sz="6000">
                <a:solidFill>
                  <a:srgbClr val="FFFFFF"/>
                </a:solidFill>
                <a:latin typeface="Google Sans"/>
                <a:ea typeface="Google Sans"/>
                <a:cs typeface="Google Sans"/>
                <a:sym typeface="Google Sans"/>
              </a:defRPr>
            </a:lvl6pPr>
            <a:lvl7pPr lvl="6" rtl="0">
              <a:spcBef>
                <a:spcPts val="0"/>
              </a:spcBef>
              <a:spcAft>
                <a:spcPts val="0"/>
              </a:spcAft>
              <a:buNone/>
              <a:defRPr sz="6000">
                <a:solidFill>
                  <a:srgbClr val="FFFFFF"/>
                </a:solidFill>
                <a:latin typeface="Google Sans"/>
                <a:ea typeface="Google Sans"/>
                <a:cs typeface="Google Sans"/>
                <a:sym typeface="Google Sans"/>
              </a:defRPr>
            </a:lvl7pPr>
            <a:lvl8pPr lvl="7" rtl="0">
              <a:spcBef>
                <a:spcPts val="0"/>
              </a:spcBef>
              <a:spcAft>
                <a:spcPts val="0"/>
              </a:spcAft>
              <a:buNone/>
              <a:defRPr sz="6000">
                <a:solidFill>
                  <a:srgbClr val="FFFFFF"/>
                </a:solidFill>
                <a:latin typeface="Google Sans"/>
                <a:ea typeface="Google Sans"/>
                <a:cs typeface="Google Sans"/>
                <a:sym typeface="Google Sans"/>
              </a:defRPr>
            </a:lvl8pPr>
            <a:lvl9pPr lvl="8" rtl="0">
              <a:spcBef>
                <a:spcPts val="0"/>
              </a:spcBef>
              <a:spcAft>
                <a:spcPts val="0"/>
              </a:spcAft>
              <a:buNone/>
              <a:defRPr sz="6000">
                <a:solidFill>
                  <a:srgbClr val="FFFFFF"/>
                </a:solidFill>
                <a:latin typeface="Google Sans"/>
                <a:ea typeface="Google Sans"/>
                <a:cs typeface="Google Sans"/>
                <a:sym typeface="Google Sans"/>
              </a:defRPr>
            </a:lvl9pPr>
          </a:lstStyle>
          <a:p>
            <a:endParaRPr/>
          </a:p>
        </p:txBody>
      </p:sp>
      <p:cxnSp>
        <p:nvCxnSpPr>
          <p:cNvPr id="32" name="Google Shape;32;p5"/>
          <p:cNvCxnSpPr/>
          <p:nvPr/>
        </p:nvCxnSpPr>
        <p:spPr>
          <a:xfrm>
            <a:off x="1743427" y="4011224"/>
            <a:ext cx="857400" cy="0"/>
          </a:xfrm>
          <a:prstGeom prst="straightConnector1">
            <a:avLst/>
          </a:prstGeom>
          <a:noFill/>
          <a:ln w="38100" cap="flat" cmpd="sng">
            <a:solidFill>
              <a:srgbClr val="FFFFFF"/>
            </a:solidFill>
            <a:prstDash val="solid"/>
            <a:round/>
            <a:headEnd type="none" w="med" len="med"/>
            <a:tailEnd type="none" w="med" len="med"/>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7B141-EFB0-064F-B9E4-E95D091F08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84B070-68BB-A64D-B21D-815288079F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B39D0B-31A6-2243-89EF-0433450DB25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4A3AA2C-7B85-8E49-AC0D-FEBA005180C0}"/>
              </a:ext>
            </a:extLst>
          </p:cNvPr>
          <p:cNvSpPr>
            <a:spLocks noGrp="1"/>
          </p:cNvSpPr>
          <p:nvPr>
            <p:ph type="ftr" sz="quarter" idx="11"/>
          </p:nvPr>
        </p:nvSpPr>
        <p:spPr/>
        <p:txBody>
          <a:bodyPr/>
          <a:lstStyle/>
          <a:p>
            <a:r>
              <a:rPr lang="en-US"/>
              <a:t>Distributed and Cloud Computing - Fall 2021</a:t>
            </a:r>
          </a:p>
        </p:txBody>
      </p:sp>
      <p:sp>
        <p:nvSpPr>
          <p:cNvPr id="6" name="Slide Number Placeholder 5">
            <a:extLst>
              <a:ext uri="{FF2B5EF4-FFF2-40B4-BE49-F238E27FC236}">
                <a16:creationId xmlns:a16="http://schemas.microsoft.com/office/drawing/2014/main" id="{ACF6C134-B484-6E4F-96DD-E5E5A7FF7588}"/>
              </a:ext>
            </a:extLst>
          </p:cNvPr>
          <p:cNvSpPr>
            <a:spLocks noGrp="1"/>
          </p:cNvSpPr>
          <p:nvPr>
            <p:ph type="sldNum" sz="quarter" idx="12"/>
          </p:nvPr>
        </p:nvSpPr>
        <p:spPr/>
        <p:txBody>
          <a:bodyPr/>
          <a:lstStyle/>
          <a:p>
            <a:fld id="{E5F9FE24-64CB-6D42-A9EC-97246F7285E9}" type="slidenum">
              <a:rPr lang="en-US" smtClean="0"/>
              <a:t>‹#›</a:t>
            </a:fld>
            <a:endParaRPr lang="en-US"/>
          </a:p>
        </p:txBody>
      </p:sp>
    </p:spTree>
    <p:extLst>
      <p:ext uri="{BB962C8B-B14F-4D97-AF65-F5344CB8AC3E}">
        <p14:creationId xmlns:p14="http://schemas.microsoft.com/office/powerpoint/2010/main" val="331421690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9E4BB-695E-CB45-9F0D-79BA2D3F9CC8}"/>
              </a:ext>
            </a:extLst>
          </p:cNvPr>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p>
        </p:txBody>
      </p:sp>
      <p:sp>
        <p:nvSpPr>
          <p:cNvPr id="3" name="Text Placeholder 2">
            <a:extLst>
              <a:ext uri="{FF2B5EF4-FFF2-40B4-BE49-F238E27FC236}">
                <a16:creationId xmlns:a16="http://schemas.microsoft.com/office/drawing/2014/main" id="{FF645201-5AD2-8A48-90D3-6429E800622A}"/>
              </a:ext>
            </a:extLst>
          </p:cNvPr>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295C2B8-3E47-4A4E-8702-106F8F710C2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020B106-AD1E-2544-A095-056E6DC984AE}"/>
              </a:ext>
            </a:extLst>
          </p:cNvPr>
          <p:cNvSpPr>
            <a:spLocks noGrp="1"/>
          </p:cNvSpPr>
          <p:nvPr>
            <p:ph type="ftr" sz="quarter" idx="11"/>
          </p:nvPr>
        </p:nvSpPr>
        <p:spPr/>
        <p:txBody>
          <a:bodyPr/>
          <a:lstStyle/>
          <a:p>
            <a:r>
              <a:rPr lang="en-US"/>
              <a:t>Distributed and Cloud Computing - Fall 2021</a:t>
            </a:r>
          </a:p>
        </p:txBody>
      </p:sp>
      <p:sp>
        <p:nvSpPr>
          <p:cNvPr id="6" name="Slide Number Placeholder 5">
            <a:extLst>
              <a:ext uri="{FF2B5EF4-FFF2-40B4-BE49-F238E27FC236}">
                <a16:creationId xmlns:a16="http://schemas.microsoft.com/office/drawing/2014/main" id="{9948977D-DEAA-E240-96E6-83A1945E417E}"/>
              </a:ext>
            </a:extLst>
          </p:cNvPr>
          <p:cNvSpPr>
            <a:spLocks noGrp="1"/>
          </p:cNvSpPr>
          <p:nvPr>
            <p:ph type="sldNum" sz="quarter" idx="12"/>
          </p:nvPr>
        </p:nvSpPr>
        <p:spPr/>
        <p:txBody>
          <a:bodyPr/>
          <a:lstStyle/>
          <a:p>
            <a:fld id="{8A1DFFF7-2FE5-D648-89ED-1261A91CEFB3}" type="slidenum">
              <a:rPr lang="en-US" smtClean="0"/>
              <a:t>‹#›</a:t>
            </a:fld>
            <a:endParaRPr lang="en-US"/>
          </a:p>
        </p:txBody>
      </p:sp>
    </p:spTree>
    <p:extLst>
      <p:ext uri="{BB962C8B-B14F-4D97-AF65-F5344CB8AC3E}">
        <p14:creationId xmlns:p14="http://schemas.microsoft.com/office/powerpoint/2010/main" val="17928092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C20D0-BA36-564B-A3CE-AAEBA53290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C78DA9-1150-0442-940C-06E67D6E819E}"/>
              </a:ext>
            </a:extLst>
          </p:cNvPr>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BCFB04E-D27A-7F43-8993-2211755511D3}"/>
              </a:ext>
            </a:extLst>
          </p:cNvPr>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EDA7DF-E1E9-8441-8AAD-0E4B7A2B63E3}"/>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4E63FBE3-744E-A24E-993C-C81EE9C6A394}"/>
              </a:ext>
            </a:extLst>
          </p:cNvPr>
          <p:cNvSpPr>
            <a:spLocks noGrp="1"/>
          </p:cNvSpPr>
          <p:nvPr>
            <p:ph type="ftr" sz="quarter" idx="11"/>
          </p:nvPr>
        </p:nvSpPr>
        <p:spPr/>
        <p:txBody>
          <a:bodyPr/>
          <a:lstStyle/>
          <a:p>
            <a:r>
              <a:rPr lang="en-US"/>
              <a:t>Distributed and Cloud Computing - Fall 2021</a:t>
            </a:r>
          </a:p>
        </p:txBody>
      </p:sp>
      <p:sp>
        <p:nvSpPr>
          <p:cNvPr id="7" name="Slide Number Placeholder 6">
            <a:extLst>
              <a:ext uri="{FF2B5EF4-FFF2-40B4-BE49-F238E27FC236}">
                <a16:creationId xmlns:a16="http://schemas.microsoft.com/office/drawing/2014/main" id="{18134B4A-084B-6C42-B048-C1E96C474B2C}"/>
              </a:ext>
            </a:extLst>
          </p:cNvPr>
          <p:cNvSpPr>
            <a:spLocks noGrp="1"/>
          </p:cNvSpPr>
          <p:nvPr>
            <p:ph type="sldNum" sz="quarter" idx="12"/>
          </p:nvPr>
        </p:nvSpPr>
        <p:spPr/>
        <p:txBody>
          <a:bodyPr/>
          <a:lstStyle/>
          <a:p>
            <a:fld id="{8A1DFFF7-2FE5-D648-89ED-1261A91CEFB3}" type="slidenum">
              <a:rPr lang="en-US" smtClean="0"/>
              <a:t>‹#›</a:t>
            </a:fld>
            <a:endParaRPr lang="en-US"/>
          </a:p>
        </p:txBody>
      </p:sp>
    </p:spTree>
    <p:extLst>
      <p:ext uri="{BB962C8B-B14F-4D97-AF65-F5344CB8AC3E}">
        <p14:creationId xmlns:p14="http://schemas.microsoft.com/office/powerpoint/2010/main" val="12006602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71333-8CEE-8345-B40B-F291BC25B3DC}"/>
              </a:ext>
            </a:extLst>
          </p:cNvPr>
          <p:cNvSpPr>
            <a:spLocks noGrp="1"/>
          </p:cNvSpPr>
          <p:nvPr>
            <p:ph type="title"/>
          </p:nvPr>
        </p:nvSpPr>
        <p:spPr>
          <a:xfrm>
            <a:off x="1259682" y="547688"/>
            <a:ext cx="15773400" cy="1988345"/>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72FB2B-70CD-7546-9E26-F2FD7B97D3CE}"/>
              </a:ext>
            </a:extLst>
          </p:cNvPr>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a:extLst>
              <a:ext uri="{FF2B5EF4-FFF2-40B4-BE49-F238E27FC236}">
                <a16:creationId xmlns:a16="http://schemas.microsoft.com/office/drawing/2014/main" id="{29F8B1CB-AB93-7642-95CD-49A5CF458151}"/>
              </a:ext>
            </a:extLst>
          </p:cNvPr>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F049A11-4B7D-2241-B6DD-D3406BC7E1B7}"/>
              </a:ext>
            </a:extLst>
          </p:cNvPr>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a:extLst>
              <a:ext uri="{FF2B5EF4-FFF2-40B4-BE49-F238E27FC236}">
                <a16:creationId xmlns:a16="http://schemas.microsoft.com/office/drawing/2014/main" id="{D14E054E-6B09-C747-815D-771964A108C4}"/>
              </a:ext>
            </a:extLst>
          </p:cNvPr>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9A64ED-C348-0343-927A-40C004993E91}"/>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90BC4A6B-CD4B-A143-A39A-29D838C3607E}"/>
              </a:ext>
            </a:extLst>
          </p:cNvPr>
          <p:cNvSpPr>
            <a:spLocks noGrp="1"/>
          </p:cNvSpPr>
          <p:nvPr>
            <p:ph type="ftr" sz="quarter" idx="11"/>
          </p:nvPr>
        </p:nvSpPr>
        <p:spPr/>
        <p:txBody>
          <a:bodyPr/>
          <a:lstStyle/>
          <a:p>
            <a:r>
              <a:rPr lang="en-US"/>
              <a:t>Distributed and Cloud Computing - Fall 2021</a:t>
            </a:r>
          </a:p>
        </p:txBody>
      </p:sp>
      <p:sp>
        <p:nvSpPr>
          <p:cNvPr id="9" name="Slide Number Placeholder 8">
            <a:extLst>
              <a:ext uri="{FF2B5EF4-FFF2-40B4-BE49-F238E27FC236}">
                <a16:creationId xmlns:a16="http://schemas.microsoft.com/office/drawing/2014/main" id="{7F04C01C-6EF3-844A-9A28-6D044076948B}"/>
              </a:ext>
            </a:extLst>
          </p:cNvPr>
          <p:cNvSpPr>
            <a:spLocks noGrp="1"/>
          </p:cNvSpPr>
          <p:nvPr>
            <p:ph type="sldNum" sz="quarter" idx="12"/>
          </p:nvPr>
        </p:nvSpPr>
        <p:spPr/>
        <p:txBody>
          <a:bodyPr/>
          <a:lstStyle/>
          <a:p>
            <a:fld id="{8A1DFFF7-2FE5-D648-89ED-1261A91CEFB3}" type="slidenum">
              <a:rPr lang="en-US" smtClean="0"/>
              <a:t>‹#›</a:t>
            </a:fld>
            <a:endParaRPr lang="en-US"/>
          </a:p>
        </p:txBody>
      </p:sp>
    </p:spTree>
    <p:extLst>
      <p:ext uri="{BB962C8B-B14F-4D97-AF65-F5344CB8AC3E}">
        <p14:creationId xmlns:p14="http://schemas.microsoft.com/office/powerpoint/2010/main" val="40125228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DD838-14A0-7C46-B393-3B369C0929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FA68287-8E6B-154A-B1ED-A5AB58FF8279}"/>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BA395DC3-0660-614F-8677-88355D1FA5BC}"/>
              </a:ext>
            </a:extLst>
          </p:cNvPr>
          <p:cNvSpPr>
            <a:spLocks noGrp="1"/>
          </p:cNvSpPr>
          <p:nvPr>
            <p:ph type="ftr" sz="quarter" idx="11"/>
          </p:nvPr>
        </p:nvSpPr>
        <p:spPr/>
        <p:txBody>
          <a:bodyPr/>
          <a:lstStyle/>
          <a:p>
            <a:r>
              <a:rPr lang="en-US" dirty="0"/>
              <a:t>Distributed and Cloud Computing - Fall 2021</a:t>
            </a:r>
          </a:p>
        </p:txBody>
      </p:sp>
      <p:sp>
        <p:nvSpPr>
          <p:cNvPr id="5" name="Slide Number Placeholder 4">
            <a:extLst>
              <a:ext uri="{FF2B5EF4-FFF2-40B4-BE49-F238E27FC236}">
                <a16:creationId xmlns:a16="http://schemas.microsoft.com/office/drawing/2014/main" id="{396B37AE-8399-4549-8E05-4AB0F4F85439}"/>
              </a:ext>
            </a:extLst>
          </p:cNvPr>
          <p:cNvSpPr>
            <a:spLocks noGrp="1"/>
          </p:cNvSpPr>
          <p:nvPr>
            <p:ph type="sldNum" sz="quarter" idx="12"/>
          </p:nvPr>
        </p:nvSpPr>
        <p:spPr/>
        <p:txBody>
          <a:bodyPr/>
          <a:lstStyle/>
          <a:p>
            <a:fld id="{8A1DFFF7-2FE5-D648-89ED-1261A91CEFB3}" type="slidenum">
              <a:rPr lang="en-US" smtClean="0"/>
              <a:t>‹#›</a:t>
            </a:fld>
            <a:endParaRPr lang="en-US"/>
          </a:p>
        </p:txBody>
      </p:sp>
    </p:spTree>
    <p:extLst>
      <p:ext uri="{BB962C8B-B14F-4D97-AF65-F5344CB8AC3E}">
        <p14:creationId xmlns:p14="http://schemas.microsoft.com/office/powerpoint/2010/main" val="6009555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ABFDD6-207E-CA4B-9ED4-40B7B26D5BFA}"/>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188A8B1F-56B3-224D-82B8-4241EFBDD177}"/>
              </a:ext>
            </a:extLst>
          </p:cNvPr>
          <p:cNvSpPr>
            <a:spLocks noGrp="1"/>
          </p:cNvSpPr>
          <p:nvPr>
            <p:ph type="ftr" sz="quarter" idx="11"/>
          </p:nvPr>
        </p:nvSpPr>
        <p:spPr/>
        <p:txBody>
          <a:bodyPr/>
          <a:lstStyle/>
          <a:p>
            <a:r>
              <a:rPr lang="en-US"/>
              <a:t>Distributed and Cloud Computing - Fall 2021</a:t>
            </a:r>
          </a:p>
        </p:txBody>
      </p:sp>
      <p:sp>
        <p:nvSpPr>
          <p:cNvPr id="4" name="Slide Number Placeholder 3">
            <a:extLst>
              <a:ext uri="{FF2B5EF4-FFF2-40B4-BE49-F238E27FC236}">
                <a16:creationId xmlns:a16="http://schemas.microsoft.com/office/drawing/2014/main" id="{EF002ABF-C760-904B-A731-2B9117AB777B}"/>
              </a:ext>
            </a:extLst>
          </p:cNvPr>
          <p:cNvSpPr>
            <a:spLocks noGrp="1"/>
          </p:cNvSpPr>
          <p:nvPr>
            <p:ph type="sldNum" sz="quarter" idx="12"/>
          </p:nvPr>
        </p:nvSpPr>
        <p:spPr/>
        <p:txBody>
          <a:bodyPr/>
          <a:lstStyle/>
          <a:p>
            <a:fld id="{8A1DFFF7-2FE5-D648-89ED-1261A91CEFB3}" type="slidenum">
              <a:rPr lang="en-US" smtClean="0"/>
              <a:t>‹#›</a:t>
            </a:fld>
            <a:endParaRPr lang="en-US"/>
          </a:p>
        </p:txBody>
      </p:sp>
    </p:spTree>
    <p:extLst>
      <p:ext uri="{BB962C8B-B14F-4D97-AF65-F5344CB8AC3E}">
        <p14:creationId xmlns:p14="http://schemas.microsoft.com/office/powerpoint/2010/main" val="24943128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0F4AC-4DCE-AB49-A927-971B1193152B}"/>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Content Placeholder 2">
            <a:extLst>
              <a:ext uri="{FF2B5EF4-FFF2-40B4-BE49-F238E27FC236}">
                <a16:creationId xmlns:a16="http://schemas.microsoft.com/office/drawing/2014/main" id="{33B9E93C-1364-2F4B-9B55-9C327708E87B}"/>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0F076D-6604-FE42-BF27-A10C5D52ADDA}"/>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601357E6-A915-0F4F-B007-61B98C6C692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BAF056F-B4D3-6341-A958-E4C5C842C38D}"/>
              </a:ext>
            </a:extLst>
          </p:cNvPr>
          <p:cNvSpPr>
            <a:spLocks noGrp="1"/>
          </p:cNvSpPr>
          <p:nvPr>
            <p:ph type="ftr" sz="quarter" idx="11"/>
          </p:nvPr>
        </p:nvSpPr>
        <p:spPr/>
        <p:txBody>
          <a:bodyPr/>
          <a:lstStyle/>
          <a:p>
            <a:r>
              <a:rPr lang="en-US"/>
              <a:t>Distributed and Cloud Computing - Fall 2021</a:t>
            </a:r>
          </a:p>
        </p:txBody>
      </p:sp>
      <p:sp>
        <p:nvSpPr>
          <p:cNvPr id="7" name="Slide Number Placeholder 6">
            <a:extLst>
              <a:ext uri="{FF2B5EF4-FFF2-40B4-BE49-F238E27FC236}">
                <a16:creationId xmlns:a16="http://schemas.microsoft.com/office/drawing/2014/main" id="{C2E5CD00-8C71-5F42-8265-A9392BA89E2F}"/>
              </a:ext>
            </a:extLst>
          </p:cNvPr>
          <p:cNvSpPr>
            <a:spLocks noGrp="1"/>
          </p:cNvSpPr>
          <p:nvPr>
            <p:ph type="sldNum" sz="quarter" idx="12"/>
          </p:nvPr>
        </p:nvSpPr>
        <p:spPr/>
        <p:txBody>
          <a:bodyPr/>
          <a:lstStyle/>
          <a:p>
            <a:fld id="{8A1DFFF7-2FE5-D648-89ED-1261A91CEFB3}" type="slidenum">
              <a:rPr lang="en-US" smtClean="0"/>
              <a:t>‹#›</a:t>
            </a:fld>
            <a:endParaRPr lang="en-US"/>
          </a:p>
        </p:txBody>
      </p:sp>
    </p:spTree>
    <p:extLst>
      <p:ext uri="{BB962C8B-B14F-4D97-AF65-F5344CB8AC3E}">
        <p14:creationId xmlns:p14="http://schemas.microsoft.com/office/powerpoint/2010/main" val="13089526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A67DB-B03D-FA4E-B448-87C3C2878629}"/>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Picture Placeholder 2">
            <a:extLst>
              <a:ext uri="{FF2B5EF4-FFF2-40B4-BE49-F238E27FC236}">
                <a16:creationId xmlns:a16="http://schemas.microsoft.com/office/drawing/2014/main" id="{AE4EFB6C-2A06-EF48-B62A-4CE229F6E81E}"/>
              </a:ext>
            </a:extLst>
          </p:cNvPr>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US"/>
          </a:p>
        </p:txBody>
      </p:sp>
      <p:sp>
        <p:nvSpPr>
          <p:cNvPr id="4" name="Text Placeholder 3">
            <a:extLst>
              <a:ext uri="{FF2B5EF4-FFF2-40B4-BE49-F238E27FC236}">
                <a16:creationId xmlns:a16="http://schemas.microsoft.com/office/drawing/2014/main" id="{81643FF9-D19C-7F4A-85C5-9B419C457228}"/>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9BABF001-3833-4644-A433-6836B012593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50E30EC-EC7C-E94C-81C8-7AFF49230F35}"/>
              </a:ext>
            </a:extLst>
          </p:cNvPr>
          <p:cNvSpPr>
            <a:spLocks noGrp="1"/>
          </p:cNvSpPr>
          <p:nvPr>
            <p:ph type="ftr" sz="quarter" idx="11"/>
          </p:nvPr>
        </p:nvSpPr>
        <p:spPr/>
        <p:txBody>
          <a:bodyPr/>
          <a:lstStyle/>
          <a:p>
            <a:r>
              <a:rPr lang="en-US"/>
              <a:t>Distributed and Cloud Computing - Fall 2021</a:t>
            </a:r>
          </a:p>
        </p:txBody>
      </p:sp>
      <p:sp>
        <p:nvSpPr>
          <p:cNvPr id="7" name="Slide Number Placeholder 6">
            <a:extLst>
              <a:ext uri="{FF2B5EF4-FFF2-40B4-BE49-F238E27FC236}">
                <a16:creationId xmlns:a16="http://schemas.microsoft.com/office/drawing/2014/main" id="{21E34E2A-0EB3-E94B-92CB-612CFD50CCE0}"/>
              </a:ext>
            </a:extLst>
          </p:cNvPr>
          <p:cNvSpPr>
            <a:spLocks noGrp="1"/>
          </p:cNvSpPr>
          <p:nvPr>
            <p:ph type="sldNum" sz="quarter" idx="12"/>
          </p:nvPr>
        </p:nvSpPr>
        <p:spPr/>
        <p:txBody>
          <a:bodyPr/>
          <a:lstStyle/>
          <a:p>
            <a:fld id="{8A1DFFF7-2FE5-D648-89ED-1261A91CEFB3}" type="slidenum">
              <a:rPr lang="en-US" smtClean="0"/>
              <a:t>‹#›</a:t>
            </a:fld>
            <a:endParaRPr lang="en-US"/>
          </a:p>
        </p:txBody>
      </p:sp>
    </p:spTree>
    <p:extLst>
      <p:ext uri="{BB962C8B-B14F-4D97-AF65-F5344CB8AC3E}">
        <p14:creationId xmlns:p14="http://schemas.microsoft.com/office/powerpoint/2010/main" val="65875015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B9FD1-D628-7545-AAC4-0C30DA18A9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B4AA05F-7EAF-3144-B452-2FC52BA5CA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715EF5-A027-6948-954A-5903A8D7FA0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D4DEDDF-DA39-FE44-941D-51E8642A030C}"/>
              </a:ext>
            </a:extLst>
          </p:cNvPr>
          <p:cNvSpPr>
            <a:spLocks noGrp="1"/>
          </p:cNvSpPr>
          <p:nvPr>
            <p:ph type="ftr" sz="quarter" idx="11"/>
          </p:nvPr>
        </p:nvSpPr>
        <p:spPr/>
        <p:txBody>
          <a:bodyPr/>
          <a:lstStyle/>
          <a:p>
            <a:r>
              <a:rPr lang="en-US"/>
              <a:t>Distributed and Cloud Computing - Fall 2021</a:t>
            </a:r>
          </a:p>
        </p:txBody>
      </p:sp>
      <p:sp>
        <p:nvSpPr>
          <p:cNvPr id="6" name="Slide Number Placeholder 5">
            <a:extLst>
              <a:ext uri="{FF2B5EF4-FFF2-40B4-BE49-F238E27FC236}">
                <a16:creationId xmlns:a16="http://schemas.microsoft.com/office/drawing/2014/main" id="{EA90A375-A3F8-FD4F-AE5C-2E5CBE9ADA4F}"/>
              </a:ext>
            </a:extLst>
          </p:cNvPr>
          <p:cNvSpPr>
            <a:spLocks noGrp="1"/>
          </p:cNvSpPr>
          <p:nvPr>
            <p:ph type="sldNum" sz="quarter" idx="12"/>
          </p:nvPr>
        </p:nvSpPr>
        <p:spPr/>
        <p:txBody>
          <a:bodyPr/>
          <a:lstStyle/>
          <a:p>
            <a:fld id="{8A1DFFF7-2FE5-D648-89ED-1261A91CEFB3}" type="slidenum">
              <a:rPr lang="en-US" smtClean="0"/>
              <a:t>‹#›</a:t>
            </a:fld>
            <a:endParaRPr lang="en-US"/>
          </a:p>
        </p:txBody>
      </p:sp>
    </p:spTree>
    <p:extLst>
      <p:ext uri="{BB962C8B-B14F-4D97-AF65-F5344CB8AC3E}">
        <p14:creationId xmlns:p14="http://schemas.microsoft.com/office/powerpoint/2010/main" val="156047963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519DBC6-715F-5B42-B7E8-76C022D0A14A}"/>
              </a:ext>
            </a:extLst>
          </p:cNvPr>
          <p:cNvSpPr>
            <a:spLocks noGrp="1"/>
          </p:cNvSpPr>
          <p:nvPr>
            <p:ph type="title" orient="vert"/>
          </p:nvPr>
        </p:nvSpPr>
        <p:spPr>
          <a:xfrm>
            <a:off x="13087350" y="547688"/>
            <a:ext cx="3943350" cy="871775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47B350-C2A5-4048-925D-23D3466564CD}"/>
              </a:ext>
            </a:extLst>
          </p:cNvPr>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A9F865-0CF6-844A-B4F8-72A0931BFB8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F8AC480-5B57-6F49-A6D9-E57FB308B6D6}"/>
              </a:ext>
            </a:extLst>
          </p:cNvPr>
          <p:cNvSpPr>
            <a:spLocks noGrp="1"/>
          </p:cNvSpPr>
          <p:nvPr>
            <p:ph type="ftr" sz="quarter" idx="11"/>
          </p:nvPr>
        </p:nvSpPr>
        <p:spPr/>
        <p:txBody>
          <a:bodyPr/>
          <a:lstStyle/>
          <a:p>
            <a:r>
              <a:rPr lang="en-US"/>
              <a:t>Distributed and Cloud Computing - Fall 2021</a:t>
            </a:r>
          </a:p>
        </p:txBody>
      </p:sp>
      <p:sp>
        <p:nvSpPr>
          <p:cNvPr id="6" name="Slide Number Placeholder 5">
            <a:extLst>
              <a:ext uri="{FF2B5EF4-FFF2-40B4-BE49-F238E27FC236}">
                <a16:creationId xmlns:a16="http://schemas.microsoft.com/office/drawing/2014/main" id="{60BE37E3-B8DF-294D-BFC6-BD3CA31B13ED}"/>
              </a:ext>
            </a:extLst>
          </p:cNvPr>
          <p:cNvSpPr>
            <a:spLocks noGrp="1"/>
          </p:cNvSpPr>
          <p:nvPr>
            <p:ph type="sldNum" sz="quarter" idx="12"/>
          </p:nvPr>
        </p:nvSpPr>
        <p:spPr/>
        <p:txBody>
          <a:bodyPr/>
          <a:lstStyle/>
          <a:p>
            <a:fld id="{8A1DFFF7-2FE5-D648-89ED-1261A91CEFB3}" type="slidenum">
              <a:rPr lang="en-US" smtClean="0"/>
              <a:t>‹#›</a:t>
            </a:fld>
            <a:endParaRPr lang="en-US"/>
          </a:p>
        </p:txBody>
      </p:sp>
    </p:spTree>
    <p:extLst>
      <p:ext uri="{BB962C8B-B14F-4D97-AF65-F5344CB8AC3E}">
        <p14:creationId xmlns:p14="http://schemas.microsoft.com/office/powerpoint/2010/main" val="37293996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7b - Demo/Lab Solution - Presenter  - Yellow">
  <p:cSld name="CUSTOM_2_4_1_1_1_3">
    <p:spTree>
      <p:nvGrpSpPr>
        <p:cNvPr id="1" name="Shape 33"/>
        <p:cNvGrpSpPr/>
        <p:nvPr/>
      </p:nvGrpSpPr>
      <p:grpSpPr>
        <a:xfrm>
          <a:off x="0" y="0"/>
          <a:ext cx="0" cy="0"/>
          <a:chOff x="0" y="0"/>
          <a:chExt cx="0" cy="0"/>
        </a:xfrm>
      </p:grpSpPr>
      <p:sp>
        <p:nvSpPr>
          <p:cNvPr id="34" name="Google Shape;34;p6"/>
          <p:cNvSpPr/>
          <p:nvPr/>
        </p:nvSpPr>
        <p:spPr>
          <a:xfrm>
            <a:off x="0" y="0"/>
            <a:ext cx="18288000" cy="10296600"/>
          </a:xfrm>
          <a:prstGeom prst="rect">
            <a:avLst/>
          </a:prstGeom>
          <a:solidFill>
            <a:schemeClr val="accent5"/>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pic>
        <p:nvPicPr>
          <p:cNvPr id="35" name="Google Shape;35;p6"/>
          <p:cNvPicPr preferRelativeResize="0"/>
          <p:nvPr/>
        </p:nvPicPr>
        <p:blipFill>
          <a:blip r:embed="rId2">
            <a:alphaModFix/>
          </a:blip>
          <a:stretch>
            <a:fillRect/>
          </a:stretch>
        </p:blipFill>
        <p:spPr>
          <a:xfrm>
            <a:off x="0" y="0"/>
            <a:ext cx="18288000" cy="10287000"/>
          </a:xfrm>
          <a:prstGeom prst="rect">
            <a:avLst/>
          </a:prstGeom>
          <a:noFill/>
          <a:ln>
            <a:noFill/>
          </a:ln>
        </p:spPr>
      </p:pic>
      <p:sp>
        <p:nvSpPr>
          <p:cNvPr id="36" name="Google Shape;36;p6"/>
          <p:cNvSpPr txBox="1">
            <a:spLocks noGrp="1"/>
          </p:cNvSpPr>
          <p:nvPr>
            <p:ph type="subTitle" idx="1"/>
          </p:nvPr>
        </p:nvSpPr>
        <p:spPr>
          <a:xfrm>
            <a:off x="1724150" y="5169125"/>
            <a:ext cx="7428900" cy="911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solidFill>
                  <a:srgbClr val="FFFFFF"/>
                </a:solidFill>
                <a:latin typeface="Google Sans"/>
                <a:ea typeface="Google Sans"/>
                <a:cs typeface="Google Sans"/>
                <a:sym typeface="Google Sans"/>
              </a:defRPr>
            </a:lvl1pPr>
            <a:lvl2pPr lvl="1" rtl="0">
              <a:spcBef>
                <a:spcPts val="0"/>
              </a:spcBef>
              <a:spcAft>
                <a:spcPts val="0"/>
              </a:spcAft>
              <a:buNone/>
              <a:defRPr sz="3600">
                <a:solidFill>
                  <a:srgbClr val="FFFFFF"/>
                </a:solidFill>
                <a:latin typeface="Google Sans"/>
                <a:ea typeface="Google Sans"/>
                <a:cs typeface="Google Sans"/>
                <a:sym typeface="Google Sans"/>
              </a:defRPr>
            </a:lvl2pPr>
            <a:lvl3pPr lvl="2" rtl="0">
              <a:spcBef>
                <a:spcPts val="0"/>
              </a:spcBef>
              <a:spcAft>
                <a:spcPts val="0"/>
              </a:spcAft>
              <a:buNone/>
              <a:defRPr sz="3600">
                <a:solidFill>
                  <a:srgbClr val="FFFFFF"/>
                </a:solidFill>
                <a:latin typeface="Google Sans"/>
                <a:ea typeface="Google Sans"/>
                <a:cs typeface="Google Sans"/>
                <a:sym typeface="Google Sans"/>
              </a:defRPr>
            </a:lvl3pPr>
            <a:lvl4pPr lvl="3" rtl="0">
              <a:spcBef>
                <a:spcPts val="0"/>
              </a:spcBef>
              <a:spcAft>
                <a:spcPts val="0"/>
              </a:spcAft>
              <a:buNone/>
              <a:defRPr sz="3600">
                <a:solidFill>
                  <a:srgbClr val="FFFFFF"/>
                </a:solidFill>
                <a:latin typeface="Google Sans"/>
                <a:ea typeface="Google Sans"/>
                <a:cs typeface="Google Sans"/>
                <a:sym typeface="Google Sans"/>
              </a:defRPr>
            </a:lvl4pPr>
            <a:lvl5pPr lvl="4" rtl="0">
              <a:spcBef>
                <a:spcPts val="0"/>
              </a:spcBef>
              <a:spcAft>
                <a:spcPts val="0"/>
              </a:spcAft>
              <a:buNone/>
              <a:defRPr sz="3600">
                <a:solidFill>
                  <a:srgbClr val="FFFFFF"/>
                </a:solidFill>
                <a:latin typeface="Google Sans"/>
                <a:ea typeface="Google Sans"/>
                <a:cs typeface="Google Sans"/>
                <a:sym typeface="Google Sans"/>
              </a:defRPr>
            </a:lvl5pPr>
            <a:lvl6pPr lvl="5" rtl="0">
              <a:spcBef>
                <a:spcPts val="0"/>
              </a:spcBef>
              <a:spcAft>
                <a:spcPts val="0"/>
              </a:spcAft>
              <a:buNone/>
              <a:defRPr sz="3600">
                <a:solidFill>
                  <a:srgbClr val="FFFFFF"/>
                </a:solidFill>
                <a:latin typeface="Google Sans"/>
                <a:ea typeface="Google Sans"/>
                <a:cs typeface="Google Sans"/>
                <a:sym typeface="Google Sans"/>
              </a:defRPr>
            </a:lvl6pPr>
            <a:lvl7pPr lvl="6" rtl="0">
              <a:spcBef>
                <a:spcPts val="0"/>
              </a:spcBef>
              <a:spcAft>
                <a:spcPts val="0"/>
              </a:spcAft>
              <a:buNone/>
              <a:defRPr sz="3600">
                <a:solidFill>
                  <a:srgbClr val="FFFFFF"/>
                </a:solidFill>
                <a:latin typeface="Google Sans"/>
                <a:ea typeface="Google Sans"/>
                <a:cs typeface="Google Sans"/>
                <a:sym typeface="Google Sans"/>
              </a:defRPr>
            </a:lvl7pPr>
            <a:lvl8pPr lvl="7" rtl="0">
              <a:spcBef>
                <a:spcPts val="0"/>
              </a:spcBef>
              <a:spcAft>
                <a:spcPts val="0"/>
              </a:spcAft>
              <a:buNone/>
              <a:defRPr sz="3600">
                <a:solidFill>
                  <a:srgbClr val="FFFFFF"/>
                </a:solidFill>
                <a:latin typeface="Google Sans"/>
                <a:ea typeface="Google Sans"/>
                <a:cs typeface="Google Sans"/>
                <a:sym typeface="Google Sans"/>
              </a:defRPr>
            </a:lvl8pPr>
            <a:lvl9pPr lvl="8" rtl="0">
              <a:spcBef>
                <a:spcPts val="0"/>
              </a:spcBef>
              <a:spcAft>
                <a:spcPts val="0"/>
              </a:spcAft>
              <a:buNone/>
              <a:defRPr sz="3600">
                <a:solidFill>
                  <a:srgbClr val="FFFFFF"/>
                </a:solidFill>
                <a:latin typeface="Google Sans"/>
                <a:ea typeface="Google Sans"/>
                <a:cs typeface="Google Sans"/>
                <a:sym typeface="Google Sans"/>
              </a:defRPr>
            </a:lvl9pPr>
          </a:lstStyle>
          <a:p>
            <a:endParaRPr/>
          </a:p>
        </p:txBody>
      </p:sp>
      <p:sp>
        <p:nvSpPr>
          <p:cNvPr id="37" name="Google Shape;37;p6"/>
          <p:cNvSpPr txBox="1"/>
          <p:nvPr/>
        </p:nvSpPr>
        <p:spPr>
          <a:xfrm>
            <a:off x="1672475" y="4148475"/>
            <a:ext cx="7486500" cy="114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6000">
              <a:solidFill>
                <a:srgbClr val="202124"/>
              </a:solidFill>
              <a:latin typeface="Google Sans"/>
              <a:ea typeface="Google Sans"/>
              <a:cs typeface="Google Sans"/>
              <a:sym typeface="Google Sans"/>
            </a:endParaRPr>
          </a:p>
        </p:txBody>
      </p:sp>
      <p:sp>
        <p:nvSpPr>
          <p:cNvPr id="38" name="Google Shape;38;p6"/>
          <p:cNvSpPr txBox="1">
            <a:spLocks noGrp="1"/>
          </p:cNvSpPr>
          <p:nvPr>
            <p:ph type="title"/>
          </p:nvPr>
        </p:nvSpPr>
        <p:spPr>
          <a:xfrm>
            <a:off x="1672475" y="4148475"/>
            <a:ext cx="7486500" cy="114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6000">
                <a:solidFill>
                  <a:srgbClr val="FFFFFF"/>
                </a:solidFill>
                <a:latin typeface="Google Sans"/>
                <a:ea typeface="Google Sans"/>
                <a:cs typeface="Google Sans"/>
                <a:sym typeface="Google Sans"/>
              </a:defRPr>
            </a:lvl1pPr>
            <a:lvl2pPr lvl="1" rtl="0">
              <a:spcBef>
                <a:spcPts val="0"/>
              </a:spcBef>
              <a:spcAft>
                <a:spcPts val="0"/>
              </a:spcAft>
              <a:buNone/>
              <a:defRPr sz="6000">
                <a:solidFill>
                  <a:srgbClr val="FFFFFF"/>
                </a:solidFill>
                <a:latin typeface="Google Sans"/>
                <a:ea typeface="Google Sans"/>
                <a:cs typeface="Google Sans"/>
                <a:sym typeface="Google Sans"/>
              </a:defRPr>
            </a:lvl2pPr>
            <a:lvl3pPr lvl="2" rtl="0">
              <a:spcBef>
                <a:spcPts val="0"/>
              </a:spcBef>
              <a:spcAft>
                <a:spcPts val="0"/>
              </a:spcAft>
              <a:buNone/>
              <a:defRPr sz="6000">
                <a:solidFill>
                  <a:srgbClr val="FFFFFF"/>
                </a:solidFill>
                <a:latin typeface="Google Sans"/>
                <a:ea typeface="Google Sans"/>
                <a:cs typeface="Google Sans"/>
                <a:sym typeface="Google Sans"/>
              </a:defRPr>
            </a:lvl3pPr>
            <a:lvl4pPr lvl="3" rtl="0">
              <a:spcBef>
                <a:spcPts val="0"/>
              </a:spcBef>
              <a:spcAft>
                <a:spcPts val="0"/>
              </a:spcAft>
              <a:buNone/>
              <a:defRPr sz="6000">
                <a:solidFill>
                  <a:srgbClr val="FFFFFF"/>
                </a:solidFill>
                <a:latin typeface="Google Sans"/>
                <a:ea typeface="Google Sans"/>
                <a:cs typeface="Google Sans"/>
                <a:sym typeface="Google Sans"/>
              </a:defRPr>
            </a:lvl4pPr>
            <a:lvl5pPr lvl="4" rtl="0">
              <a:spcBef>
                <a:spcPts val="0"/>
              </a:spcBef>
              <a:spcAft>
                <a:spcPts val="0"/>
              </a:spcAft>
              <a:buNone/>
              <a:defRPr sz="6000">
                <a:solidFill>
                  <a:srgbClr val="FFFFFF"/>
                </a:solidFill>
                <a:latin typeface="Google Sans"/>
                <a:ea typeface="Google Sans"/>
                <a:cs typeface="Google Sans"/>
                <a:sym typeface="Google Sans"/>
              </a:defRPr>
            </a:lvl5pPr>
            <a:lvl6pPr lvl="5" rtl="0">
              <a:spcBef>
                <a:spcPts val="0"/>
              </a:spcBef>
              <a:spcAft>
                <a:spcPts val="0"/>
              </a:spcAft>
              <a:buNone/>
              <a:defRPr sz="6000">
                <a:solidFill>
                  <a:srgbClr val="FFFFFF"/>
                </a:solidFill>
                <a:latin typeface="Google Sans"/>
                <a:ea typeface="Google Sans"/>
                <a:cs typeface="Google Sans"/>
                <a:sym typeface="Google Sans"/>
              </a:defRPr>
            </a:lvl6pPr>
            <a:lvl7pPr lvl="6" rtl="0">
              <a:spcBef>
                <a:spcPts val="0"/>
              </a:spcBef>
              <a:spcAft>
                <a:spcPts val="0"/>
              </a:spcAft>
              <a:buNone/>
              <a:defRPr sz="6000">
                <a:solidFill>
                  <a:srgbClr val="FFFFFF"/>
                </a:solidFill>
                <a:latin typeface="Google Sans"/>
                <a:ea typeface="Google Sans"/>
                <a:cs typeface="Google Sans"/>
                <a:sym typeface="Google Sans"/>
              </a:defRPr>
            </a:lvl7pPr>
            <a:lvl8pPr lvl="7" rtl="0">
              <a:spcBef>
                <a:spcPts val="0"/>
              </a:spcBef>
              <a:spcAft>
                <a:spcPts val="0"/>
              </a:spcAft>
              <a:buNone/>
              <a:defRPr sz="6000">
                <a:solidFill>
                  <a:srgbClr val="FFFFFF"/>
                </a:solidFill>
                <a:latin typeface="Google Sans"/>
                <a:ea typeface="Google Sans"/>
                <a:cs typeface="Google Sans"/>
                <a:sym typeface="Google Sans"/>
              </a:defRPr>
            </a:lvl8pPr>
            <a:lvl9pPr lvl="8" rtl="0">
              <a:spcBef>
                <a:spcPts val="0"/>
              </a:spcBef>
              <a:spcAft>
                <a:spcPts val="0"/>
              </a:spcAft>
              <a:buNone/>
              <a:defRPr sz="6000">
                <a:solidFill>
                  <a:srgbClr val="FFFFFF"/>
                </a:solidFill>
                <a:latin typeface="Google Sans"/>
                <a:ea typeface="Google Sans"/>
                <a:cs typeface="Google Sans"/>
                <a:sym typeface="Google Sans"/>
              </a:defRPr>
            </a:lvl9pPr>
          </a:lstStyle>
          <a:p>
            <a:endParaRPr/>
          </a:p>
        </p:txBody>
      </p:sp>
      <p:cxnSp>
        <p:nvCxnSpPr>
          <p:cNvPr id="39" name="Google Shape;39;p6"/>
          <p:cNvCxnSpPr/>
          <p:nvPr/>
        </p:nvCxnSpPr>
        <p:spPr>
          <a:xfrm>
            <a:off x="1743427" y="4011224"/>
            <a:ext cx="857400" cy="0"/>
          </a:xfrm>
          <a:prstGeom prst="straightConnector1">
            <a:avLst/>
          </a:prstGeom>
          <a:noFill/>
          <a:ln w="38100" cap="flat" cmpd="sng">
            <a:solidFill>
              <a:srgbClr val="FFFFFF"/>
            </a:solidFill>
            <a:prstDash val="solid"/>
            <a:round/>
            <a:headEnd type="none" w="med" len="med"/>
            <a:tailEnd type="none" w="med" len="med"/>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1b - Full - Title">
  <p:cSld name="1b - Full - Title">
    <p:spTree>
      <p:nvGrpSpPr>
        <p:cNvPr id="1" name="Shape 93"/>
        <p:cNvGrpSpPr/>
        <p:nvPr/>
      </p:nvGrpSpPr>
      <p:grpSpPr>
        <a:xfrm>
          <a:off x="0" y="0"/>
          <a:ext cx="0" cy="0"/>
          <a:chOff x="0" y="0"/>
          <a:chExt cx="0" cy="0"/>
        </a:xfrm>
      </p:grpSpPr>
      <p:cxnSp>
        <p:nvCxnSpPr>
          <p:cNvPr id="94" name="Google Shape;94;p17"/>
          <p:cNvCxnSpPr/>
          <p:nvPr/>
        </p:nvCxnSpPr>
        <p:spPr>
          <a:xfrm>
            <a:off x="1743427" y="1017624"/>
            <a:ext cx="857400" cy="0"/>
          </a:xfrm>
          <a:prstGeom prst="straightConnector1">
            <a:avLst/>
          </a:prstGeom>
          <a:noFill/>
          <a:ln w="38100" cap="flat" cmpd="sng">
            <a:solidFill>
              <a:srgbClr val="4285F4"/>
            </a:solidFill>
            <a:prstDash val="solid"/>
            <a:round/>
            <a:headEnd type="none" w="med" len="med"/>
            <a:tailEnd type="none" w="med" len="med"/>
          </a:ln>
        </p:spPr>
      </p:cxnSp>
      <p:sp>
        <p:nvSpPr>
          <p:cNvPr id="95" name="Google Shape;95;p17"/>
          <p:cNvSpPr txBox="1">
            <a:spLocks noGrp="1"/>
          </p:cNvSpPr>
          <p:nvPr>
            <p:ph type="title"/>
          </p:nvPr>
        </p:nvSpPr>
        <p:spPr>
          <a:xfrm>
            <a:off x="1672475" y="1154875"/>
            <a:ext cx="14775300" cy="114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800">
                <a:solidFill>
                  <a:schemeClr val="dk1"/>
                </a:solidFill>
                <a:latin typeface="Google Sans"/>
                <a:ea typeface="Google Sans"/>
                <a:cs typeface="Google Sans"/>
                <a:sym typeface="Google Sans"/>
              </a:defRPr>
            </a:lvl1pPr>
            <a:lvl2pPr lvl="1" rtl="0">
              <a:spcBef>
                <a:spcPts val="0"/>
              </a:spcBef>
              <a:spcAft>
                <a:spcPts val="0"/>
              </a:spcAft>
              <a:buNone/>
              <a:defRPr sz="4800">
                <a:solidFill>
                  <a:schemeClr val="dk1"/>
                </a:solidFill>
                <a:latin typeface="Google Sans"/>
                <a:ea typeface="Google Sans"/>
                <a:cs typeface="Google Sans"/>
                <a:sym typeface="Google Sans"/>
              </a:defRPr>
            </a:lvl2pPr>
            <a:lvl3pPr lvl="2" rtl="0">
              <a:spcBef>
                <a:spcPts val="0"/>
              </a:spcBef>
              <a:spcAft>
                <a:spcPts val="0"/>
              </a:spcAft>
              <a:buNone/>
              <a:defRPr sz="4800">
                <a:solidFill>
                  <a:schemeClr val="dk1"/>
                </a:solidFill>
                <a:latin typeface="Google Sans"/>
                <a:ea typeface="Google Sans"/>
                <a:cs typeface="Google Sans"/>
                <a:sym typeface="Google Sans"/>
              </a:defRPr>
            </a:lvl3pPr>
            <a:lvl4pPr lvl="3" rtl="0">
              <a:spcBef>
                <a:spcPts val="0"/>
              </a:spcBef>
              <a:spcAft>
                <a:spcPts val="0"/>
              </a:spcAft>
              <a:buNone/>
              <a:defRPr sz="4800">
                <a:solidFill>
                  <a:schemeClr val="dk1"/>
                </a:solidFill>
                <a:latin typeface="Google Sans"/>
                <a:ea typeface="Google Sans"/>
                <a:cs typeface="Google Sans"/>
                <a:sym typeface="Google Sans"/>
              </a:defRPr>
            </a:lvl4pPr>
            <a:lvl5pPr lvl="4" rtl="0">
              <a:spcBef>
                <a:spcPts val="0"/>
              </a:spcBef>
              <a:spcAft>
                <a:spcPts val="0"/>
              </a:spcAft>
              <a:buNone/>
              <a:defRPr sz="4800">
                <a:solidFill>
                  <a:schemeClr val="dk1"/>
                </a:solidFill>
                <a:latin typeface="Google Sans"/>
                <a:ea typeface="Google Sans"/>
                <a:cs typeface="Google Sans"/>
                <a:sym typeface="Google Sans"/>
              </a:defRPr>
            </a:lvl5pPr>
            <a:lvl6pPr lvl="5" rtl="0">
              <a:spcBef>
                <a:spcPts val="0"/>
              </a:spcBef>
              <a:spcAft>
                <a:spcPts val="0"/>
              </a:spcAft>
              <a:buNone/>
              <a:defRPr sz="4800">
                <a:solidFill>
                  <a:schemeClr val="dk1"/>
                </a:solidFill>
                <a:latin typeface="Google Sans"/>
                <a:ea typeface="Google Sans"/>
                <a:cs typeface="Google Sans"/>
                <a:sym typeface="Google Sans"/>
              </a:defRPr>
            </a:lvl6pPr>
            <a:lvl7pPr lvl="6" rtl="0">
              <a:spcBef>
                <a:spcPts val="0"/>
              </a:spcBef>
              <a:spcAft>
                <a:spcPts val="0"/>
              </a:spcAft>
              <a:buNone/>
              <a:defRPr sz="4800">
                <a:solidFill>
                  <a:schemeClr val="dk1"/>
                </a:solidFill>
                <a:latin typeface="Google Sans"/>
                <a:ea typeface="Google Sans"/>
                <a:cs typeface="Google Sans"/>
                <a:sym typeface="Google Sans"/>
              </a:defRPr>
            </a:lvl7pPr>
            <a:lvl8pPr lvl="7" rtl="0">
              <a:spcBef>
                <a:spcPts val="0"/>
              </a:spcBef>
              <a:spcAft>
                <a:spcPts val="0"/>
              </a:spcAft>
              <a:buNone/>
              <a:defRPr sz="4800">
                <a:solidFill>
                  <a:schemeClr val="dk1"/>
                </a:solidFill>
                <a:latin typeface="Google Sans"/>
                <a:ea typeface="Google Sans"/>
                <a:cs typeface="Google Sans"/>
                <a:sym typeface="Google Sans"/>
              </a:defRPr>
            </a:lvl8pPr>
            <a:lvl9pPr lvl="8" rtl="0">
              <a:spcBef>
                <a:spcPts val="0"/>
              </a:spcBef>
              <a:spcAft>
                <a:spcPts val="0"/>
              </a:spcAft>
              <a:buNone/>
              <a:defRPr sz="4800">
                <a:solidFill>
                  <a:schemeClr val="dk1"/>
                </a:solidFill>
                <a:latin typeface="Google Sans"/>
                <a:ea typeface="Google Sans"/>
                <a:cs typeface="Google Sans"/>
                <a:sym typeface="Google Sans"/>
              </a:defRPr>
            </a:lvl9pPr>
          </a:lstStyle>
          <a:p>
            <a:endParaRPr/>
          </a:p>
        </p:txBody>
      </p:sp>
    </p:spTree>
    <p:extLst>
      <p:ext uri="{BB962C8B-B14F-4D97-AF65-F5344CB8AC3E}">
        <p14:creationId xmlns:p14="http://schemas.microsoft.com/office/powerpoint/2010/main" val="40150926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Lst>
          </p:cNvPr>
          <p:cNvPicPr>
            <a:picLocks noChangeAspect="1"/>
          </p:cNvPicPr>
          <p:nvPr userDrawn="1"/>
        </p:nvPicPr>
        <p:blipFill>
          <a:blip r:embed="rId3"/>
          <a:stretch>
            <a:fillRect/>
          </a:stretch>
        </p:blipFill>
        <p:spPr>
          <a:xfrm>
            <a:off x="-121535" y="-71879"/>
            <a:ext cx="18542643" cy="10437273"/>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628650" y="4787911"/>
            <a:ext cx="17030700" cy="711179"/>
          </a:xfrm>
        </p:spPr>
        <p:txBody>
          <a:bodyPr>
            <a:noAutofit/>
          </a:bodyPr>
          <a:lstStyle>
            <a:lvl1pPr>
              <a:defRPr sz="9000">
                <a:solidFill>
                  <a:schemeClr val="bg1"/>
                </a:solidFill>
              </a:defRPr>
            </a:lvl1pPr>
          </a:lstStyle>
          <a:p>
            <a:r>
              <a:rPr lang="en-US"/>
              <a:t>Click to edit Master title style</a:t>
            </a:r>
            <a:endParaRPr lang="en-US" dirty="0"/>
          </a:p>
        </p:txBody>
      </p:sp>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628650" y="3831534"/>
            <a:ext cx="12089607" cy="732747"/>
          </a:xfrm>
        </p:spPr>
        <p:txBody>
          <a:bodyPr>
            <a:normAutofit/>
          </a:bodyPr>
          <a:lstStyle>
            <a:lvl1pPr marL="0" indent="0">
              <a:buNone/>
              <a:defRPr sz="3000" b="0" spc="45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7" name="Picture 6">
            <a:extLst>
              <a:ext uri="{FF2B5EF4-FFF2-40B4-BE49-F238E27FC236}">
                <a16:creationId xmlns:a16="http://schemas.microsoft.com/office/drawing/2014/main" id="{63FC9937-4309-1345-9FFE-12A8DD2FC6B5}"/>
              </a:ext>
            </a:extLst>
          </p:cNvPr>
          <p:cNvPicPr>
            <a:picLocks noChangeAspect="1"/>
          </p:cNvPicPr>
          <p:nvPr userDrawn="1"/>
        </p:nvPicPr>
        <p:blipFill>
          <a:blip r:embed="rId4"/>
          <a:stretch>
            <a:fillRect/>
          </a:stretch>
        </p:blipFill>
        <p:spPr>
          <a:xfrm>
            <a:off x="14896647" y="9134759"/>
            <a:ext cx="2658984" cy="673610"/>
          </a:xfrm>
          <a:prstGeom prst="rect">
            <a:avLst/>
          </a:prstGeom>
        </p:spPr>
      </p:pic>
    </p:spTree>
    <p:custDataLst>
      <p:tags r:id="rId1"/>
    </p:custDataLst>
    <p:extLst>
      <p:ext uri="{BB962C8B-B14F-4D97-AF65-F5344CB8AC3E}">
        <p14:creationId xmlns:p14="http://schemas.microsoft.com/office/powerpoint/2010/main" val="482216505"/>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Lst>
          </p:cNvPr>
          <p:cNvSpPr/>
          <p:nvPr userDrawn="1"/>
        </p:nvSpPr>
        <p:spPr>
          <a:xfrm>
            <a:off x="0" y="0"/>
            <a:ext cx="18288000" cy="10287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dirty="0"/>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628650" y="4787911"/>
            <a:ext cx="17030700" cy="711179"/>
          </a:xfrm>
        </p:spPr>
        <p:txBody>
          <a:bodyPr>
            <a:noAutofit/>
          </a:bodyPr>
          <a:lstStyle>
            <a:lvl1pPr>
              <a:defRPr sz="9000">
                <a:solidFill>
                  <a:schemeClr val="bg1"/>
                </a:solidFill>
              </a:defRPr>
            </a:lvl1pPr>
          </a:lstStyle>
          <a:p>
            <a:r>
              <a:rPr lang="en-US"/>
              <a:t>Click to edit Master title style</a:t>
            </a:r>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628650" y="3831534"/>
            <a:ext cx="12089607" cy="732747"/>
          </a:xfrm>
        </p:spPr>
        <p:txBody>
          <a:bodyPr>
            <a:normAutofit/>
          </a:bodyPr>
          <a:lstStyle>
            <a:lvl1pPr marL="0" indent="0">
              <a:buNone/>
              <a:defRPr sz="3000" b="0" spc="45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6" name="Footer Placeholder 4">
            <a:extLst>
              <a:ext uri="{FF2B5EF4-FFF2-40B4-BE49-F238E27FC236}">
                <a16:creationId xmlns:a16="http://schemas.microsoft.com/office/drawing/2014/main" id="{6636900F-FBBE-9846-A194-AC5CF173B39F}"/>
              </a:ext>
            </a:extLst>
          </p:cNvPr>
          <p:cNvSpPr>
            <a:spLocks noGrp="1"/>
          </p:cNvSpPr>
          <p:nvPr>
            <p:ph type="ftr" sz="quarter" idx="3"/>
          </p:nvPr>
        </p:nvSpPr>
        <p:spPr>
          <a:xfrm>
            <a:off x="628651" y="9534526"/>
            <a:ext cx="5603186" cy="547688"/>
          </a:xfrm>
          <a:prstGeom prst="rect">
            <a:avLst/>
          </a:prstGeom>
        </p:spPr>
        <p:txBody>
          <a:bodyPr vert="horz" lIns="91440" tIns="45720" rIns="91440" bIns="45720" rtlCol="0" anchor="ctr"/>
          <a:lstStyle>
            <a:lvl1pPr algn="l">
              <a:defRPr sz="135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8" name="Picture 7">
            <a:extLst>
              <a:ext uri="{FF2B5EF4-FFF2-40B4-BE49-F238E27FC236}">
                <a16:creationId xmlns:a16="http://schemas.microsoft.com/office/drawing/2014/main" id="{68A38432-CE99-3E4B-B087-73EB0F09CDB2}"/>
              </a:ext>
            </a:extLst>
          </p:cNvPr>
          <p:cNvPicPr>
            <a:picLocks noChangeAspect="1"/>
          </p:cNvPicPr>
          <p:nvPr userDrawn="1"/>
        </p:nvPicPr>
        <p:blipFill>
          <a:blip r:embed="rId3"/>
          <a:stretch>
            <a:fillRect/>
          </a:stretch>
        </p:blipFill>
        <p:spPr>
          <a:xfrm>
            <a:off x="14896647" y="9134759"/>
            <a:ext cx="2658984" cy="673610"/>
          </a:xfrm>
          <a:prstGeom prst="rect">
            <a:avLst/>
          </a:prstGeom>
        </p:spPr>
      </p:pic>
    </p:spTree>
    <p:custDataLst>
      <p:tags r:id="rId1"/>
    </p:custDataLst>
    <p:extLst>
      <p:ext uri="{BB962C8B-B14F-4D97-AF65-F5344CB8AC3E}">
        <p14:creationId xmlns:p14="http://schemas.microsoft.com/office/powerpoint/2010/main" val="8419757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7AF45B-C20A-5F4E-906A-B043D9D7F28E}"/>
              </a:ext>
            </a:extLst>
          </p:cNvPr>
          <p:cNvSpPr/>
          <p:nvPr userDrawn="1"/>
        </p:nvSpPr>
        <p:spPr>
          <a:xfrm>
            <a:off x="-3" y="0"/>
            <a:ext cx="7688643" cy="10313238"/>
          </a:xfrm>
          <a:prstGeom prst="rect">
            <a:avLst/>
          </a:prstGeom>
          <a:solidFill>
            <a:srgbClr val="232F3E"/>
          </a:solidFill>
          <a:ln w="9525"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id="{C0EC8262-9538-E343-BCD0-0911ADA9E7A6}"/>
              </a:ext>
            </a:extLst>
          </p:cNvPr>
          <p:cNvPicPr>
            <a:picLocks noChangeAspect="1"/>
          </p:cNvPicPr>
          <p:nvPr userDrawn="1"/>
        </p:nvPicPr>
        <p:blipFill rotWithShape="1">
          <a:blip r:embed="rId3"/>
          <a:srcRect l="39690" t="3208" r="5228" b="21597"/>
          <a:stretch/>
        </p:blipFill>
        <p:spPr>
          <a:xfrm>
            <a:off x="883068" y="4739040"/>
            <a:ext cx="6805572" cy="5574198"/>
          </a:xfrm>
          <a:prstGeom prst="rect">
            <a:avLst/>
          </a:prstGeom>
        </p:spPr>
      </p:pic>
      <p:sp>
        <p:nvSpPr>
          <p:cNvPr id="4" name="Footer Placeholder 3">
            <a:extLst>
              <a:ext uri="{FF2B5EF4-FFF2-40B4-BE49-F238E27FC236}">
                <a16:creationId xmlns:a16="http://schemas.microsoft.com/office/drawing/2014/main" id="{7D651C47-09F6-C947-968C-92FC59515123}"/>
              </a:ext>
            </a:extLst>
          </p:cNvPr>
          <p:cNvSpPr>
            <a:spLocks noGrp="1"/>
          </p:cNvSpPr>
          <p:nvPr>
            <p:ph type="ftr" sz="quarter" idx="11"/>
          </p:nvPr>
        </p:nvSpPr>
        <p:spPr>
          <a:xfrm>
            <a:off x="11996592" y="9534526"/>
            <a:ext cx="5662758" cy="547688"/>
          </a:xfrm>
          <a:prstGeom prst="rect">
            <a:avLst/>
          </a:prstGeom>
        </p:spPr>
        <p:txBody>
          <a:bodyPr/>
          <a:lstStyle>
            <a:lvl1pPr algn="r">
              <a:defRPr/>
            </a:lvl1pPr>
          </a:lstStyle>
          <a:p>
            <a:r>
              <a:rPr lang="en-US"/>
              <a:t>Distributed and Cloud Computing - Fall 2021</a:t>
            </a:r>
            <a:endParaRPr lang="en-US" dirty="0"/>
          </a:p>
        </p:txBody>
      </p:sp>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628651" y="1767565"/>
            <a:ext cx="6402971" cy="1988345"/>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FFDB7B2F-8327-B54A-A6DB-5F4F68ECD970}"/>
              </a:ext>
            </a:extLst>
          </p:cNvPr>
          <p:cNvSpPr>
            <a:spLocks noGrp="1"/>
          </p:cNvSpPr>
          <p:nvPr>
            <p:ph type="sldNum" sz="quarter" idx="10"/>
          </p:nvPr>
        </p:nvSpPr>
        <p:spPr>
          <a:xfrm>
            <a:off x="635486" y="9534526"/>
            <a:ext cx="4114800" cy="547688"/>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8571711" y="1767564"/>
            <a:ext cx="8651418" cy="722238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a16="http://schemas.microsoft.com/office/drawing/2014/main" id="{280E0825-B265-3846-8BB3-B9ECFCCA9B2D}"/>
              </a:ext>
            </a:extLst>
          </p:cNvPr>
          <p:cNvPicPr>
            <a:picLocks noChangeAspect="1"/>
          </p:cNvPicPr>
          <p:nvPr userDrawn="1"/>
        </p:nvPicPr>
        <p:blipFill>
          <a:blip r:embed="rId4"/>
          <a:stretch>
            <a:fillRect/>
          </a:stretch>
        </p:blipFill>
        <p:spPr>
          <a:xfrm>
            <a:off x="14863800" y="547689"/>
            <a:ext cx="2658978" cy="673608"/>
          </a:xfrm>
          <a:prstGeom prst="rect">
            <a:avLst/>
          </a:prstGeom>
        </p:spPr>
      </p:pic>
    </p:spTree>
    <p:custDataLst>
      <p:tags r:id="rId1"/>
    </p:custDataLst>
    <p:extLst>
      <p:ext uri="{BB962C8B-B14F-4D97-AF65-F5344CB8AC3E}">
        <p14:creationId xmlns:p14="http://schemas.microsoft.com/office/powerpoint/2010/main" val="359453172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a16="http://schemas.microsoft.com/office/drawing/2014/main" id="{A9C4F210-2650-3942-9632-6074E8F12704}"/>
              </a:ext>
            </a:extLst>
          </p:cNvPr>
          <p:cNvSpPr>
            <a:spLocks noGrp="1"/>
          </p:cNvSpPr>
          <p:nvPr>
            <p:ph type="ftr" sz="quarter" idx="3"/>
          </p:nvPr>
        </p:nvSpPr>
        <p:spPr>
          <a:xfrm>
            <a:off x="628649" y="9534526"/>
            <a:ext cx="5603186" cy="547688"/>
          </a:xfrm>
          <a:prstGeom prst="rect">
            <a:avLst/>
          </a:prstGeom>
        </p:spPr>
        <p:txBody>
          <a:bodyPr vert="horz" lIns="91440" tIns="45720" rIns="91440" bIns="45720" rtlCol="0" anchor="ctr"/>
          <a:lstStyle>
            <a:lvl1pPr algn="l">
              <a:defRPr sz="135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628650" y="4787911"/>
            <a:ext cx="17030700" cy="711179"/>
          </a:xfrm>
        </p:spPr>
        <p:txBody>
          <a:bodyPr>
            <a:noAutofit/>
          </a:bodyPr>
          <a:lstStyle>
            <a:lvl1pPr>
              <a:defRPr sz="9000">
                <a:solidFill>
                  <a:schemeClr val="tx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B9293C6B-D94F-304A-A8F4-8745DAD9DF47}"/>
              </a:ext>
            </a:extLst>
          </p:cNvPr>
          <p:cNvSpPr>
            <a:spLocks noGrp="1"/>
          </p:cNvSpPr>
          <p:nvPr>
            <p:ph type="sldNum" sz="quarter" idx="12"/>
          </p:nvPr>
        </p:nvSpPr>
        <p:spPr>
          <a:xfrm>
            <a:off x="13544550" y="9534526"/>
            <a:ext cx="4114800" cy="547688"/>
          </a:xfrm>
        </p:spPr>
        <p:txBody>
          <a:bodyPr/>
          <a:lstStyle/>
          <a:p>
            <a:fld id="{B6A95138-A96E-2F42-A959-2EFD44FE4AB7}" type="slidenum">
              <a:rPr lang="en-US" smtClean="0"/>
              <a:t>‹#›</a:t>
            </a:fld>
            <a:endParaRPr lang="en-US" dirty="0"/>
          </a:p>
        </p:txBody>
      </p:sp>
      <p:pic>
        <p:nvPicPr>
          <p:cNvPr id="7" name="Picture 6">
            <a:extLst>
              <a:ext uri="{FF2B5EF4-FFF2-40B4-BE49-F238E27FC236}">
                <a16:creationId xmlns:a16="http://schemas.microsoft.com/office/drawing/2014/main" id="{3AA315D3-3937-1747-9C2E-0067F12A02F0}"/>
              </a:ext>
            </a:extLst>
          </p:cNvPr>
          <p:cNvPicPr>
            <a:picLocks noChangeAspect="1"/>
          </p:cNvPicPr>
          <p:nvPr userDrawn="1"/>
        </p:nvPicPr>
        <p:blipFill rotWithShape="1">
          <a:blip r:embed="rId3"/>
          <a:srcRect l="75552" t="60520" r="3438" b="3809"/>
          <a:stretch/>
        </p:blipFill>
        <p:spPr>
          <a:xfrm rot="10800000">
            <a:off x="-1" y="-3"/>
            <a:ext cx="3402281" cy="3249155"/>
          </a:xfrm>
          <a:prstGeom prst="rect">
            <a:avLst/>
          </a:prstGeom>
        </p:spPr>
      </p:pic>
      <p:pic>
        <p:nvPicPr>
          <p:cNvPr id="9" name="Picture 8">
            <a:extLst>
              <a:ext uri="{FF2B5EF4-FFF2-40B4-BE49-F238E27FC236}">
                <a16:creationId xmlns:a16="http://schemas.microsoft.com/office/drawing/2014/main" id="{83936176-BBC4-344F-8FD9-CD6D76107A13}"/>
              </a:ext>
            </a:extLst>
          </p:cNvPr>
          <p:cNvPicPr>
            <a:picLocks noChangeAspect="1"/>
          </p:cNvPicPr>
          <p:nvPr userDrawn="1"/>
        </p:nvPicPr>
        <p:blipFill>
          <a:blip r:embed="rId4"/>
          <a:stretch>
            <a:fillRect/>
          </a:stretch>
        </p:blipFill>
        <p:spPr>
          <a:xfrm>
            <a:off x="14863800" y="547689"/>
            <a:ext cx="2658978" cy="673608"/>
          </a:xfrm>
          <a:prstGeom prst="rect">
            <a:avLst/>
          </a:prstGeom>
        </p:spPr>
      </p:pic>
    </p:spTree>
    <p:custDataLst>
      <p:tags r:id="rId1"/>
    </p:custDataLst>
    <p:extLst>
      <p:ext uri="{BB962C8B-B14F-4D97-AF65-F5344CB8AC3E}">
        <p14:creationId xmlns:p14="http://schemas.microsoft.com/office/powerpoint/2010/main" val="136228696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3704" y="8"/>
            <a:ext cx="18283428" cy="17145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628650" y="547688"/>
            <a:ext cx="13551408" cy="711179"/>
          </a:xfrm>
        </p:spPr>
        <p:txBody>
          <a:bodyPr>
            <a:noAutofit/>
          </a:bodyPr>
          <a:lstStyle>
            <a:lvl1pPr>
              <a:defRPr sz="6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628650" y="2292263"/>
            <a:ext cx="17030700" cy="6973182"/>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18DE245B-4FD3-2740-8BED-8269A8D5C217}"/>
              </a:ext>
            </a:extLst>
          </p:cNvPr>
          <p:cNvPicPr>
            <a:picLocks noChangeAspect="1"/>
          </p:cNvPicPr>
          <p:nvPr userDrawn="1"/>
        </p:nvPicPr>
        <p:blipFill>
          <a:blip r:embed="rId4"/>
          <a:stretch>
            <a:fillRect/>
          </a:stretch>
        </p:blipFill>
        <p:spPr>
          <a:xfrm>
            <a:off x="14863797" y="547688"/>
            <a:ext cx="2658984" cy="673610"/>
          </a:xfrm>
          <a:prstGeom prst="rect">
            <a:avLst/>
          </a:prstGeom>
        </p:spPr>
      </p:pic>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13544550" y="9534526"/>
            <a:ext cx="4114800" cy="547688"/>
          </a:xfrm>
        </p:spPr>
        <p:txBody>
          <a:bodyPr/>
          <a:lstStyle>
            <a:lvl1pPr>
              <a:defRPr sz="1400"/>
            </a:lvl1pPr>
          </a:lstStyle>
          <a:p>
            <a:fld id="{B6A95138-A96E-2F42-A959-2EFD44FE4AB7}" type="slidenum">
              <a:rPr lang="en-US" smtClean="0"/>
              <a:pPr/>
              <a:t>‹#›</a:t>
            </a:fld>
            <a:endParaRPr lang="en-US" dirty="0"/>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7404354" y="9569356"/>
            <a:ext cx="5603186" cy="547688"/>
          </a:xfrm>
          <a:prstGeom prst="rect">
            <a:avLst/>
          </a:prstGeom>
        </p:spPr>
        <p:txBody>
          <a:bodyPr vert="horz" lIns="91440" tIns="45720" rIns="91440" bIns="45720" rtlCol="0" anchor="ctr"/>
          <a:lstStyle>
            <a:lvl1pPr algn="l">
              <a:defRPr sz="14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Distributed and Cloud Computing - Fall 2021</a:t>
            </a:r>
          </a:p>
        </p:txBody>
      </p:sp>
    </p:spTree>
    <p:custDataLst>
      <p:tags r:id="rId1"/>
    </p:custDataLst>
    <p:extLst>
      <p:ext uri="{BB962C8B-B14F-4D97-AF65-F5344CB8AC3E}">
        <p14:creationId xmlns:p14="http://schemas.microsoft.com/office/powerpoint/2010/main" val="178493131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3704" y="8"/>
            <a:ext cx="18283428" cy="17145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628650" y="547688"/>
            <a:ext cx="13551408" cy="711179"/>
          </a:xfrm>
        </p:spPr>
        <p:txBody>
          <a:bodyPr>
            <a:noAutofit/>
          </a:bodyPr>
          <a:lstStyle>
            <a:lvl1pPr>
              <a:defRPr sz="6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628650" y="2292263"/>
            <a:ext cx="8257032" cy="6973182"/>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13544550" y="9534526"/>
            <a:ext cx="4114800" cy="547688"/>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9369468" y="2286342"/>
            <a:ext cx="8257032" cy="6973182"/>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a16="http://schemas.microsoft.com/office/drawing/2014/main" id="{69573A30-3961-C94C-A15D-1FC70640BAA5}"/>
              </a:ext>
            </a:extLst>
          </p:cNvPr>
          <p:cNvSpPr>
            <a:spLocks noGrp="1"/>
          </p:cNvSpPr>
          <p:nvPr>
            <p:ph type="ftr" sz="quarter" idx="3"/>
          </p:nvPr>
        </p:nvSpPr>
        <p:spPr>
          <a:xfrm>
            <a:off x="628651" y="9534526"/>
            <a:ext cx="5603186" cy="547688"/>
          </a:xfrm>
          <a:prstGeom prst="rect">
            <a:avLst/>
          </a:prstGeom>
        </p:spPr>
        <p:txBody>
          <a:bodyPr vert="horz" lIns="91440" tIns="45720" rIns="91440" bIns="45720" rtlCol="0" anchor="ctr"/>
          <a:lstStyle>
            <a:lvl1pPr algn="l">
              <a:defRPr sz="135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16" name="Picture 15">
            <a:extLst>
              <a:ext uri="{FF2B5EF4-FFF2-40B4-BE49-F238E27FC236}">
                <a16:creationId xmlns:a16="http://schemas.microsoft.com/office/drawing/2014/main" id="{BF6D2BA4-6287-854B-A5A3-81A95726CF44}"/>
              </a:ext>
            </a:extLst>
          </p:cNvPr>
          <p:cNvPicPr>
            <a:picLocks noChangeAspect="1"/>
          </p:cNvPicPr>
          <p:nvPr userDrawn="1"/>
        </p:nvPicPr>
        <p:blipFill>
          <a:blip r:embed="rId4"/>
          <a:stretch>
            <a:fillRect/>
          </a:stretch>
        </p:blipFill>
        <p:spPr>
          <a:xfrm>
            <a:off x="14863797" y="547688"/>
            <a:ext cx="2658984" cy="673610"/>
          </a:xfrm>
          <a:prstGeom prst="rect">
            <a:avLst/>
          </a:prstGeom>
        </p:spPr>
      </p:pic>
    </p:spTree>
    <p:custDataLst>
      <p:tags r:id="rId1"/>
    </p:custDataLst>
    <p:extLst>
      <p:ext uri="{BB962C8B-B14F-4D97-AF65-F5344CB8AC3E}">
        <p14:creationId xmlns:p14="http://schemas.microsoft.com/office/powerpoint/2010/main" val="22559548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Lst>
          </p:cNvPr>
          <p:cNvPicPr>
            <a:picLocks/>
          </p:cNvPicPr>
          <p:nvPr userDrawn="1"/>
        </p:nvPicPr>
        <p:blipFill>
          <a:blip r:embed="rId3"/>
          <a:stretch>
            <a:fillRect/>
          </a:stretch>
        </p:blipFill>
        <p:spPr>
          <a:xfrm>
            <a:off x="3704" y="8"/>
            <a:ext cx="18283428" cy="17145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628652" y="547688"/>
            <a:ext cx="13556124" cy="711179"/>
          </a:xfrm>
        </p:spPr>
        <p:txBody>
          <a:bodyPr>
            <a:noAutofit/>
          </a:bodyPr>
          <a:lstStyle>
            <a:lvl1pPr>
              <a:defRPr sz="6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628650" y="2292263"/>
            <a:ext cx="5390388" cy="696772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13544550" y="9534526"/>
            <a:ext cx="4114800" cy="547688"/>
          </a:xfrm>
        </p:spPr>
        <p:txBody>
          <a:bodyPr/>
          <a:lstStyle/>
          <a:p>
            <a:fld id="{B6A95138-A96E-2F42-A959-2EFD44FE4AB7}" type="slidenum">
              <a:rPr lang="en-US" smtClean="0"/>
              <a:t>‹#›</a:t>
            </a:fld>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12260529" y="2292263"/>
            <a:ext cx="5390388" cy="696772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6471314" y="2292263"/>
            <a:ext cx="5390388" cy="696772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a16="http://schemas.microsoft.com/office/drawing/2014/main" id="{EAED9FF8-3030-4E4D-ADC0-FA2315FD54F2}"/>
              </a:ext>
            </a:extLst>
          </p:cNvPr>
          <p:cNvSpPr>
            <a:spLocks noGrp="1"/>
          </p:cNvSpPr>
          <p:nvPr>
            <p:ph type="ftr" sz="quarter" idx="3"/>
          </p:nvPr>
        </p:nvSpPr>
        <p:spPr>
          <a:xfrm>
            <a:off x="628651" y="9534526"/>
            <a:ext cx="5603186" cy="547688"/>
          </a:xfrm>
          <a:prstGeom prst="rect">
            <a:avLst/>
          </a:prstGeom>
        </p:spPr>
        <p:txBody>
          <a:bodyPr vert="horz" lIns="91440" tIns="45720" rIns="91440" bIns="45720" rtlCol="0" anchor="ctr"/>
          <a:lstStyle>
            <a:lvl1pPr algn="l">
              <a:defRPr sz="135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14" name="Picture 13">
            <a:extLst>
              <a:ext uri="{FF2B5EF4-FFF2-40B4-BE49-F238E27FC236}">
                <a16:creationId xmlns:a16="http://schemas.microsoft.com/office/drawing/2014/main" id="{BCD2DB21-CEFB-4A4D-B8DA-776FFE4E65ED}"/>
              </a:ext>
            </a:extLst>
          </p:cNvPr>
          <p:cNvPicPr>
            <a:picLocks noChangeAspect="1"/>
          </p:cNvPicPr>
          <p:nvPr userDrawn="1"/>
        </p:nvPicPr>
        <p:blipFill>
          <a:blip r:embed="rId4"/>
          <a:stretch>
            <a:fillRect/>
          </a:stretch>
        </p:blipFill>
        <p:spPr>
          <a:xfrm>
            <a:off x="14863797" y="547688"/>
            <a:ext cx="2658984" cy="673610"/>
          </a:xfrm>
          <a:prstGeom prst="rect">
            <a:avLst/>
          </a:prstGeom>
        </p:spPr>
      </p:pic>
    </p:spTree>
    <p:custDataLst>
      <p:tags r:id="rId1"/>
    </p:custDataLst>
    <p:extLst>
      <p:ext uri="{BB962C8B-B14F-4D97-AF65-F5344CB8AC3E}">
        <p14:creationId xmlns:p14="http://schemas.microsoft.com/office/powerpoint/2010/main" val="8901472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Lst>
          </p:cNvPr>
          <p:cNvPicPr>
            <a:picLocks/>
          </p:cNvPicPr>
          <p:nvPr userDrawn="1"/>
        </p:nvPicPr>
        <p:blipFill>
          <a:blip r:embed="rId3"/>
          <a:stretch>
            <a:fillRect/>
          </a:stretch>
        </p:blipFill>
        <p:spPr>
          <a:xfrm>
            <a:off x="3704" y="8"/>
            <a:ext cx="18283428" cy="17145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628650" y="547688"/>
            <a:ext cx="13551408" cy="711179"/>
          </a:xfrm>
        </p:spPr>
        <p:txBody>
          <a:bodyPr>
            <a:noAutofit/>
          </a:bodyPr>
          <a:lstStyle>
            <a:lvl1pPr>
              <a:defRPr sz="6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13544550" y="9534526"/>
            <a:ext cx="4114800" cy="547688"/>
          </a:xfrm>
        </p:spPr>
        <p:txBody>
          <a:bodyPr>
            <a:noAutofit/>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628650" y="3062898"/>
            <a:ext cx="8257032" cy="6196626"/>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628652" y="2286000"/>
            <a:ext cx="8257032" cy="776898"/>
          </a:xfrm>
        </p:spPr>
        <p:txBody>
          <a:bodyPr>
            <a:noAutofit/>
          </a:bodyPr>
          <a:lstStyle>
            <a:lvl1pPr marL="0" indent="0">
              <a:buNone/>
              <a:defRPr sz="48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9374828" y="3062898"/>
            <a:ext cx="8257032" cy="6196626"/>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9374829" y="2286000"/>
            <a:ext cx="8257032" cy="776898"/>
          </a:xfrm>
        </p:spPr>
        <p:txBody>
          <a:bodyPr>
            <a:noAutofit/>
          </a:bodyPr>
          <a:lstStyle>
            <a:lvl1pPr marL="0" indent="0">
              <a:buNone/>
              <a:defRPr sz="48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0" name="Footer Placeholder 4">
            <a:extLst>
              <a:ext uri="{FF2B5EF4-FFF2-40B4-BE49-F238E27FC236}">
                <a16:creationId xmlns:a16="http://schemas.microsoft.com/office/drawing/2014/main" id="{6552EEA6-13B7-F947-9C14-50FE89679658}"/>
              </a:ext>
            </a:extLst>
          </p:cNvPr>
          <p:cNvSpPr>
            <a:spLocks noGrp="1"/>
          </p:cNvSpPr>
          <p:nvPr>
            <p:ph type="ftr" sz="quarter" idx="3"/>
          </p:nvPr>
        </p:nvSpPr>
        <p:spPr>
          <a:xfrm>
            <a:off x="628651" y="9534526"/>
            <a:ext cx="5603186" cy="547688"/>
          </a:xfrm>
          <a:prstGeom prst="rect">
            <a:avLst/>
          </a:prstGeom>
        </p:spPr>
        <p:txBody>
          <a:bodyPr vert="horz" lIns="91440" tIns="45720" rIns="91440" bIns="45720" rtlCol="0" anchor="ctr"/>
          <a:lstStyle>
            <a:lvl1pPr algn="l">
              <a:defRPr sz="135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16" name="Picture 15">
            <a:extLst>
              <a:ext uri="{FF2B5EF4-FFF2-40B4-BE49-F238E27FC236}">
                <a16:creationId xmlns:a16="http://schemas.microsoft.com/office/drawing/2014/main" id="{503D402F-215B-FB47-825A-3E2774C59C1B}"/>
              </a:ext>
            </a:extLst>
          </p:cNvPr>
          <p:cNvPicPr>
            <a:picLocks noChangeAspect="1"/>
          </p:cNvPicPr>
          <p:nvPr userDrawn="1"/>
        </p:nvPicPr>
        <p:blipFill>
          <a:blip r:embed="rId4"/>
          <a:stretch>
            <a:fillRect/>
          </a:stretch>
        </p:blipFill>
        <p:spPr>
          <a:xfrm>
            <a:off x="14863797" y="547688"/>
            <a:ext cx="2658984" cy="673610"/>
          </a:xfrm>
          <a:prstGeom prst="rect">
            <a:avLst/>
          </a:prstGeom>
        </p:spPr>
      </p:pic>
    </p:spTree>
    <p:custDataLst>
      <p:tags r:id="rId1"/>
    </p:custDataLst>
    <p:extLst>
      <p:ext uri="{BB962C8B-B14F-4D97-AF65-F5344CB8AC3E}">
        <p14:creationId xmlns:p14="http://schemas.microsoft.com/office/powerpoint/2010/main" val="104770532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Lst>
          </p:cNvPr>
          <p:cNvPicPr>
            <a:picLocks/>
          </p:cNvPicPr>
          <p:nvPr userDrawn="1"/>
        </p:nvPicPr>
        <p:blipFill>
          <a:blip r:embed="rId3"/>
          <a:stretch>
            <a:fillRect/>
          </a:stretch>
        </p:blipFill>
        <p:spPr>
          <a:xfrm>
            <a:off x="3704" y="8"/>
            <a:ext cx="18283428" cy="17145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628650" y="547688"/>
            <a:ext cx="13551408" cy="711179"/>
          </a:xfrm>
        </p:spPr>
        <p:txBody>
          <a:bodyPr>
            <a:noAutofit/>
          </a:bodyPr>
          <a:lstStyle>
            <a:lvl1pPr>
              <a:defRPr sz="6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13544550" y="9534526"/>
            <a:ext cx="4114800" cy="547688"/>
          </a:xfrm>
        </p:spPr>
        <p:txBody>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628649" y="3062898"/>
            <a:ext cx="17003210" cy="6196626"/>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628651" y="2286000"/>
            <a:ext cx="17003210" cy="776898"/>
          </a:xfrm>
        </p:spPr>
        <p:txBody>
          <a:bodyPr>
            <a:noAutofit/>
          </a:bodyPr>
          <a:lstStyle>
            <a:lvl1pPr marL="0" indent="0">
              <a:buNone/>
              <a:defRPr sz="48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0" name="Footer Placeholder 4">
            <a:extLst>
              <a:ext uri="{FF2B5EF4-FFF2-40B4-BE49-F238E27FC236}">
                <a16:creationId xmlns:a16="http://schemas.microsoft.com/office/drawing/2014/main" id="{99B9B80A-7CBE-8F4D-B2B0-66F7C285B4DD}"/>
              </a:ext>
            </a:extLst>
          </p:cNvPr>
          <p:cNvSpPr>
            <a:spLocks noGrp="1"/>
          </p:cNvSpPr>
          <p:nvPr>
            <p:ph type="ftr" sz="quarter" idx="3"/>
          </p:nvPr>
        </p:nvSpPr>
        <p:spPr>
          <a:xfrm>
            <a:off x="628651" y="9534526"/>
            <a:ext cx="5603186" cy="547688"/>
          </a:xfrm>
          <a:prstGeom prst="rect">
            <a:avLst/>
          </a:prstGeom>
        </p:spPr>
        <p:txBody>
          <a:bodyPr vert="horz" lIns="91440" tIns="45720" rIns="91440" bIns="45720" rtlCol="0" anchor="ctr"/>
          <a:lstStyle>
            <a:lvl1pPr algn="l">
              <a:defRPr sz="135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15" name="Picture 14">
            <a:extLst>
              <a:ext uri="{FF2B5EF4-FFF2-40B4-BE49-F238E27FC236}">
                <a16:creationId xmlns:a16="http://schemas.microsoft.com/office/drawing/2014/main" id="{2D28D2B2-887B-C449-B54F-A6016CBDBCB1}"/>
              </a:ext>
            </a:extLst>
          </p:cNvPr>
          <p:cNvPicPr>
            <a:picLocks noChangeAspect="1"/>
          </p:cNvPicPr>
          <p:nvPr userDrawn="1"/>
        </p:nvPicPr>
        <p:blipFill>
          <a:blip r:embed="rId4"/>
          <a:stretch>
            <a:fillRect/>
          </a:stretch>
        </p:blipFill>
        <p:spPr>
          <a:xfrm>
            <a:off x="14863797" y="547688"/>
            <a:ext cx="2658984" cy="673610"/>
          </a:xfrm>
          <a:prstGeom prst="rect">
            <a:avLst/>
          </a:prstGeom>
        </p:spPr>
      </p:pic>
    </p:spTree>
    <p:custDataLst>
      <p:tags r:id="rId1"/>
    </p:custDataLst>
    <p:extLst>
      <p:ext uri="{BB962C8B-B14F-4D97-AF65-F5344CB8AC3E}">
        <p14:creationId xmlns:p14="http://schemas.microsoft.com/office/powerpoint/2010/main" val="3590786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7c - Demo/Lab Solution - Presenter - Green">
  <p:cSld name="CUSTOM_2_4_1_1_1_3_1">
    <p:spTree>
      <p:nvGrpSpPr>
        <p:cNvPr id="1" name="Shape 40"/>
        <p:cNvGrpSpPr/>
        <p:nvPr/>
      </p:nvGrpSpPr>
      <p:grpSpPr>
        <a:xfrm>
          <a:off x="0" y="0"/>
          <a:ext cx="0" cy="0"/>
          <a:chOff x="0" y="0"/>
          <a:chExt cx="0" cy="0"/>
        </a:xfrm>
      </p:grpSpPr>
      <p:sp>
        <p:nvSpPr>
          <p:cNvPr id="41" name="Google Shape;41;p7"/>
          <p:cNvSpPr/>
          <p:nvPr/>
        </p:nvSpPr>
        <p:spPr>
          <a:xfrm>
            <a:off x="0" y="0"/>
            <a:ext cx="18288000" cy="10296600"/>
          </a:xfrm>
          <a:prstGeom prst="rect">
            <a:avLst/>
          </a:prstGeom>
          <a:solidFill>
            <a:schemeClr val="accent6"/>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pic>
        <p:nvPicPr>
          <p:cNvPr id="42" name="Google Shape;42;p7"/>
          <p:cNvPicPr preferRelativeResize="0"/>
          <p:nvPr/>
        </p:nvPicPr>
        <p:blipFill>
          <a:blip r:embed="rId2">
            <a:alphaModFix/>
          </a:blip>
          <a:stretch>
            <a:fillRect/>
          </a:stretch>
        </p:blipFill>
        <p:spPr>
          <a:xfrm>
            <a:off x="0" y="4800"/>
            <a:ext cx="18288000" cy="10287000"/>
          </a:xfrm>
          <a:prstGeom prst="rect">
            <a:avLst/>
          </a:prstGeom>
          <a:noFill/>
          <a:ln>
            <a:noFill/>
          </a:ln>
        </p:spPr>
      </p:pic>
      <p:sp>
        <p:nvSpPr>
          <p:cNvPr id="43" name="Google Shape;43;p7"/>
          <p:cNvSpPr txBox="1">
            <a:spLocks noGrp="1"/>
          </p:cNvSpPr>
          <p:nvPr>
            <p:ph type="subTitle" idx="1"/>
          </p:nvPr>
        </p:nvSpPr>
        <p:spPr>
          <a:xfrm>
            <a:off x="1724150" y="5169125"/>
            <a:ext cx="7428900" cy="911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solidFill>
                  <a:srgbClr val="FFFFFF"/>
                </a:solidFill>
                <a:latin typeface="Google Sans"/>
                <a:ea typeface="Google Sans"/>
                <a:cs typeface="Google Sans"/>
                <a:sym typeface="Google Sans"/>
              </a:defRPr>
            </a:lvl1pPr>
            <a:lvl2pPr lvl="1" rtl="0">
              <a:spcBef>
                <a:spcPts val="0"/>
              </a:spcBef>
              <a:spcAft>
                <a:spcPts val="0"/>
              </a:spcAft>
              <a:buNone/>
              <a:defRPr sz="3600">
                <a:solidFill>
                  <a:srgbClr val="FFFFFF"/>
                </a:solidFill>
                <a:latin typeface="Google Sans"/>
                <a:ea typeface="Google Sans"/>
                <a:cs typeface="Google Sans"/>
                <a:sym typeface="Google Sans"/>
              </a:defRPr>
            </a:lvl2pPr>
            <a:lvl3pPr lvl="2" rtl="0">
              <a:spcBef>
                <a:spcPts val="0"/>
              </a:spcBef>
              <a:spcAft>
                <a:spcPts val="0"/>
              </a:spcAft>
              <a:buNone/>
              <a:defRPr sz="3600">
                <a:solidFill>
                  <a:srgbClr val="FFFFFF"/>
                </a:solidFill>
                <a:latin typeface="Google Sans"/>
                <a:ea typeface="Google Sans"/>
                <a:cs typeface="Google Sans"/>
                <a:sym typeface="Google Sans"/>
              </a:defRPr>
            </a:lvl3pPr>
            <a:lvl4pPr lvl="3" rtl="0">
              <a:spcBef>
                <a:spcPts val="0"/>
              </a:spcBef>
              <a:spcAft>
                <a:spcPts val="0"/>
              </a:spcAft>
              <a:buNone/>
              <a:defRPr sz="3600">
                <a:solidFill>
                  <a:srgbClr val="FFFFFF"/>
                </a:solidFill>
                <a:latin typeface="Google Sans"/>
                <a:ea typeface="Google Sans"/>
                <a:cs typeface="Google Sans"/>
                <a:sym typeface="Google Sans"/>
              </a:defRPr>
            </a:lvl4pPr>
            <a:lvl5pPr lvl="4" rtl="0">
              <a:spcBef>
                <a:spcPts val="0"/>
              </a:spcBef>
              <a:spcAft>
                <a:spcPts val="0"/>
              </a:spcAft>
              <a:buNone/>
              <a:defRPr sz="3600">
                <a:solidFill>
                  <a:srgbClr val="FFFFFF"/>
                </a:solidFill>
                <a:latin typeface="Google Sans"/>
                <a:ea typeface="Google Sans"/>
                <a:cs typeface="Google Sans"/>
                <a:sym typeface="Google Sans"/>
              </a:defRPr>
            </a:lvl5pPr>
            <a:lvl6pPr lvl="5" rtl="0">
              <a:spcBef>
                <a:spcPts val="0"/>
              </a:spcBef>
              <a:spcAft>
                <a:spcPts val="0"/>
              </a:spcAft>
              <a:buNone/>
              <a:defRPr sz="3600">
                <a:solidFill>
                  <a:srgbClr val="FFFFFF"/>
                </a:solidFill>
                <a:latin typeface="Google Sans"/>
                <a:ea typeface="Google Sans"/>
                <a:cs typeface="Google Sans"/>
                <a:sym typeface="Google Sans"/>
              </a:defRPr>
            </a:lvl6pPr>
            <a:lvl7pPr lvl="6" rtl="0">
              <a:spcBef>
                <a:spcPts val="0"/>
              </a:spcBef>
              <a:spcAft>
                <a:spcPts val="0"/>
              </a:spcAft>
              <a:buNone/>
              <a:defRPr sz="3600">
                <a:solidFill>
                  <a:srgbClr val="FFFFFF"/>
                </a:solidFill>
                <a:latin typeface="Google Sans"/>
                <a:ea typeface="Google Sans"/>
                <a:cs typeface="Google Sans"/>
                <a:sym typeface="Google Sans"/>
              </a:defRPr>
            </a:lvl7pPr>
            <a:lvl8pPr lvl="7" rtl="0">
              <a:spcBef>
                <a:spcPts val="0"/>
              </a:spcBef>
              <a:spcAft>
                <a:spcPts val="0"/>
              </a:spcAft>
              <a:buNone/>
              <a:defRPr sz="3600">
                <a:solidFill>
                  <a:srgbClr val="FFFFFF"/>
                </a:solidFill>
                <a:latin typeface="Google Sans"/>
                <a:ea typeface="Google Sans"/>
                <a:cs typeface="Google Sans"/>
                <a:sym typeface="Google Sans"/>
              </a:defRPr>
            </a:lvl8pPr>
            <a:lvl9pPr lvl="8" rtl="0">
              <a:spcBef>
                <a:spcPts val="0"/>
              </a:spcBef>
              <a:spcAft>
                <a:spcPts val="0"/>
              </a:spcAft>
              <a:buNone/>
              <a:defRPr sz="3600">
                <a:solidFill>
                  <a:srgbClr val="FFFFFF"/>
                </a:solidFill>
                <a:latin typeface="Google Sans"/>
                <a:ea typeface="Google Sans"/>
                <a:cs typeface="Google Sans"/>
                <a:sym typeface="Google Sans"/>
              </a:defRPr>
            </a:lvl9pPr>
          </a:lstStyle>
          <a:p>
            <a:endParaRPr/>
          </a:p>
        </p:txBody>
      </p:sp>
      <p:sp>
        <p:nvSpPr>
          <p:cNvPr id="44" name="Google Shape;44;p7"/>
          <p:cNvSpPr txBox="1"/>
          <p:nvPr/>
        </p:nvSpPr>
        <p:spPr>
          <a:xfrm>
            <a:off x="1672475" y="4148475"/>
            <a:ext cx="7486500" cy="114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6000">
              <a:solidFill>
                <a:srgbClr val="202124"/>
              </a:solidFill>
              <a:latin typeface="Google Sans"/>
              <a:ea typeface="Google Sans"/>
              <a:cs typeface="Google Sans"/>
              <a:sym typeface="Google Sans"/>
            </a:endParaRPr>
          </a:p>
        </p:txBody>
      </p:sp>
      <p:sp>
        <p:nvSpPr>
          <p:cNvPr id="45" name="Google Shape;45;p7"/>
          <p:cNvSpPr txBox="1">
            <a:spLocks noGrp="1"/>
          </p:cNvSpPr>
          <p:nvPr>
            <p:ph type="title"/>
          </p:nvPr>
        </p:nvSpPr>
        <p:spPr>
          <a:xfrm>
            <a:off x="1672475" y="4148475"/>
            <a:ext cx="7486500" cy="114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6000">
                <a:solidFill>
                  <a:srgbClr val="FFFFFF"/>
                </a:solidFill>
                <a:latin typeface="Google Sans"/>
                <a:ea typeface="Google Sans"/>
                <a:cs typeface="Google Sans"/>
                <a:sym typeface="Google Sans"/>
              </a:defRPr>
            </a:lvl1pPr>
            <a:lvl2pPr lvl="1" rtl="0">
              <a:spcBef>
                <a:spcPts val="0"/>
              </a:spcBef>
              <a:spcAft>
                <a:spcPts val="0"/>
              </a:spcAft>
              <a:buNone/>
              <a:defRPr sz="6000">
                <a:solidFill>
                  <a:srgbClr val="FFFFFF"/>
                </a:solidFill>
                <a:latin typeface="Google Sans"/>
                <a:ea typeface="Google Sans"/>
                <a:cs typeface="Google Sans"/>
                <a:sym typeface="Google Sans"/>
              </a:defRPr>
            </a:lvl2pPr>
            <a:lvl3pPr lvl="2" rtl="0">
              <a:spcBef>
                <a:spcPts val="0"/>
              </a:spcBef>
              <a:spcAft>
                <a:spcPts val="0"/>
              </a:spcAft>
              <a:buNone/>
              <a:defRPr sz="6000">
                <a:solidFill>
                  <a:srgbClr val="FFFFFF"/>
                </a:solidFill>
                <a:latin typeface="Google Sans"/>
                <a:ea typeface="Google Sans"/>
                <a:cs typeface="Google Sans"/>
                <a:sym typeface="Google Sans"/>
              </a:defRPr>
            </a:lvl3pPr>
            <a:lvl4pPr lvl="3" rtl="0">
              <a:spcBef>
                <a:spcPts val="0"/>
              </a:spcBef>
              <a:spcAft>
                <a:spcPts val="0"/>
              </a:spcAft>
              <a:buNone/>
              <a:defRPr sz="6000">
                <a:solidFill>
                  <a:srgbClr val="FFFFFF"/>
                </a:solidFill>
                <a:latin typeface="Google Sans"/>
                <a:ea typeface="Google Sans"/>
                <a:cs typeface="Google Sans"/>
                <a:sym typeface="Google Sans"/>
              </a:defRPr>
            </a:lvl4pPr>
            <a:lvl5pPr lvl="4" rtl="0">
              <a:spcBef>
                <a:spcPts val="0"/>
              </a:spcBef>
              <a:spcAft>
                <a:spcPts val="0"/>
              </a:spcAft>
              <a:buNone/>
              <a:defRPr sz="6000">
                <a:solidFill>
                  <a:srgbClr val="FFFFFF"/>
                </a:solidFill>
                <a:latin typeface="Google Sans"/>
                <a:ea typeface="Google Sans"/>
                <a:cs typeface="Google Sans"/>
                <a:sym typeface="Google Sans"/>
              </a:defRPr>
            </a:lvl5pPr>
            <a:lvl6pPr lvl="5" rtl="0">
              <a:spcBef>
                <a:spcPts val="0"/>
              </a:spcBef>
              <a:spcAft>
                <a:spcPts val="0"/>
              </a:spcAft>
              <a:buNone/>
              <a:defRPr sz="6000">
                <a:solidFill>
                  <a:srgbClr val="FFFFFF"/>
                </a:solidFill>
                <a:latin typeface="Google Sans"/>
                <a:ea typeface="Google Sans"/>
                <a:cs typeface="Google Sans"/>
                <a:sym typeface="Google Sans"/>
              </a:defRPr>
            </a:lvl6pPr>
            <a:lvl7pPr lvl="6" rtl="0">
              <a:spcBef>
                <a:spcPts val="0"/>
              </a:spcBef>
              <a:spcAft>
                <a:spcPts val="0"/>
              </a:spcAft>
              <a:buNone/>
              <a:defRPr sz="6000">
                <a:solidFill>
                  <a:srgbClr val="FFFFFF"/>
                </a:solidFill>
                <a:latin typeface="Google Sans"/>
                <a:ea typeface="Google Sans"/>
                <a:cs typeface="Google Sans"/>
                <a:sym typeface="Google Sans"/>
              </a:defRPr>
            </a:lvl7pPr>
            <a:lvl8pPr lvl="7" rtl="0">
              <a:spcBef>
                <a:spcPts val="0"/>
              </a:spcBef>
              <a:spcAft>
                <a:spcPts val="0"/>
              </a:spcAft>
              <a:buNone/>
              <a:defRPr sz="6000">
                <a:solidFill>
                  <a:srgbClr val="FFFFFF"/>
                </a:solidFill>
                <a:latin typeface="Google Sans"/>
                <a:ea typeface="Google Sans"/>
                <a:cs typeface="Google Sans"/>
                <a:sym typeface="Google Sans"/>
              </a:defRPr>
            </a:lvl8pPr>
            <a:lvl9pPr lvl="8" rtl="0">
              <a:spcBef>
                <a:spcPts val="0"/>
              </a:spcBef>
              <a:spcAft>
                <a:spcPts val="0"/>
              </a:spcAft>
              <a:buNone/>
              <a:defRPr sz="6000">
                <a:solidFill>
                  <a:srgbClr val="FFFFFF"/>
                </a:solidFill>
                <a:latin typeface="Google Sans"/>
                <a:ea typeface="Google Sans"/>
                <a:cs typeface="Google Sans"/>
                <a:sym typeface="Google Sans"/>
              </a:defRPr>
            </a:lvl9pPr>
          </a:lstStyle>
          <a:p>
            <a:endParaRPr/>
          </a:p>
        </p:txBody>
      </p:sp>
      <p:cxnSp>
        <p:nvCxnSpPr>
          <p:cNvPr id="46" name="Google Shape;46;p7"/>
          <p:cNvCxnSpPr/>
          <p:nvPr/>
        </p:nvCxnSpPr>
        <p:spPr>
          <a:xfrm>
            <a:off x="1743427" y="4011224"/>
            <a:ext cx="857400" cy="0"/>
          </a:xfrm>
          <a:prstGeom prst="straightConnector1">
            <a:avLst/>
          </a:prstGeom>
          <a:noFill/>
          <a:ln w="38100" cap="flat" cmpd="sng">
            <a:solidFill>
              <a:srgbClr val="FFFFFF"/>
            </a:solidFill>
            <a:prstDash val="solid"/>
            <a:round/>
            <a:headEnd type="none" w="med" len="med"/>
            <a:tailEnd type="none" w="med" len="med"/>
          </a:ln>
        </p:spPr>
      </p:cxn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Lst>
          </p:cNvPr>
          <p:cNvPicPr>
            <a:picLocks/>
          </p:cNvPicPr>
          <p:nvPr userDrawn="1"/>
        </p:nvPicPr>
        <p:blipFill>
          <a:blip r:embed="rId3"/>
          <a:stretch>
            <a:fillRect/>
          </a:stretch>
        </p:blipFill>
        <p:spPr>
          <a:xfrm>
            <a:off x="3704" y="8"/>
            <a:ext cx="18283428" cy="17145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628650" y="547688"/>
            <a:ext cx="13551408" cy="711179"/>
          </a:xfrm>
        </p:spPr>
        <p:txBody>
          <a:bodyPr>
            <a:noAutofit/>
          </a:bodyPr>
          <a:lstStyle>
            <a:lvl1pPr>
              <a:defRPr sz="6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628650" y="2292263"/>
            <a:ext cx="17030700" cy="6973182"/>
          </a:xfrm>
        </p:spPr>
        <p:txBody>
          <a:bodyPr>
            <a:noAutofit/>
          </a:bodyPr>
          <a:lstStyle>
            <a:lvl1pPr marL="0" indent="0">
              <a:buNone/>
              <a:defRPr sz="21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Slide Number Placeholder 5">
            <a:extLst>
              <a:ext uri="{FF2B5EF4-FFF2-40B4-BE49-F238E27FC236}">
                <a16:creationId xmlns:a16="http://schemas.microsoft.com/office/drawing/2014/main" id="{F93D8A33-23FE-0C4F-9E8F-25B4C5AE7E2D}"/>
              </a:ext>
            </a:extLst>
          </p:cNvPr>
          <p:cNvSpPr>
            <a:spLocks noGrp="1"/>
          </p:cNvSpPr>
          <p:nvPr>
            <p:ph type="sldNum" sz="quarter" idx="12"/>
          </p:nvPr>
        </p:nvSpPr>
        <p:spPr/>
        <p:txBody>
          <a:bodyPr/>
          <a:lstStyle/>
          <a:p>
            <a:fld id="{B6A95138-A96E-2F42-A959-2EFD44FE4AB7}" type="slidenum">
              <a:rPr lang="en-US" smtClean="0"/>
              <a:t>‹#›</a:t>
            </a:fld>
            <a:endParaRPr lang="en-US" dirty="0"/>
          </a:p>
        </p:txBody>
      </p:sp>
      <p:sp>
        <p:nvSpPr>
          <p:cNvPr id="7" name="Footer Placeholder 4">
            <a:extLst>
              <a:ext uri="{FF2B5EF4-FFF2-40B4-BE49-F238E27FC236}">
                <a16:creationId xmlns:a16="http://schemas.microsoft.com/office/drawing/2014/main" id="{BE8EE179-7D32-EC44-9957-395A214B62CF}"/>
              </a:ext>
            </a:extLst>
          </p:cNvPr>
          <p:cNvSpPr>
            <a:spLocks noGrp="1"/>
          </p:cNvSpPr>
          <p:nvPr>
            <p:ph type="ftr" sz="quarter" idx="3"/>
          </p:nvPr>
        </p:nvSpPr>
        <p:spPr>
          <a:xfrm>
            <a:off x="628651" y="9534526"/>
            <a:ext cx="5603186" cy="547688"/>
          </a:xfrm>
          <a:prstGeom prst="rect">
            <a:avLst/>
          </a:prstGeom>
        </p:spPr>
        <p:txBody>
          <a:bodyPr vert="horz" lIns="91440" tIns="45720" rIns="91440" bIns="45720" rtlCol="0" anchor="ctr"/>
          <a:lstStyle>
            <a:lvl1pPr algn="l">
              <a:defRPr sz="135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8" name="Picture 7">
            <a:extLst>
              <a:ext uri="{FF2B5EF4-FFF2-40B4-BE49-F238E27FC236}">
                <a16:creationId xmlns:a16="http://schemas.microsoft.com/office/drawing/2014/main" id="{FD64CDEF-A244-5649-B243-5BDF609659DF}"/>
              </a:ext>
            </a:extLst>
          </p:cNvPr>
          <p:cNvPicPr>
            <a:picLocks noChangeAspect="1"/>
          </p:cNvPicPr>
          <p:nvPr userDrawn="1"/>
        </p:nvPicPr>
        <p:blipFill>
          <a:blip r:embed="rId4"/>
          <a:stretch>
            <a:fillRect/>
          </a:stretch>
        </p:blipFill>
        <p:spPr>
          <a:xfrm>
            <a:off x="14863797" y="547688"/>
            <a:ext cx="2658984" cy="673610"/>
          </a:xfrm>
          <a:prstGeom prst="rect">
            <a:avLst/>
          </a:prstGeom>
        </p:spPr>
      </p:pic>
    </p:spTree>
    <p:custDataLst>
      <p:tags r:id="rId1"/>
    </p:custDataLst>
    <p:extLst>
      <p:ext uri="{BB962C8B-B14F-4D97-AF65-F5344CB8AC3E}">
        <p14:creationId xmlns:p14="http://schemas.microsoft.com/office/powerpoint/2010/main" val="363255633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3704" y="8"/>
            <a:ext cx="18283428" cy="17145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628650" y="547688"/>
            <a:ext cx="13551408" cy="711179"/>
          </a:xfrm>
        </p:spPr>
        <p:txBody>
          <a:bodyPr>
            <a:noAutofit/>
          </a:bodyPr>
          <a:lstStyle>
            <a:lvl1pPr>
              <a:defRPr sz="6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628650" y="2292263"/>
            <a:ext cx="8257032" cy="6973182"/>
          </a:xfrm>
        </p:spPr>
        <p:txBody>
          <a:bodyPr>
            <a:noAutofit/>
          </a:bodyPr>
          <a:lstStyle>
            <a:lvl1pPr marL="0" indent="0">
              <a:buNone/>
              <a:defRPr sz="21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13544550" y="9534526"/>
            <a:ext cx="4114800" cy="547688"/>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9369468" y="2286342"/>
            <a:ext cx="8257032" cy="6973182"/>
          </a:xfrm>
        </p:spPr>
        <p:txBody>
          <a:bodyPr>
            <a:noAutofit/>
          </a:bodyPr>
          <a:lstStyle>
            <a:lvl1pPr marL="0" indent="0">
              <a:buNone/>
              <a:defRPr sz="21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3" name="Footer Placeholder 4">
            <a:extLst>
              <a:ext uri="{FF2B5EF4-FFF2-40B4-BE49-F238E27FC236}">
                <a16:creationId xmlns:a16="http://schemas.microsoft.com/office/drawing/2014/main" id="{69573A30-3961-C94C-A15D-1FC70640BAA5}"/>
              </a:ext>
            </a:extLst>
          </p:cNvPr>
          <p:cNvSpPr>
            <a:spLocks noGrp="1"/>
          </p:cNvSpPr>
          <p:nvPr>
            <p:ph type="ftr" sz="quarter" idx="3"/>
          </p:nvPr>
        </p:nvSpPr>
        <p:spPr>
          <a:xfrm>
            <a:off x="628651" y="9534526"/>
            <a:ext cx="5603186" cy="547688"/>
          </a:xfrm>
          <a:prstGeom prst="rect">
            <a:avLst/>
          </a:prstGeom>
        </p:spPr>
        <p:txBody>
          <a:bodyPr vert="horz" lIns="91440" tIns="45720" rIns="91440" bIns="45720" rtlCol="0" anchor="ctr"/>
          <a:lstStyle>
            <a:lvl1pPr algn="l">
              <a:defRPr sz="135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16" name="Picture 15">
            <a:extLst>
              <a:ext uri="{FF2B5EF4-FFF2-40B4-BE49-F238E27FC236}">
                <a16:creationId xmlns:a16="http://schemas.microsoft.com/office/drawing/2014/main" id="{B49C5B5F-9EDC-CD4D-BA0B-49411FD11BBC}"/>
              </a:ext>
            </a:extLst>
          </p:cNvPr>
          <p:cNvPicPr>
            <a:picLocks noChangeAspect="1"/>
          </p:cNvPicPr>
          <p:nvPr userDrawn="1"/>
        </p:nvPicPr>
        <p:blipFill>
          <a:blip r:embed="rId4"/>
          <a:stretch>
            <a:fillRect/>
          </a:stretch>
        </p:blipFill>
        <p:spPr>
          <a:xfrm>
            <a:off x="14863797" y="547688"/>
            <a:ext cx="2658984" cy="673610"/>
          </a:xfrm>
          <a:prstGeom prst="rect">
            <a:avLst/>
          </a:prstGeom>
        </p:spPr>
      </p:pic>
    </p:spTree>
    <p:custDataLst>
      <p:tags r:id="rId1"/>
    </p:custDataLst>
    <p:extLst>
      <p:ext uri="{BB962C8B-B14F-4D97-AF65-F5344CB8AC3E}">
        <p14:creationId xmlns:p14="http://schemas.microsoft.com/office/powerpoint/2010/main" val="379113520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Lst>
          </p:cNvPr>
          <p:cNvPicPr>
            <a:picLocks/>
          </p:cNvPicPr>
          <p:nvPr userDrawn="1"/>
        </p:nvPicPr>
        <p:blipFill>
          <a:blip r:embed="rId3"/>
          <a:stretch>
            <a:fillRect/>
          </a:stretch>
        </p:blipFill>
        <p:spPr>
          <a:xfrm>
            <a:off x="3704" y="8"/>
            <a:ext cx="18283428" cy="17145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628650" y="547688"/>
            <a:ext cx="13551408" cy="711179"/>
          </a:xfrm>
        </p:spPr>
        <p:txBody>
          <a:bodyPr>
            <a:noAutofit/>
          </a:bodyPr>
          <a:lstStyle>
            <a:lvl1pPr>
              <a:defRPr sz="6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13544550" y="9534526"/>
            <a:ext cx="4114800" cy="547688"/>
          </a:xfrm>
        </p:spPr>
        <p:txBody>
          <a:bodyPr/>
          <a:lstStyle/>
          <a:p>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617814" y="5690916"/>
            <a:ext cx="4029624" cy="454565"/>
          </a:xfrm>
        </p:spPr>
        <p:txBody>
          <a:bodyPr>
            <a:noAutofit/>
          </a:bodyPr>
          <a:lstStyle>
            <a:lvl1pPr marL="0" indent="0" algn="ctr">
              <a:buNone/>
              <a:defRPr sz="3000" b="0">
                <a:solidFill>
                  <a:schemeClr val="tx1"/>
                </a:solidFill>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628650" y="2286000"/>
            <a:ext cx="4018788" cy="3154680"/>
          </a:xfrm>
        </p:spPr>
        <p:txBody>
          <a:bodyPr>
            <a:noAutofit/>
          </a:bodyPr>
          <a:lstStyle>
            <a:lvl1pPr marL="0" indent="0">
              <a:buNone/>
              <a:defRPr/>
            </a:lvl1pPr>
          </a:lstStyle>
          <a:p>
            <a:r>
              <a:rPr lang="en-US" dirty="0"/>
              <a:t>Click icon to add picture</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13629726" y="5690916"/>
            <a:ext cx="4029624" cy="454565"/>
          </a:xfrm>
        </p:spPr>
        <p:txBody>
          <a:bodyPr>
            <a:noAutofit/>
          </a:bodyPr>
          <a:lstStyle>
            <a:lvl1pPr marL="0" indent="0" algn="ctr">
              <a:buNone/>
              <a:defRPr sz="3000" b="0">
                <a:solidFill>
                  <a:schemeClr val="tx1"/>
                </a:solidFill>
              </a:defRPr>
            </a:lvl1pPr>
          </a:lstStyle>
          <a:p>
            <a:pPr lvl="0"/>
            <a:r>
              <a:rPr lang="en-US"/>
              <a:t>Click to 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13640562" y="2286000"/>
            <a:ext cx="4018788" cy="3154680"/>
          </a:xfrm>
        </p:spPr>
        <p:txBody>
          <a:bodyPr>
            <a:noAutofit/>
          </a:bodyPr>
          <a:lstStyle>
            <a:lvl1pPr marL="0" indent="0">
              <a:buNone/>
              <a:defRPr/>
            </a:lvl1pPr>
          </a:lstStyle>
          <a:p>
            <a:r>
              <a:rPr lang="en-US" dirty="0"/>
              <a:t>Click icon to add picture</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9301166" y="5690916"/>
            <a:ext cx="4029624" cy="454565"/>
          </a:xfrm>
        </p:spPr>
        <p:txBody>
          <a:bodyPr>
            <a:noAutofit/>
          </a:bodyPr>
          <a:lstStyle>
            <a:lvl1pPr marL="0" indent="0" algn="ctr">
              <a:buNone/>
              <a:defRPr sz="3000" b="0">
                <a:solidFill>
                  <a:schemeClr val="tx1"/>
                </a:solidFill>
              </a:defRPr>
            </a:lvl1pPr>
          </a:lstStyle>
          <a:p>
            <a:pPr lvl="0"/>
            <a:r>
              <a:rPr lang="en-US"/>
              <a:t>Click to 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9315704" y="2286000"/>
            <a:ext cx="4018788" cy="3154680"/>
          </a:xfrm>
        </p:spPr>
        <p:txBody>
          <a:bodyPr>
            <a:noAutofit/>
          </a:bodyPr>
          <a:lstStyle>
            <a:lvl1pPr marL="0" indent="0">
              <a:buNone/>
              <a:defRPr/>
            </a:lvl1pPr>
          </a:lstStyle>
          <a:p>
            <a:r>
              <a:rPr lang="en-US" dirty="0"/>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4972617" y="5690916"/>
            <a:ext cx="4029624" cy="454565"/>
          </a:xfrm>
        </p:spPr>
        <p:txBody>
          <a:bodyPr>
            <a:noAutofit/>
          </a:bodyPr>
          <a:lstStyle>
            <a:lvl1pPr marL="0" indent="0" algn="ctr">
              <a:buNone/>
              <a:defRPr sz="3000" b="0">
                <a:solidFill>
                  <a:schemeClr val="tx1"/>
                </a:solidFill>
              </a:defRPr>
            </a:lvl1pPr>
          </a:lstStyle>
          <a:p>
            <a:pPr lvl="0"/>
            <a:r>
              <a:rPr lang="en-US"/>
              <a:t>Click to 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4983453" y="2286000"/>
            <a:ext cx="4018788" cy="3154680"/>
          </a:xfrm>
        </p:spPr>
        <p:txBody>
          <a:bodyPr>
            <a:noAutofit/>
          </a:bodyPr>
          <a:lstStyle>
            <a:lvl1pPr marL="0" indent="0">
              <a:buNone/>
              <a:defRPr/>
            </a:lvl1pPr>
          </a:lstStyle>
          <a:p>
            <a:r>
              <a:rPr lang="en-US" dirty="0"/>
              <a:t>Click icon to add picture</a:t>
            </a:r>
          </a:p>
        </p:txBody>
      </p:sp>
      <p:sp>
        <p:nvSpPr>
          <p:cNvPr id="14" name="Footer Placeholder 4">
            <a:extLst>
              <a:ext uri="{FF2B5EF4-FFF2-40B4-BE49-F238E27FC236}">
                <a16:creationId xmlns:a16="http://schemas.microsoft.com/office/drawing/2014/main" id="{075ED423-869B-CA42-83F6-A40BF01C3EBF}"/>
              </a:ext>
            </a:extLst>
          </p:cNvPr>
          <p:cNvSpPr>
            <a:spLocks noGrp="1"/>
          </p:cNvSpPr>
          <p:nvPr>
            <p:ph type="ftr" sz="quarter" idx="3"/>
          </p:nvPr>
        </p:nvSpPr>
        <p:spPr>
          <a:xfrm>
            <a:off x="628651" y="9534526"/>
            <a:ext cx="5603186" cy="547688"/>
          </a:xfrm>
          <a:prstGeom prst="rect">
            <a:avLst/>
          </a:prstGeom>
        </p:spPr>
        <p:txBody>
          <a:bodyPr vert="horz" lIns="91440" tIns="45720" rIns="91440" bIns="45720" rtlCol="0" anchor="ctr"/>
          <a:lstStyle>
            <a:lvl1pPr algn="l">
              <a:defRPr sz="135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16" name="Picture 15">
            <a:extLst>
              <a:ext uri="{FF2B5EF4-FFF2-40B4-BE49-F238E27FC236}">
                <a16:creationId xmlns:a16="http://schemas.microsoft.com/office/drawing/2014/main" id="{49A7927A-C274-E848-B9FC-75CF0763AED5}"/>
              </a:ext>
            </a:extLst>
          </p:cNvPr>
          <p:cNvPicPr>
            <a:picLocks noChangeAspect="1"/>
          </p:cNvPicPr>
          <p:nvPr userDrawn="1"/>
        </p:nvPicPr>
        <p:blipFill>
          <a:blip r:embed="rId4"/>
          <a:stretch>
            <a:fillRect/>
          </a:stretch>
        </p:blipFill>
        <p:spPr>
          <a:xfrm>
            <a:off x="14863797" y="547688"/>
            <a:ext cx="2658984" cy="673610"/>
          </a:xfrm>
          <a:prstGeom prst="rect">
            <a:avLst/>
          </a:prstGeom>
        </p:spPr>
      </p:pic>
    </p:spTree>
    <p:custDataLst>
      <p:tags r:id="rId1"/>
    </p:custDataLst>
    <p:extLst>
      <p:ext uri="{BB962C8B-B14F-4D97-AF65-F5344CB8AC3E}">
        <p14:creationId xmlns:p14="http://schemas.microsoft.com/office/powerpoint/2010/main" val="250644920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Lst>
          </p:cNvPr>
          <p:cNvPicPr>
            <a:picLocks/>
          </p:cNvPicPr>
          <p:nvPr userDrawn="1"/>
        </p:nvPicPr>
        <p:blipFill>
          <a:blip r:embed="rId3"/>
          <a:stretch>
            <a:fillRect/>
          </a:stretch>
        </p:blipFill>
        <p:spPr>
          <a:xfrm>
            <a:off x="3704" y="8"/>
            <a:ext cx="18283428" cy="17145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628650" y="547688"/>
            <a:ext cx="13551408" cy="711179"/>
          </a:xfrm>
        </p:spPr>
        <p:txBody>
          <a:bodyPr>
            <a:noAutofit/>
          </a:bodyPr>
          <a:lstStyle>
            <a:lvl1pPr>
              <a:defRPr sz="6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13544550" y="9534526"/>
            <a:ext cx="4114800" cy="547688"/>
          </a:xfrm>
        </p:spPr>
        <p:txBody>
          <a:bodyPr>
            <a:noAutofit/>
          </a:bodyPr>
          <a:lstStyle/>
          <a:p>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617814" y="5169706"/>
            <a:ext cx="5428656" cy="452628"/>
          </a:xfrm>
        </p:spPr>
        <p:txBody>
          <a:bodyPr>
            <a:noAutofit/>
          </a:bodyPr>
          <a:lstStyle>
            <a:lvl1pPr marL="0" indent="0" algn="ctr">
              <a:buNone/>
              <a:defRPr sz="3000" b="0">
                <a:solidFill>
                  <a:schemeClr val="tx1"/>
                </a:solidFill>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628650" y="2286000"/>
            <a:ext cx="5417820" cy="2633472"/>
          </a:xfrm>
        </p:spPr>
        <p:txBody>
          <a:bodyPr>
            <a:noAutofit/>
          </a:bodyPr>
          <a:lstStyle>
            <a:lvl1pPr marL="0" indent="0">
              <a:buNone/>
              <a:defRPr>
                <a:solidFill>
                  <a:schemeClr val="tx1"/>
                </a:solidFill>
              </a:defRPr>
            </a:lvl1pPr>
          </a:lstStyle>
          <a:p>
            <a:r>
              <a:rPr lang="en-US" dirty="0"/>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12230694" y="5169706"/>
            <a:ext cx="5428656" cy="452628"/>
          </a:xfrm>
        </p:spPr>
        <p:txBody>
          <a:bodyPr>
            <a:noAutofit/>
          </a:bodyPr>
          <a:lstStyle>
            <a:lvl1pPr marL="0" indent="0" algn="ctr">
              <a:buNone/>
              <a:defRPr sz="3000" b="0">
                <a:solidFill>
                  <a:schemeClr val="tx1"/>
                </a:solidFill>
              </a:defRPr>
            </a:lvl1pPr>
          </a:lstStyle>
          <a:p>
            <a:pPr lvl="0"/>
            <a:r>
              <a:rPr lang="en-US"/>
              <a:t>Click to 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12241530" y="2286000"/>
            <a:ext cx="5417820" cy="2633472"/>
          </a:xfrm>
        </p:spPr>
        <p:txBody>
          <a:bodyPr>
            <a:noAutofit/>
          </a:bodyPr>
          <a:lstStyle>
            <a:lvl1pPr marL="0" indent="0">
              <a:buNone/>
              <a:defRPr/>
            </a:lvl1pPr>
          </a:lstStyle>
          <a:p>
            <a:r>
              <a:rPr lang="en-US" dirty="0"/>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6441468" y="5169706"/>
            <a:ext cx="5428656" cy="452628"/>
          </a:xfrm>
        </p:spPr>
        <p:txBody>
          <a:bodyPr>
            <a:noAutofit/>
          </a:bodyPr>
          <a:lstStyle>
            <a:lvl1pPr marL="0" indent="0" algn="ctr">
              <a:buNone/>
              <a:defRPr sz="3000" b="0">
                <a:solidFill>
                  <a:schemeClr val="tx1"/>
                </a:solidFill>
              </a:defRPr>
            </a:lvl1pPr>
          </a:lstStyle>
          <a:p>
            <a:pPr lvl="0"/>
            <a:r>
              <a:rPr lang="en-US"/>
              <a:t>Click to 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6452304" y="2286000"/>
            <a:ext cx="5417820" cy="2633472"/>
          </a:xfrm>
        </p:spPr>
        <p:txBody>
          <a:bodyPr>
            <a:noAutofit/>
          </a:bodyPr>
          <a:lstStyle>
            <a:lvl1pPr marL="0" indent="0">
              <a:buNone/>
              <a:defRPr/>
            </a:lvl1pPr>
          </a:lstStyle>
          <a:p>
            <a:r>
              <a:rPr lang="en-US" dirty="0"/>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617814" y="8785740"/>
            <a:ext cx="5428656" cy="452628"/>
          </a:xfrm>
        </p:spPr>
        <p:txBody>
          <a:bodyPr>
            <a:noAutofit/>
          </a:bodyPr>
          <a:lstStyle>
            <a:lvl1pPr marL="0" indent="0" algn="ctr">
              <a:buNone/>
              <a:defRPr sz="3000" b="0">
                <a:solidFill>
                  <a:schemeClr val="tx1"/>
                </a:solidFill>
              </a:defRPr>
            </a:lvl1pPr>
          </a:lstStyle>
          <a:p>
            <a:pPr lvl="0"/>
            <a:r>
              <a:rPr lang="en-US"/>
              <a:t>Click to 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628650" y="5902034"/>
            <a:ext cx="5417820" cy="2633472"/>
          </a:xfrm>
        </p:spPr>
        <p:txBody>
          <a:bodyPr>
            <a:noAutofit/>
          </a:bodyPr>
          <a:lstStyle>
            <a:lvl1pPr marL="0" indent="0">
              <a:buNone/>
              <a:defRPr>
                <a:solidFill>
                  <a:schemeClr val="tx1"/>
                </a:solidFill>
              </a:defRPr>
            </a:lvl1pPr>
          </a:lstStyle>
          <a:p>
            <a:r>
              <a:rPr lang="en-US" dirty="0"/>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12230694" y="8785740"/>
            <a:ext cx="5428656" cy="452628"/>
          </a:xfrm>
        </p:spPr>
        <p:txBody>
          <a:bodyPr>
            <a:noAutofit/>
          </a:bodyPr>
          <a:lstStyle>
            <a:lvl1pPr marL="0" indent="0" algn="ctr">
              <a:buNone/>
              <a:defRPr sz="3000" b="0">
                <a:solidFill>
                  <a:schemeClr val="tx1"/>
                </a:solidFill>
              </a:defRPr>
            </a:lvl1pPr>
          </a:lstStyle>
          <a:p>
            <a:pPr lvl="0"/>
            <a:r>
              <a:rPr lang="en-US"/>
              <a:t>Click to 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12241530" y="5902034"/>
            <a:ext cx="5417820" cy="2633472"/>
          </a:xfrm>
        </p:spPr>
        <p:txBody>
          <a:bodyPr>
            <a:noAutofit/>
          </a:bodyPr>
          <a:lstStyle>
            <a:lvl1pPr marL="0" indent="0">
              <a:buNone/>
              <a:defRPr>
                <a:solidFill>
                  <a:schemeClr val="tx1"/>
                </a:solidFill>
              </a:defRPr>
            </a:lvl1pPr>
          </a:lstStyle>
          <a:p>
            <a:r>
              <a:rPr lang="en-US" dirty="0"/>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6441468" y="8785740"/>
            <a:ext cx="5428656" cy="452628"/>
          </a:xfrm>
        </p:spPr>
        <p:txBody>
          <a:bodyPr>
            <a:noAutofit/>
          </a:bodyPr>
          <a:lstStyle>
            <a:lvl1pPr marL="0" indent="0" algn="ctr">
              <a:buNone/>
              <a:defRPr sz="3000" b="0">
                <a:solidFill>
                  <a:schemeClr val="tx1"/>
                </a:solidFill>
              </a:defRPr>
            </a:lvl1pPr>
          </a:lstStyle>
          <a:p>
            <a:pPr lvl="0"/>
            <a:r>
              <a:rPr lang="en-US"/>
              <a:t>Click to 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6452304" y="5902034"/>
            <a:ext cx="5417820" cy="2633472"/>
          </a:xfrm>
        </p:spPr>
        <p:txBody>
          <a:bodyPr>
            <a:noAutofit/>
          </a:bodyPr>
          <a:lstStyle>
            <a:lvl1pPr marL="0" indent="0">
              <a:buNone/>
              <a:defRPr>
                <a:solidFill>
                  <a:schemeClr val="tx1"/>
                </a:solidFill>
              </a:defRPr>
            </a:lvl1pPr>
          </a:lstStyle>
          <a:p>
            <a:r>
              <a:rPr lang="en-US" dirty="0"/>
              <a:t>Click icon to add picture</a:t>
            </a:r>
          </a:p>
        </p:txBody>
      </p:sp>
      <p:sp>
        <p:nvSpPr>
          <p:cNvPr id="21" name="Footer Placeholder 4">
            <a:extLst>
              <a:ext uri="{FF2B5EF4-FFF2-40B4-BE49-F238E27FC236}">
                <a16:creationId xmlns:a16="http://schemas.microsoft.com/office/drawing/2014/main" id="{FBF3F200-BB4F-664F-876E-B587463197ED}"/>
              </a:ext>
            </a:extLst>
          </p:cNvPr>
          <p:cNvSpPr>
            <a:spLocks noGrp="1"/>
          </p:cNvSpPr>
          <p:nvPr>
            <p:ph type="ftr" sz="quarter" idx="3"/>
          </p:nvPr>
        </p:nvSpPr>
        <p:spPr>
          <a:xfrm>
            <a:off x="628651" y="9534526"/>
            <a:ext cx="5603186" cy="547688"/>
          </a:xfrm>
          <a:prstGeom prst="rect">
            <a:avLst/>
          </a:prstGeom>
        </p:spPr>
        <p:txBody>
          <a:bodyPr vert="horz" lIns="91440" tIns="45720" rIns="91440" bIns="45720" rtlCol="0" anchor="ctr"/>
          <a:lstStyle>
            <a:lvl1pPr algn="l">
              <a:defRPr sz="135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23" name="Picture 22">
            <a:extLst>
              <a:ext uri="{FF2B5EF4-FFF2-40B4-BE49-F238E27FC236}">
                <a16:creationId xmlns:a16="http://schemas.microsoft.com/office/drawing/2014/main" id="{C99A9892-B85D-B746-B8F0-8DD0CF1EABE7}"/>
              </a:ext>
            </a:extLst>
          </p:cNvPr>
          <p:cNvPicPr>
            <a:picLocks noChangeAspect="1"/>
          </p:cNvPicPr>
          <p:nvPr userDrawn="1"/>
        </p:nvPicPr>
        <p:blipFill>
          <a:blip r:embed="rId4"/>
          <a:stretch>
            <a:fillRect/>
          </a:stretch>
        </p:blipFill>
        <p:spPr>
          <a:xfrm>
            <a:off x="14863797" y="547688"/>
            <a:ext cx="2658984" cy="673610"/>
          </a:xfrm>
          <a:prstGeom prst="rect">
            <a:avLst/>
          </a:prstGeom>
        </p:spPr>
      </p:pic>
    </p:spTree>
    <p:custDataLst>
      <p:tags r:id="rId1"/>
    </p:custDataLst>
    <p:extLst>
      <p:ext uri="{BB962C8B-B14F-4D97-AF65-F5344CB8AC3E}">
        <p14:creationId xmlns:p14="http://schemas.microsoft.com/office/powerpoint/2010/main" val="155441724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617814" y="6016745"/>
            <a:ext cx="4029624" cy="454565"/>
          </a:xfrm>
        </p:spPr>
        <p:txBody>
          <a:bodyPr>
            <a:noAutofit/>
          </a:bodyPr>
          <a:lstStyle>
            <a:lvl1pPr marL="0" indent="0" algn="ctr">
              <a:buNone/>
              <a:defRPr sz="3000" b="0"/>
            </a:lvl1pPr>
          </a:lstStyle>
          <a:p>
            <a:pPr lvl="0"/>
            <a:r>
              <a:rPr lang="en-US"/>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603889" y="3939444"/>
            <a:ext cx="1783080" cy="178308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13629726" y="6016745"/>
            <a:ext cx="4029624" cy="454565"/>
          </a:xfrm>
        </p:spPr>
        <p:txBody>
          <a:bodyPr>
            <a:noAutofit/>
          </a:bodyPr>
          <a:lstStyle>
            <a:lvl1pPr marL="0" indent="0" algn="ctr">
              <a:buNone/>
              <a:defRPr sz="3000" b="0"/>
            </a:lvl1pPr>
          </a:lstStyle>
          <a:p>
            <a:pPr lvl="0"/>
            <a:r>
              <a:rPr lang="en-US"/>
              <a:t>Click to edit Master text styles</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9265541" y="6016745"/>
            <a:ext cx="4029624" cy="454565"/>
          </a:xfrm>
        </p:spPr>
        <p:txBody>
          <a:bodyPr>
            <a:noAutofit/>
          </a:bodyPr>
          <a:lstStyle>
            <a:lvl1pPr marL="0" indent="0" algn="ctr">
              <a:buNone/>
              <a:defRPr sz="3000" b="0"/>
            </a:lvl1pPr>
          </a:lstStyle>
          <a:p>
            <a:pPr lvl="0"/>
            <a:r>
              <a:rPr lang="en-US"/>
              <a:t>Click to edit Master text styles</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4972617" y="6016745"/>
            <a:ext cx="4029624" cy="454565"/>
          </a:xfrm>
        </p:spPr>
        <p:txBody>
          <a:bodyPr>
            <a:noAutofit/>
          </a:bodyPr>
          <a:lstStyle>
            <a:lvl1pPr marL="0" indent="0" algn="ctr">
              <a:buNone/>
              <a:defRPr sz="3000" b="0"/>
            </a:lvl1pPr>
          </a:lstStyle>
          <a:p>
            <a:pPr lvl="0"/>
            <a:r>
              <a:rPr lang="en-US"/>
              <a:t>Click to 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6074949" y="3939444"/>
            <a:ext cx="1783080" cy="1783080"/>
          </a:xfrm>
        </p:spPr>
        <p:txBody>
          <a:bodyPr>
            <a:noAutofit/>
          </a:bodyPr>
          <a:lstStyle>
            <a:lvl1pPr marL="0" indent="0">
              <a:buNone/>
              <a:defRPr/>
            </a:lvl1pPr>
          </a:lstStyle>
          <a:p>
            <a:r>
              <a:rPr lang="en-US" dirty="0"/>
              <a:t>Icon</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10367879" y="3939444"/>
            <a:ext cx="1783080" cy="1783080"/>
          </a:xfrm>
        </p:spPr>
        <p:txBody>
          <a:bodyPr>
            <a:noAutofit/>
          </a:bodyPr>
          <a:lstStyle>
            <a:lvl1pPr marL="0" indent="0">
              <a:buNone/>
              <a:defRPr/>
            </a:lvl1pPr>
          </a:lstStyle>
          <a:p>
            <a:r>
              <a:rPr lang="en-US" dirty="0"/>
              <a:t>Icon</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14660808" y="3939444"/>
            <a:ext cx="1783080" cy="1783080"/>
          </a:xfrm>
        </p:spPr>
        <p:txBody>
          <a:bodyPr>
            <a:noAutofit/>
          </a:bodyPr>
          <a:lstStyle>
            <a:lvl1pPr marL="0" indent="0">
              <a:buNone/>
              <a:defRPr/>
            </a:lvl1pPr>
          </a:lstStyle>
          <a:p>
            <a:r>
              <a:rPr lang="en-US" dirty="0"/>
              <a:t>Icon</a:t>
            </a:r>
          </a:p>
        </p:txBody>
      </p:sp>
      <p:sp>
        <p:nvSpPr>
          <p:cNvPr id="31" name="Footer Placeholder 4">
            <a:extLst>
              <a:ext uri="{FF2B5EF4-FFF2-40B4-BE49-F238E27FC236}">
                <a16:creationId xmlns:a16="http://schemas.microsoft.com/office/drawing/2014/main" id="{A9C4F210-2650-3942-9632-6074E8F12704}"/>
              </a:ext>
            </a:extLst>
          </p:cNvPr>
          <p:cNvSpPr>
            <a:spLocks noGrp="1"/>
          </p:cNvSpPr>
          <p:nvPr>
            <p:ph type="ftr" sz="quarter" idx="3"/>
          </p:nvPr>
        </p:nvSpPr>
        <p:spPr>
          <a:xfrm>
            <a:off x="628649" y="9534526"/>
            <a:ext cx="5603186" cy="547688"/>
          </a:xfrm>
          <a:prstGeom prst="rect">
            <a:avLst/>
          </a:prstGeom>
        </p:spPr>
        <p:txBody>
          <a:bodyPr vert="horz" lIns="91440" tIns="45720" rIns="91440" bIns="45720" rtlCol="0" anchor="ctr"/>
          <a:lstStyle>
            <a:lvl1pPr algn="l">
              <a:defRPr sz="135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34" name="Picture 33">
            <a:extLst>
              <a:ext uri="{FF2B5EF4-FFF2-40B4-BE49-F238E27FC236}">
                <a16:creationId xmlns:a16="http://schemas.microsoft.com/office/drawing/2014/main" id="{F7CCF82A-4490-0644-8968-C198DF5F3F30}"/>
              </a:ext>
            </a:extLst>
          </p:cNvPr>
          <p:cNvPicPr>
            <a:picLocks noChangeAspect="1"/>
          </p:cNvPicPr>
          <p:nvPr userDrawn="1"/>
        </p:nvPicPr>
        <p:blipFill>
          <a:blip r:embed="rId3"/>
          <a:stretch>
            <a:fillRect/>
          </a:stretch>
        </p:blipFill>
        <p:spPr>
          <a:xfrm>
            <a:off x="14863800" y="547689"/>
            <a:ext cx="2658978" cy="673608"/>
          </a:xfrm>
          <a:prstGeom prst="rect">
            <a:avLst/>
          </a:prstGeom>
        </p:spPr>
      </p:pic>
      <p:pic>
        <p:nvPicPr>
          <p:cNvPr id="13" name="Picture 12">
            <a:extLst>
              <a:ext uri="{FF2B5EF4-FFF2-40B4-BE49-F238E27FC236}">
                <a16:creationId xmlns:a16="http://schemas.microsoft.com/office/drawing/2014/main" id="{76EEF212-16FA-C546-A6BD-253C80A1A8FF}"/>
              </a:ext>
            </a:extLst>
          </p:cNvPr>
          <p:cNvPicPr>
            <a:picLocks noChangeAspect="1"/>
          </p:cNvPicPr>
          <p:nvPr userDrawn="1"/>
        </p:nvPicPr>
        <p:blipFill rotWithShape="1">
          <a:blip r:embed="rId4"/>
          <a:srcRect l="75552" t="60520" r="3438" b="3809"/>
          <a:stretch/>
        </p:blipFill>
        <p:spPr>
          <a:xfrm rot="10800000">
            <a:off x="-1" y="-3"/>
            <a:ext cx="3402281" cy="3249155"/>
          </a:xfrm>
          <a:prstGeom prst="rect">
            <a:avLst/>
          </a:prstGeom>
        </p:spPr>
      </p:pic>
      <p:sp>
        <p:nvSpPr>
          <p:cNvPr id="17"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13544550" y="9534526"/>
            <a:ext cx="4114800" cy="547688"/>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29882376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13544550" y="9534527"/>
            <a:ext cx="4114800" cy="547688"/>
          </a:xfrm>
          <a:prstGeom prst="rect">
            <a:avLst/>
          </a:prstGeo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628652" y="9534527"/>
            <a:ext cx="5603186" cy="547688"/>
          </a:xfrm>
          <a:prstGeom prst="rect">
            <a:avLst/>
          </a:prstGeom>
        </p:spPr>
        <p:txBody>
          <a:bodyPr vert="horz" lIns="91440" tIns="45720" rIns="91440" bIns="45720" rtlCol="0" anchor="ctr"/>
          <a:lstStyle>
            <a:lvl1pPr algn="l">
              <a:defRPr sz="1322"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3704" y="8"/>
            <a:ext cx="18283428" cy="1714500"/>
          </a:xfrm>
          <a:prstGeom prst="rect">
            <a:avLst/>
          </a:prstGeom>
        </p:spPr>
      </p:pic>
      <p:pic>
        <p:nvPicPr>
          <p:cNvPr id="7" name="Picture 6">
            <a:extLst>
              <a:ext uri="{FF2B5EF4-FFF2-40B4-BE49-F238E27FC236}">
                <a16:creationId xmlns:a16="http://schemas.microsoft.com/office/drawing/2014/main" id="{18DE245B-4FD3-2740-8BED-8269A8D5C217}"/>
              </a:ext>
            </a:extLst>
          </p:cNvPr>
          <p:cNvPicPr>
            <a:picLocks noChangeAspect="1"/>
          </p:cNvPicPr>
          <p:nvPr userDrawn="1"/>
        </p:nvPicPr>
        <p:blipFill>
          <a:blip r:embed="rId4"/>
          <a:stretch>
            <a:fillRect/>
          </a:stretch>
        </p:blipFill>
        <p:spPr>
          <a:xfrm>
            <a:off x="14863797" y="547690"/>
            <a:ext cx="2658984" cy="67361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628650" y="547688"/>
            <a:ext cx="13551408" cy="711179"/>
          </a:xfrm>
          <a:prstGeom prst="rect">
            <a:avLst/>
          </a:prstGeom>
        </p:spPr>
        <p:txBody>
          <a:bodyPr>
            <a:noAutofit/>
          </a:bodyPr>
          <a:lstStyle>
            <a:lvl1pPr>
              <a:defRPr sz="6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29022846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3704" y="8"/>
            <a:ext cx="18283428" cy="17145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628650" y="547688"/>
            <a:ext cx="13551408" cy="711179"/>
          </a:xfrm>
          <a:prstGeom prst="rect">
            <a:avLst/>
          </a:prstGeom>
        </p:spPr>
        <p:txBody>
          <a:bodyPr>
            <a:noAutofit/>
          </a:bodyPr>
          <a:lstStyle>
            <a:lvl1pPr>
              <a:defRPr sz="6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628652" y="9534527"/>
            <a:ext cx="5603186" cy="547688"/>
          </a:xfrm>
          <a:prstGeom prst="rect">
            <a:avLst/>
          </a:prstGeom>
        </p:spPr>
        <p:txBody>
          <a:bodyPr vert="horz" lIns="91440" tIns="45720" rIns="91440" bIns="45720" rtlCol="0" anchor="ctr"/>
          <a:lstStyle>
            <a:lvl1pPr algn="l">
              <a:defRPr sz="1322"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13544550" y="9534527"/>
            <a:ext cx="4114800" cy="547688"/>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a16="http://schemas.microsoft.com/office/drawing/2014/main" id="{FE4A4D56-E7FB-BE4E-A7A1-0A8FD1819058}"/>
              </a:ext>
            </a:extLst>
          </p:cNvPr>
          <p:cNvPicPr>
            <a:picLocks noChangeAspect="1"/>
          </p:cNvPicPr>
          <p:nvPr userDrawn="1"/>
        </p:nvPicPr>
        <p:blipFill>
          <a:blip r:embed="rId4"/>
          <a:stretch>
            <a:fillRect/>
          </a:stretch>
        </p:blipFill>
        <p:spPr>
          <a:xfrm>
            <a:off x="14863797" y="547690"/>
            <a:ext cx="2658984" cy="673610"/>
          </a:xfrm>
          <a:prstGeom prst="rect">
            <a:avLst/>
          </a:prstGeom>
        </p:spPr>
      </p:pic>
    </p:spTree>
    <p:custDataLst>
      <p:tags r:id="rId1"/>
    </p:custDataLst>
    <p:extLst>
      <p:ext uri="{BB962C8B-B14F-4D97-AF65-F5344CB8AC3E}">
        <p14:creationId xmlns:p14="http://schemas.microsoft.com/office/powerpoint/2010/main" val="411630452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3704" y="8"/>
            <a:ext cx="18283428" cy="17145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628650" y="547688"/>
            <a:ext cx="13551408" cy="711179"/>
          </a:xfrm>
          <a:prstGeom prst="rect">
            <a:avLst/>
          </a:prstGeom>
        </p:spPr>
        <p:txBody>
          <a:bodyPr>
            <a:noAutofit/>
          </a:bodyPr>
          <a:lstStyle>
            <a:lvl1pPr>
              <a:defRPr sz="6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628652" y="9534527"/>
            <a:ext cx="5603186" cy="547688"/>
          </a:xfrm>
          <a:prstGeom prst="rect">
            <a:avLst/>
          </a:prstGeom>
        </p:spPr>
        <p:txBody>
          <a:bodyPr vert="horz" lIns="91440" tIns="45720" rIns="91440" bIns="45720" rtlCol="0" anchor="ctr"/>
          <a:lstStyle>
            <a:lvl1pPr algn="l">
              <a:defRPr sz="1322"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13544550" y="9534527"/>
            <a:ext cx="4114800" cy="547688"/>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a16="http://schemas.microsoft.com/office/drawing/2014/main" id="{8DBCFF47-80C8-FA4F-9A18-B92FA7DC4DF7}"/>
              </a:ext>
            </a:extLst>
          </p:cNvPr>
          <p:cNvPicPr>
            <a:picLocks noChangeAspect="1"/>
          </p:cNvPicPr>
          <p:nvPr userDrawn="1"/>
        </p:nvPicPr>
        <p:blipFill>
          <a:blip r:embed="rId4"/>
          <a:stretch>
            <a:fillRect/>
          </a:stretch>
        </p:blipFill>
        <p:spPr>
          <a:xfrm>
            <a:off x="14863797" y="547690"/>
            <a:ext cx="2658984" cy="673610"/>
          </a:xfrm>
          <a:prstGeom prst="rect">
            <a:avLst/>
          </a:prstGeom>
        </p:spPr>
      </p:pic>
    </p:spTree>
    <p:custDataLst>
      <p:tags r:id="rId1"/>
    </p:custDataLst>
    <p:extLst>
      <p:ext uri="{BB962C8B-B14F-4D97-AF65-F5344CB8AC3E}">
        <p14:creationId xmlns:p14="http://schemas.microsoft.com/office/powerpoint/2010/main" val="130916143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3704" y="8"/>
            <a:ext cx="18283428" cy="17145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628650" y="547688"/>
            <a:ext cx="13551408" cy="711179"/>
          </a:xfrm>
        </p:spPr>
        <p:txBody>
          <a:bodyPr>
            <a:noAutofit/>
          </a:bodyPr>
          <a:lstStyle>
            <a:lvl1pPr>
              <a:defRPr sz="6000">
                <a:solidFill>
                  <a:schemeClr val="bg1"/>
                </a:solidFill>
              </a:defRPr>
            </a:lvl1pPr>
          </a:lstStyle>
          <a:p>
            <a:r>
              <a:rPr lang="en-US"/>
              <a:t>Click to edit Master title style</a:t>
            </a:r>
            <a:endParaRPr lang="en-US" dirty="0"/>
          </a:p>
        </p:txBody>
      </p:sp>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13544550" y="9534526"/>
            <a:ext cx="4114800" cy="547688"/>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628651" y="9534526"/>
            <a:ext cx="5603186" cy="547688"/>
          </a:xfrm>
          <a:prstGeom prst="rect">
            <a:avLst/>
          </a:prstGeom>
        </p:spPr>
        <p:txBody>
          <a:bodyPr vert="horz" lIns="91440" tIns="45720" rIns="91440" bIns="45720" rtlCol="0" anchor="ctr"/>
          <a:lstStyle>
            <a:lvl1pPr algn="l">
              <a:defRPr sz="135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11" name="Picture 10">
            <a:extLst>
              <a:ext uri="{FF2B5EF4-FFF2-40B4-BE49-F238E27FC236}">
                <a16:creationId xmlns:a16="http://schemas.microsoft.com/office/drawing/2014/main" id="{BE6AEB20-C247-9049-A91B-EA79979980DA}"/>
              </a:ext>
            </a:extLst>
          </p:cNvPr>
          <p:cNvPicPr>
            <a:picLocks noChangeAspect="1"/>
          </p:cNvPicPr>
          <p:nvPr userDrawn="1"/>
        </p:nvPicPr>
        <p:blipFill>
          <a:blip r:embed="rId4"/>
          <a:stretch>
            <a:fillRect/>
          </a:stretch>
        </p:blipFill>
        <p:spPr>
          <a:xfrm>
            <a:off x="14863797" y="547690"/>
            <a:ext cx="2658984" cy="673610"/>
          </a:xfrm>
          <a:prstGeom prst="rect">
            <a:avLst/>
          </a:prstGeom>
        </p:spPr>
      </p:pic>
    </p:spTree>
    <p:custDataLst>
      <p:tags r:id="rId1"/>
    </p:custDataLst>
    <p:extLst>
      <p:ext uri="{BB962C8B-B14F-4D97-AF65-F5344CB8AC3E}">
        <p14:creationId xmlns:p14="http://schemas.microsoft.com/office/powerpoint/2010/main" val="94190471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628650" y="547688"/>
            <a:ext cx="13551408" cy="711179"/>
          </a:xfrm>
        </p:spPr>
        <p:txBody>
          <a:bodyPr>
            <a:noAutofit/>
          </a:bodyPr>
          <a:lstStyle>
            <a:lvl1pPr>
              <a:defRPr sz="6000">
                <a:solidFill>
                  <a:schemeClr val="tx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628651" y="9534526"/>
            <a:ext cx="5603186" cy="547688"/>
          </a:xfrm>
          <a:prstGeom prst="rect">
            <a:avLst/>
          </a:prstGeom>
        </p:spPr>
        <p:txBody>
          <a:bodyPr vert="horz" lIns="91440" tIns="45720" rIns="91440" bIns="45720" rtlCol="0" anchor="ctr"/>
          <a:lstStyle>
            <a:lvl1pPr algn="l">
              <a:defRPr sz="135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7" name="Picture 6">
            <a:extLst>
              <a:ext uri="{FF2B5EF4-FFF2-40B4-BE49-F238E27FC236}">
                <a16:creationId xmlns:a16="http://schemas.microsoft.com/office/drawing/2014/main" id="{1FCA25A4-C80D-FC44-8153-D8376A9E41FE}"/>
              </a:ext>
            </a:extLst>
          </p:cNvPr>
          <p:cNvPicPr>
            <a:picLocks noChangeAspect="1"/>
          </p:cNvPicPr>
          <p:nvPr userDrawn="1"/>
        </p:nvPicPr>
        <p:blipFill>
          <a:blip r:embed="rId3"/>
          <a:stretch>
            <a:fillRect/>
          </a:stretch>
        </p:blipFill>
        <p:spPr>
          <a:xfrm>
            <a:off x="14863800" y="547688"/>
            <a:ext cx="2658978" cy="673608"/>
          </a:xfrm>
          <a:prstGeom prst="rect">
            <a:avLst/>
          </a:prstGeom>
        </p:spPr>
      </p:pic>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13544550" y="9534526"/>
            <a:ext cx="4114800" cy="547688"/>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319977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6b - Lab Intro - Presenter - Yellow">
  <p:cSld name="CUSTOM_2_4_1_1_1_2_2">
    <p:spTree>
      <p:nvGrpSpPr>
        <p:cNvPr id="1" name="Shape 53"/>
        <p:cNvGrpSpPr/>
        <p:nvPr/>
      </p:nvGrpSpPr>
      <p:grpSpPr>
        <a:xfrm>
          <a:off x="0" y="0"/>
          <a:ext cx="0" cy="0"/>
          <a:chOff x="0" y="0"/>
          <a:chExt cx="0" cy="0"/>
        </a:xfrm>
      </p:grpSpPr>
      <p:pic>
        <p:nvPicPr>
          <p:cNvPr id="54" name="Google Shape;54;p9"/>
          <p:cNvPicPr preferRelativeResize="0"/>
          <p:nvPr/>
        </p:nvPicPr>
        <p:blipFill>
          <a:blip r:embed="rId2">
            <a:alphaModFix/>
          </a:blip>
          <a:stretch>
            <a:fillRect/>
          </a:stretch>
        </p:blipFill>
        <p:spPr>
          <a:xfrm>
            <a:off x="0" y="0"/>
            <a:ext cx="18288000" cy="10287000"/>
          </a:xfrm>
          <a:prstGeom prst="rect">
            <a:avLst/>
          </a:prstGeom>
          <a:noFill/>
          <a:ln>
            <a:noFill/>
          </a:ln>
        </p:spPr>
      </p:pic>
      <p:sp>
        <p:nvSpPr>
          <p:cNvPr id="55" name="Google Shape;55;p9"/>
          <p:cNvSpPr txBox="1">
            <a:spLocks noGrp="1"/>
          </p:cNvSpPr>
          <p:nvPr>
            <p:ph type="subTitle" idx="1"/>
          </p:nvPr>
        </p:nvSpPr>
        <p:spPr>
          <a:xfrm>
            <a:off x="1724150" y="5169125"/>
            <a:ext cx="7428900" cy="911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solidFill>
                  <a:schemeClr val="lt1"/>
                </a:solidFill>
                <a:latin typeface="Google Sans"/>
                <a:ea typeface="Google Sans"/>
                <a:cs typeface="Google Sans"/>
                <a:sym typeface="Google Sans"/>
              </a:defRPr>
            </a:lvl1pPr>
            <a:lvl2pPr lvl="1" rtl="0">
              <a:spcBef>
                <a:spcPts val="0"/>
              </a:spcBef>
              <a:spcAft>
                <a:spcPts val="0"/>
              </a:spcAft>
              <a:buNone/>
              <a:defRPr sz="3600">
                <a:solidFill>
                  <a:schemeClr val="lt1"/>
                </a:solidFill>
                <a:latin typeface="Google Sans"/>
                <a:ea typeface="Google Sans"/>
                <a:cs typeface="Google Sans"/>
                <a:sym typeface="Google Sans"/>
              </a:defRPr>
            </a:lvl2pPr>
            <a:lvl3pPr lvl="2" rtl="0">
              <a:spcBef>
                <a:spcPts val="0"/>
              </a:spcBef>
              <a:spcAft>
                <a:spcPts val="0"/>
              </a:spcAft>
              <a:buNone/>
              <a:defRPr sz="3600">
                <a:solidFill>
                  <a:schemeClr val="lt1"/>
                </a:solidFill>
                <a:latin typeface="Google Sans"/>
                <a:ea typeface="Google Sans"/>
                <a:cs typeface="Google Sans"/>
                <a:sym typeface="Google Sans"/>
              </a:defRPr>
            </a:lvl3pPr>
            <a:lvl4pPr lvl="3" rtl="0">
              <a:spcBef>
                <a:spcPts val="0"/>
              </a:spcBef>
              <a:spcAft>
                <a:spcPts val="0"/>
              </a:spcAft>
              <a:buNone/>
              <a:defRPr sz="3600">
                <a:solidFill>
                  <a:schemeClr val="lt1"/>
                </a:solidFill>
                <a:latin typeface="Google Sans"/>
                <a:ea typeface="Google Sans"/>
                <a:cs typeface="Google Sans"/>
                <a:sym typeface="Google Sans"/>
              </a:defRPr>
            </a:lvl4pPr>
            <a:lvl5pPr lvl="4" rtl="0">
              <a:spcBef>
                <a:spcPts val="0"/>
              </a:spcBef>
              <a:spcAft>
                <a:spcPts val="0"/>
              </a:spcAft>
              <a:buNone/>
              <a:defRPr sz="3600">
                <a:solidFill>
                  <a:schemeClr val="lt1"/>
                </a:solidFill>
                <a:latin typeface="Google Sans"/>
                <a:ea typeface="Google Sans"/>
                <a:cs typeface="Google Sans"/>
                <a:sym typeface="Google Sans"/>
              </a:defRPr>
            </a:lvl5pPr>
            <a:lvl6pPr lvl="5" rtl="0">
              <a:spcBef>
                <a:spcPts val="0"/>
              </a:spcBef>
              <a:spcAft>
                <a:spcPts val="0"/>
              </a:spcAft>
              <a:buNone/>
              <a:defRPr sz="3600">
                <a:solidFill>
                  <a:schemeClr val="lt1"/>
                </a:solidFill>
                <a:latin typeface="Google Sans"/>
                <a:ea typeface="Google Sans"/>
                <a:cs typeface="Google Sans"/>
                <a:sym typeface="Google Sans"/>
              </a:defRPr>
            </a:lvl6pPr>
            <a:lvl7pPr lvl="6" rtl="0">
              <a:spcBef>
                <a:spcPts val="0"/>
              </a:spcBef>
              <a:spcAft>
                <a:spcPts val="0"/>
              </a:spcAft>
              <a:buNone/>
              <a:defRPr sz="3600">
                <a:solidFill>
                  <a:schemeClr val="lt1"/>
                </a:solidFill>
                <a:latin typeface="Google Sans"/>
                <a:ea typeface="Google Sans"/>
                <a:cs typeface="Google Sans"/>
                <a:sym typeface="Google Sans"/>
              </a:defRPr>
            </a:lvl7pPr>
            <a:lvl8pPr lvl="7" rtl="0">
              <a:spcBef>
                <a:spcPts val="0"/>
              </a:spcBef>
              <a:spcAft>
                <a:spcPts val="0"/>
              </a:spcAft>
              <a:buNone/>
              <a:defRPr sz="3600">
                <a:solidFill>
                  <a:schemeClr val="lt1"/>
                </a:solidFill>
                <a:latin typeface="Google Sans"/>
                <a:ea typeface="Google Sans"/>
                <a:cs typeface="Google Sans"/>
                <a:sym typeface="Google Sans"/>
              </a:defRPr>
            </a:lvl8pPr>
            <a:lvl9pPr lvl="8" rtl="0">
              <a:spcBef>
                <a:spcPts val="0"/>
              </a:spcBef>
              <a:spcAft>
                <a:spcPts val="0"/>
              </a:spcAft>
              <a:buNone/>
              <a:defRPr sz="3600">
                <a:solidFill>
                  <a:schemeClr val="lt1"/>
                </a:solidFill>
                <a:latin typeface="Google Sans"/>
                <a:ea typeface="Google Sans"/>
                <a:cs typeface="Google Sans"/>
                <a:sym typeface="Google Sans"/>
              </a:defRPr>
            </a:lvl9pPr>
          </a:lstStyle>
          <a:p>
            <a:endParaRPr/>
          </a:p>
        </p:txBody>
      </p:sp>
      <p:sp>
        <p:nvSpPr>
          <p:cNvPr id="56" name="Google Shape;56;p9"/>
          <p:cNvSpPr txBox="1"/>
          <p:nvPr/>
        </p:nvSpPr>
        <p:spPr>
          <a:xfrm>
            <a:off x="1672475" y="4148475"/>
            <a:ext cx="7486500" cy="114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6000">
              <a:solidFill>
                <a:srgbClr val="202124"/>
              </a:solidFill>
              <a:latin typeface="Google Sans"/>
              <a:ea typeface="Google Sans"/>
              <a:cs typeface="Google Sans"/>
              <a:sym typeface="Google Sans"/>
            </a:endParaRPr>
          </a:p>
        </p:txBody>
      </p:sp>
      <p:sp>
        <p:nvSpPr>
          <p:cNvPr id="57" name="Google Shape;57;p9"/>
          <p:cNvSpPr txBox="1">
            <a:spLocks noGrp="1"/>
          </p:cNvSpPr>
          <p:nvPr>
            <p:ph type="title"/>
          </p:nvPr>
        </p:nvSpPr>
        <p:spPr>
          <a:xfrm>
            <a:off x="1672475" y="4148475"/>
            <a:ext cx="7486500" cy="114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6000">
                <a:solidFill>
                  <a:schemeClr val="dk1"/>
                </a:solidFill>
                <a:latin typeface="Google Sans"/>
                <a:ea typeface="Google Sans"/>
                <a:cs typeface="Google Sans"/>
                <a:sym typeface="Google Sans"/>
              </a:defRPr>
            </a:lvl1pPr>
            <a:lvl2pPr lvl="1" rtl="0">
              <a:spcBef>
                <a:spcPts val="0"/>
              </a:spcBef>
              <a:spcAft>
                <a:spcPts val="0"/>
              </a:spcAft>
              <a:buNone/>
              <a:defRPr sz="6000">
                <a:solidFill>
                  <a:schemeClr val="dk1"/>
                </a:solidFill>
                <a:latin typeface="Google Sans"/>
                <a:ea typeface="Google Sans"/>
                <a:cs typeface="Google Sans"/>
                <a:sym typeface="Google Sans"/>
              </a:defRPr>
            </a:lvl2pPr>
            <a:lvl3pPr lvl="2" rtl="0">
              <a:spcBef>
                <a:spcPts val="0"/>
              </a:spcBef>
              <a:spcAft>
                <a:spcPts val="0"/>
              </a:spcAft>
              <a:buNone/>
              <a:defRPr sz="6000">
                <a:solidFill>
                  <a:schemeClr val="dk1"/>
                </a:solidFill>
                <a:latin typeface="Google Sans"/>
                <a:ea typeface="Google Sans"/>
                <a:cs typeface="Google Sans"/>
                <a:sym typeface="Google Sans"/>
              </a:defRPr>
            </a:lvl3pPr>
            <a:lvl4pPr lvl="3" rtl="0">
              <a:spcBef>
                <a:spcPts val="0"/>
              </a:spcBef>
              <a:spcAft>
                <a:spcPts val="0"/>
              </a:spcAft>
              <a:buNone/>
              <a:defRPr sz="6000">
                <a:solidFill>
                  <a:schemeClr val="dk1"/>
                </a:solidFill>
                <a:latin typeface="Google Sans"/>
                <a:ea typeface="Google Sans"/>
                <a:cs typeface="Google Sans"/>
                <a:sym typeface="Google Sans"/>
              </a:defRPr>
            </a:lvl4pPr>
            <a:lvl5pPr lvl="4" rtl="0">
              <a:spcBef>
                <a:spcPts val="0"/>
              </a:spcBef>
              <a:spcAft>
                <a:spcPts val="0"/>
              </a:spcAft>
              <a:buNone/>
              <a:defRPr sz="6000">
                <a:solidFill>
                  <a:schemeClr val="dk1"/>
                </a:solidFill>
                <a:latin typeface="Google Sans"/>
                <a:ea typeface="Google Sans"/>
                <a:cs typeface="Google Sans"/>
                <a:sym typeface="Google Sans"/>
              </a:defRPr>
            </a:lvl5pPr>
            <a:lvl6pPr lvl="5" rtl="0">
              <a:spcBef>
                <a:spcPts val="0"/>
              </a:spcBef>
              <a:spcAft>
                <a:spcPts val="0"/>
              </a:spcAft>
              <a:buNone/>
              <a:defRPr sz="6000">
                <a:solidFill>
                  <a:schemeClr val="dk1"/>
                </a:solidFill>
                <a:latin typeface="Google Sans"/>
                <a:ea typeface="Google Sans"/>
                <a:cs typeface="Google Sans"/>
                <a:sym typeface="Google Sans"/>
              </a:defRPr>
            </a:lvl6pPr>
            <a:lvl7pPr lvl="6" rtl="0">
              <a:spcBef>
                <a:spcPts val="0"/>
              </a:spcBef>
              <a:spcAft>
                <a:spcPts val="0"/>
              </a:spcAft>
              <a:buNone/>
              <a:defRPr sz="6000">
                <a:solidFill>
                  <a:schemeClr val="dk1"/>
                </a:solidFill>
                <a:latin typeface="Google Sans"/>
                <a:ea typeface="Google Sans"/>
                <a:cs typeface="Google Sans"/>
                <a:sym typeface="Google Sans"/>
              </a:defRPr>
            </a:lvl7pPr>
            <a:lvl8pPr lvl="7" rtl="0">
              <a:spcBef>
                <a:spcPts val="0"/>
              </a:spcBef>
              <a:spcAft>
                <a:spcPts val="0"/>
              </a:spcAft>
              <a:buNone/>
              <a:defRPr sz="6000">
                <a:solidFill>
                  <a:schemeClr val="dk1"/>
                </a:solidFill>
                <a:latin typeface="Google Sans"/>
                <a:ea typeface="Google Sans"/>
                <a:cs typeface="Google Sans"/>
                <a:sym typeface="Google Sans"/>
              </a:defRPr>
            </a:lvl8pPr>
            <a:lvl9pPr lvl="8" rtl="0">
              <a:spcBef>
                <a:spcPts val="0"/>
              </a:spcBef>
              <a:spcAft>
                <a:spcPts val="0"/>
              </a:spcAft>
              <a:buNone/>
              <a:defRPr sz="6000">
                <a:solidFill>
                  <a:schemeClr val="dk1"/>
                </a:solidFill>
                <a:latin typeface="Google Sans"/>
                <a:ea typeface="Google Sans"/>
                <a:cs typeface="Google Sans"/>
                <a:sym typeface="Google Sans"/>
              </a:defRPr>
            </a:lvl9pPr>
          </a:lstStyle>
          <a:p>
            <a:endParaRPr/>
          </a:p>
        </p:txBody>
      </p:sp>
      <p:cxnSp>
        <p:nvCxnSpPr>
          <p:cNvPr id="58" name="Google Shape;58;p9"/>
          <p:cNvCxnSpPr/>
          <p:nvPr/>
        </p:nvCxnSpPr>
        <p:spPr>
          <a:xfrm>
            <a:off x="1743427" y="4011224"/>
            <a:ext cx="857400" cy="0"/>
          </a:xfrm>
          <a:prstGeom prst="straightConnector1">
            <a:avLst/>
          </a:prstGeom>
          <a:noFill/>
          <a:ln w="38100" cap="flat" cmpd="sng">
            <a:solidFill>
              <a:srgbClr val="4285F4"/>
            </a:solidFill>
            <a:prstDash val="solid"/>
            <a:round/>
            <a:headEnd type="none" w="med" len="med"/>
            <a:tailEnd type="none" w="med" len="med"/>
          </a:ln>
        </p:spPr>
      </p:cxn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sp>
        <p:nvSpPr>
          <p:cNvPr id="10" name="Footer Placeholder 4">
            <a:extLst>
              <a:ext uri="{FF2B5EF4-FFF2-40B4-BE49-F238E27FC236}">
                <a16:creationId xmlns:a16="http://schemas.microsoft.com/office/drawing/2014/main" id="{F86437D1-E7F9-2F42-864E-95D935B7DAF8}"/>
              </a:ext>
            </a:extLst>
          </p:cNvPr>
          <p:cNvSpPr>
            <a:spLocks noGrp="1"/>
          </p:cNvSpPr>
          <p:nvPr>
            <p:ph type="ftr" sz="quarter" idx="3"/>
          </p:nvPr>
        </p:nvSpPr>
        <p:spPr>
          <a:xfrm>
            <a:off x="628649" y="9534526"/>
            <a:ext cx="5603186" cy="547688"/>
          </a:xfrm>
          <a:prstGeom prst="rect">
            <a:avLst/>
          </a:prstGeom>
        </p:spPr>
        <p:txBody>
          <a:bodyPr vert="horz" lIns="91440" tIns="45720" rIns="91440" bIns="45720" rtlCol="0" anchor="ctr"/>
          <a:lstStyle>
            <a:lvl1pPr algn="l">
              <a:defRPr sz="135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sp>
        <p:nvSpPr>
          <p:cNvPr id="7" name="Slide Number Placeholder 5">
            <a:extLst>
              <a:ext uri="{FF2B5EF4-FFF2-40B4-BE49-F238E27FC236}">
                <a16:creationId xmlns:a16="http://schemas.microsoft.com/office/drawing/2014/main" id="{45F76685-5779-5D40-A261-B0BC701B3745}"/>
              </a:ext>
            </a:extLst>
          </p:cNvPr>
          <p:cNvSpPr>
            <a:spLocks noGrp="1"/>
          </p:cNvSpPr>
          <p:nvPr>
            <p:ph type="sldNum" sz="quarter" idx="12"/>
          </p:nvPr>
        </p:nvSpPr>
        <p:spPr>
          <a:xfrm>
            <a:off x="13544550" y="9534526"/>
            <a:ext cx="4114800" cy="547688"/>
          </a:xfrm>
        </p:spPr>
        <p:txBody>
          <a:bodyPr/>
          <a:lstStyle/>
          <a:p>
            <a:fld id="{B6A95138-A96E-2F42-A959-2EFD44FE4AB7}" type="slidenum">
              <a:rPr lang="en-US" smtClean="0"/>
              <a:t>‹#›</a:t>
            </a:fld>
            <a:endParaRPr lang="en-US" dirty="0"/>
          </a:p>
        </p:txBody>
      </p:sp>
      <p:pic>
        <p:nvPicPr>
          <p:cNvPr id="6" name="Picture 5">
            <a:extLst>
              <a:ext uri="{FF2B5EF4-FFF2-40B4-BE49-F238E27FC236}">
                <a16:creationId xmlns:a16="http://schemas.microsoft.com/office/drawing/2014/main" id="{40DE264E-2087-B647-8F60-282FE0A1DE11}"/>
              </a:ext>
            </a:extLst>
          </p:cNvPr>
          <p:cNvPicPr>
            <a:picLocks noChangeAspect="1"/>
          </p:cNvPicPr>
          <p:nvPr userDrawn="1"/>
        </p:nvPicPr>
        <p:blipFill>
          <a:blip r:embed="rId3"/>
          <a:stretch>
            <a:fillRect/>
          </a:stretch>
        </p:blipFill>
        <p:spPr>
          <a:xfrm>
            <a:off x="14863800" y="547688"/>
            <a:ext cx="2658978" cy="673608"/>
          </a:xfrm>
          <a:prstGeom prst="rect">
            <a:avLst/>
          </a:prstGeom>
        </p:spPr>
      </p:pic>
    </p:spTree>
    <p:custDataLst>
      <p:tags r:id="rId1"/>
    </p:custDataLst>
    <p:extLst>
      <p:ext uri="{BB962C8B-B14F-4D97-AF65-F5344CB8AC3E}">
        <p14:creationId xmlns:p14="http://schemas.microsoft.com/office/powerpoint/2010/main" val="405512156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628650" y="547688"/>
            <a:ext cx="12447270" cy="711179"/>
          </a:xfrm>
          <a:prstGeom prst="rect">
            <a:avLst/>
          </a:prstGeom>
        </p:spPr>
        <p:txBody>
          <a:bodyPr>
            <a:noAutofit/>
          </a:bodyPr>
          <a:lstStyle>
            <a:lvl1pPr>
              <a:defRPr sz="6000">
                <a:solidFill>
                  <a:schemeClr val="tx1"/>
                </a:solidFill>
              </a:defRPr>
            </a:lvl1pPr>
          </a:lstStyle>
          <a:p>
            <a:r>
              <a:rPr lang="en-US"/>
              <a:t>Click to edit Master title style</a:t>
            </a:r>
            <a:endParaRPr lang="en-US" dirty="0"/>
          </a:p>
        </p:txBody>
      </p:sp>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13544550" y="9534527"/>
            <a:ext cx="4114800" cy="547688"/>
          </a:xfrm>
          <a:prstGeom prst="rect">
            <a:avLst/>
          </a:prstGeom>
        </p:spPr>
        <p:txBody>
          <a:bodyPr/>
          <a:lstStyle/>
          <a:p>
            <a:fld id="{B6A95138-A96E-2F42-A959-2EFD44FE4AB7}" type="slidenum">
              <a:rPr lang="en-US" smtClean="0"/>
              <a:t>‹#›</a:t>
            </a:fld>
            <a:endParaRPr lang="en-US" dirty="0"/>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9114287" y="2705018"/>
            <a:ext cx="3984099" cy="2818697"/>
          </a:xfrm>
          <a:prstGeom prst="rect">
            <a:avLst/>
          </a:prstGeom>
        </p:spPr>
        <p:txBody>
          <a:bodyPr>
            <a:normAutofit/>
          </a:bodyPr>
          <a:lstStyle>
            <a:lvl1pPr marL="0" indent="0">
              <a:lnSpc>
                <a:spcPct val="100000"/>
              </a:lnSpc>
              <a:buNone/>
              <a:defRPr sz="2801"/>
            </a:lvl1pPr>
          </a:lstStyle>
          <a:p>
            <a:pPr lvl="0"/>
            <a:r>
              <a:rPr lang="en-US"/>
              <a:t>Click to edit Master text styles</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4877186" y="2705018"/>
            <a:ext cx="3984099" cy="2818697"/>
          </a:xfrm>
          <a:prstGeom prst="rect">
            <a:avLst/>
          </a:prstGeom>
        </p:spPr>
        <p:txBody>
          <a:bodyPr>
            <a:normAutofit/>
          </a:bodyPr>
          <a:lstStyle>
            <a:lvl1pPr marL="0" indent="0">
              <a:lnSpc>
                <a:spcPct val="100000"/>
              </a:lnSpc>
              <a:buNone/>
              <a:defRPr sz="2801"/>
            </a:lvl1pPr>
          </a:lstStyle>
          <a:p>
            <a:pPr lvl="0"/>
            <a:r>
              <a:rPr lang="en-US"/>
              <a:t>Click to edit Master text styles</a:t>
            </a:r>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628650" y="2011413"/>
            <a:ext cx="3984101" cy="585300"/>
          </a:xfrm>
          <a:prstGeom prst="rect">
            <a:avLst/>
          </a:prstGeom>
        </p:spPr>
        <p:txBody>
          <a:bodyPr>
            <a:normAutofit/>
          </a:bodyPr>
          <a:lstStyle>
            <a:lvl1pPr marL="0" indent="0">
              <a:buNone/>
              <a:defRPr sz="3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628653" y="2705018"/>
            <a:ext cx="3984099" cy="2818697"/>
          </a:xfrm>
          <a:prstGeom prst="rect">
            <a:avLst/>
          </a:prstGeom>
        </p:spPr>
        <p:txBody>
          <a:bodyPr>
            <a:normAutofit/>
          </a:bodyPr>
          <a:lstStyle>
            <a:lvl1pPr marL="0" indent="0">
              <a:lnSpc>
                <a:spcPct val="100000"/>
              </a:lnSpc>
              <a:buNone/>
              <a:defRPr sz="2801"/>
            </a:lvl1pPr>
          </a:lstStyle>
          <a:p>
            <a:pPr lvl="0"/>
            <a:r>
              <a:rPr lang="en-US"/>
              <a:t>Click to edit Master text styles</a:t>
            </a:r>
          </a:p>
        </p:txBody>
      </p:sp>
      <p:sp>
        <p:nvSpPr>
          <p:cNvPr id="23" name="Rectangle 22">
            <a:extLst>
              <a:ext uri="{FF2B5EF4-FFF2-40B4-BE49-F238E27FC236}">
                <a16:creationId xmlns:a16="http://schemas.microsoft.com/office/drawing/2014/main" id="{95458110-5E55-0F46-BBF5-9C8F2C62151D}"/>
              </a:ext>
            </a:extLst>
          </p:cNvPr>
          <p:cNvSpPr/>
          <p:nvPr userDrawn="1"/>
        </p:nvSpPr>
        <p:spPr>
          <a:xfrm>
            <a:off x="13544552" y="0"/>
            <a:ext cx="4782711" cy="10313238"/>
          </a:xfrm>
          <a:prstGeom prst="rect">
            <a:avLst/>
          </a:prstGeom>
          <a:solidFill>
            <a:srgbClr val="232F3E"/>
          </a:solidFill>
          <a:ln w="9525" cap="flat" cmpd="sng" algn="ctr">
            <a:noFill/>
            <a:prstDash val="solid"/>
          </a:ln>
          <a:effectLst/>
        </p:spPr>
        <p:txBody>
          <a:bodyPr rtlCol="0" anchor="ctr"/>
          <a:lstStyle/>
          <a:p>
            <a:pPr marL="0" marR="0" lvl="0" indent="0" algn="ctr" defTabSz="670952" eaLnBrk="1" fontAlgn="auto" latinLnBrk="0" hangingPunct="1">
              <a:lnSpc>
                <a:spcPct val="100000"/>
              </a:lnSpc>
              <a:spcBef>
                <a:spcPts val="0"/>
              </a:spcBef>
              <a:spcAft>
                <a:spcPts val="0"/>
              </a:spcAft>
              <a:buClrTx/>
              <a:buSzTx/>
              <a:buFontTx/>
              <a:buNone/>
              <a:tabLst/>
              <a:defRPr/>
            </a:pPr>
            <a:endParaRPr kumimoji="0" lang="en-US" sz="2642"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5" name="Rectangle 24">
            <a:extLst>
              <a:ext uri="{FF2B5EF4-FFF2-40B4-BE49-F238E27FC236}">
                <a16:creationId xmlns:a16="http://schemas.microsoft.com/office/drawing/2014/main" id="{3A3837C0-EFCF-E345-9E05-AF315FB06800}"/>
              </a:ext>
            </a:extLst>
          </p:cNvPr>
          <p:cNvSpPr/>
          <p:nvPr userDrawn="1"/>
        </p:nvSpPr>
        <p:spPr>
          <a:xfrm>
            <a:off x="0" y="6030960"/>
            <a:ext cx="13544550" cy="4256040"/>
          </a:xfrm>
          <a:prstGeom prst="rect">
            <a:avLst/>
          </a:prstGeom>
          <a:solidFill>
            <a:schemeClr val="tx2"/>
          </a:solidFill>
          <a:ln w="9525" cap="flat" cmpd="sng" algn="ctr">
            <a:noFill/>
            <a:prstDash val="solid"/>
          </a:ln>
          <a:effectLst/>
        </p:spPr>
        <p:txBody>
          <a:bodyPr rtlCol="0" anchor="ctr"/>
          <a:lstStyle/>
          <a:p>
            <a:pPr marL="0" marR="0" lvl="0" indent="0" algn="ctr" defTabSz="670952" eaLnBrk="1" fontAlgn="auto" latinLnBrk="0" hangingPunct="1">
              <a:lnSpc>
                <a:spcPct val="100000"/>
              </a:lnSpc>
              <a:spcBef>
                <a:spcPts val="0"/>
              </a:spcBef>
              <a:spcAft>
                <a:spcPts val="0"/>
              </a:spcAft>
              <a:buClrTx/>
              <a:buSzTx/>
              <a:buFontTx/>
              <a:buNone/>
              <a:tabLst/>
              <a:defRPr/>
            </a:pPr>
            <a:endParaRPr kumimoji="0" lang="en-US" sz="2642"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13990720" y="547690"/>
            <a:ext cx="3668633" cy="1427333"/>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4889758" y="2011413"/>
            <a:ext cx="3984101" cy="585300"/>
          </a:xfrm>
          <a:prstGeom prst="rect">
            <a:avLst/>
          </a:prstGeom>
        </p:spPr>
        <p:txBody>
          <a:bodyPr>
            <a:normAutofit/>
          </a:bodyPr>
          <a:lstStyle>
            <a:lvl1pPr marL="0" indent="0">
              <a:buNone/>
              <a:defRPr sz="3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9114286" y="2011413"/>
            <a:ext cx="3984101" cy="585300"/>
          </a:xfrm>
          <a:prstGeom prst="rect">
            <a:avLst/>
          </a:prstGeom>
        </p:spPr>
        <p:txBody>
          <a:bodyPr>
            <a:normAutofit/>
          </a:bodyPr>
          <a:lstStyle>
            <a:lvl1pPr marL="0" indent="0">
              <a:buNone/>
              <a:defRPr sz="3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1185333" y="6666491"/>
            <a:ext cx="11356623" cy="1966781"/>
          </a:xfrm>
          <a:prstGeom prst="rect">
            <a:avLst/>
          </a:prstGeom>
        </p:spPr>
        <p:txBody>
          <a:bodyPr>
            <a:normAutofit/>
          </a:bodyPr>
          <a:lstStyle>
            <a:lvl1pPr marL="0" indent="0">
              <a:buNone/>
              <a:defRPr sz="3600"/>
            </a:lvl1pPr>
          </a:lstStyle>
          <a:p>
            <a:pPr lvl="0"/>
            <a:r>
              <a:rPr lang="en-US"/>
              <a:t>Click to 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1185333" y="8805669"/>
            <a:ext cx="11913051" cy="620553"/>
          </a:xfrm>
          <a:prstGeom prst="rect">
            <a:avLst/>
          </a:prstGeom>
        </p:spPr>
        <p:txBody>
          <a:bodyPr>
            <a:noAutofit/>
          </a:bodyPr>
          <a:lstStyle>
            <a:lvl1pPr marL="0" indent="0">
              <a:buNone/>
              <a:defRPr sz="3000" b="0">
                <a:solidFill>
                  <a:schemeClr val="tx1"/>
                </a:solidFill>
              </a:defRPr>
            </a:lvl1pPr>
          </a:lstStyle>
          <a:p>
            <a:pPr lvl="0"/>
            <a:r>
              <a:rPr lang="en-US"/>
              <a:t>Click to edit Master text styles</a:t>
            </a:r>
          </a:p>
        </p:txBody>
      </p:sp>
      <p:pic>
        <p:nvPicPr>
          <p:cNvPr id="16" name="Picture 15">
            <a:extLst>
              <a:ext uri="{FF2B5EF4-FFF2-40B4-BE49-F238E27FC236}">
                <a16:creationId xmlns:a16="http://schemas.microsoft.com/office/drawing/2014/main" id="{A51D4E80-7282-594D-8256-F973AFF71D56}"/>
              </a:ext>
            </a:extLst>
          </p:cNvPr>
          <p:cNvPicPr>
            <a:picLocks noChangeAspect="1"/>
          </p:cNvPicPr>
          <p:nvPr userDrawn="1"/>
        </p:nvPicPr>
        <p:blipFill>
          <a:blip r:embed="rId3"/>
          <a:stretch>
            <a:fillRect/>
          </a:stretch>
        </p:blipFill>
        <p:spPr>
          <a:xfrm>
            <a:off x="14094357" y="9134761"/>
            <a:ext cx="2658984" cy="673610"/>
          </a:xfrm>
          <a:prstGeom prst="rect">
            <a:avLst/>
          </a:prstGeom>
        </p:spPr>
      </p:pic>
      <p:sp>
        <p:nvSpPr>
          <p:cNvPr id="18" name="Footer Placeholder 4">
            <a:extLst>
              <a:ext uri="{FF2B5EF4-FFF2-40B4-BE49-F238E27FC236}">
                <a16:creationId xmlns:a16="http://schemas.microsoft.com/office/drawing/2014/main" id="{D654C84E-7AFF-4E43-BC29-5AF15F0EFE3A}"/>
              </a:ext>
            </a:extLst>
          </p:cNvPr>
          <p:cNvSpPr>
            <a:spLocks noGrp="1"/>
          </p:cNvSpPr>
          <p:nvPr>
            <p:ph type="ftr" sz="quarter" idx="3"/>
          </p:nvPr>
        </p:nvSpPr>
        <p:spPr>
          <a:xfrm>
            <a:off x="628651" y="9534527"/>
            <a:ext cx="5603186" cy="547688"/>
          </a:xfrm>
          <a:prstGeom prst="rect">
            <a:avLst/>
          </a:prstGeom>
        </p:spPr>
        <p:txBody>
          <a:bodyPr vert="horz" lIns="91440" tIns="45720" rIns="91440" bIns="45720" rtlCol="0" anchor="ctr"/>
          <a:lstStyle>
            <a:lvl1pPr algn="l">
              <a:defRPr sz="1322"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sp>
        <p:nvSpPr>
          <p:cNvPr id="7" name="Text Placeholder 6"/>
          <p:cNvSpPr>
            <a:spLocks noGrp="1"/>
          </p:cNvSpPr>
          <p:nvPr>
            <p:ph type="body" sz="quarter" idx="25"/>
          </p:nvPr>
        </p:nvSpPr>
        <p:spPr>
          <a:xfrm>
            <a:off x="13990640" y="2346230"/>
            <a:ext cx="3668712" cy="1819371"/>
          </a:xfrm>
        </p:spPr>
        <p:txBody>
          <a:bodyPr>
            <a:normAutofit/>
          </a:bodyPr>
          <a:lstStyle>
            <a:lvl1pPr marL="0" indent="0">
              <a:buNone/>
              <a:defRPr sz="2000">
                <a:solidFill>
                  <a:schemeClr val="bg1"/>
                </a:solidFill>
              </a:defRPr>
            </a:lvl1pPr>
          </a:lstStyle>
          <a:p>
            <a:pPr lvl="0"/>
            <a:r>
              <a:rPr lang="en-US"/>
              <a:t>Click to edit Master text styles</a:t>
            </a:r>
          </a:p>
        </p:txBody>
      </p:sp>
      <p:sp>
        <p:nvSpPr>
          <p:cNvPr id="24" name="TextBox 23"/>
          <p:cNvSpPr txBox="1"/>
          <p:nvPr userDrawn="1"/>
        </p:nvSpPr>
        <p:spPr>
          <a:xfrm>
            <a:off x="436385" y="5833873"/>
            <a:ext cx="1155701" cy="3416641"/>
          </a:xfrm>
          <a:prstGeom prst="rect">
            <a:avLst/>
          </a:prstGeom>
          <a:noFill/>
        </p:spPr>
        <p:txBody>
          <a:bodyPr wrap="square" rtlCol="0">
            <a:spAutoFit/>
          </a:bodyPr>
          <a:lstStyle/>
          <a:p>
            <a:r>
              <a:rPr lang="en-US" sz="21602"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21602"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13990718" y="4765990"/>
            <a:ext cx="3668712" cy="4137746"/>
          </a:xfrm>
        </p:spPr>
        <p:txBody>
          <a:bodyPr>
            <a:normAutofit/>
          </a:bodyPr>
          <a:lstStyle>
            <a:lvl1pPr marL="0" indent="0">
              <a:buNone/>
              <a:defRPr sz="2000">
                <a:solidFill>
                  <a:schemeClr val="bg1"/>
                </a:solidFill>
              </a:defRPr>
            </a:lvl1pPr>
          </a:lstStyle>
          <a:p>
            <a:pPr lvl="0"/>
            <a:r>
              <a:rPr lang="en-US"/>
              <a:t>Click to edit Master text styles</a:t>
            </a:r>
          </a:p>
        </p:txBody>
      </p:sp>
      <p:sp>
        <p:nvSpPr>
          <p:cNvPr id="34" name="Text Placeholder 6"/>
          <p:cNvSpPr>
            <a:spLocks noGrp="1"/>
          </p:cNvSpPr>
          <p:nvPr>
            <p:ph type="body" sz="quarter" idx="27"/>
          </p:nvPr>
        </p:nvSpPr>
        <p:spPr>
          <a:xfrm>
            <a:off x="13990638" y="4321252"/>
            <a:ext cx="3668712" cy="444740"/>
          </a:xfrm>
        </p:spPr>
        <p:txBody>
          <a:bodyPr>
            <a:normAutofit/>
          </a:bodyPr>
          <a:lstStyle>
            <a:lvl1pPr marL="0" indent="0">
              <a:buNone/>
              <a:defRPr sz="24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Tree>
    <p:custDataLst>
      <p:tags r:id="rId1"/>
    </p:custDataLst>
    <p:extLst>
      <p:ext uri="{BB962C8B-B14F-4D97-AF65-F5344CB8AC3E}">
        <p14:creationId xmlns:p14="http://schemas.microsoft.com/office/powerpoint/2010/main" val="369849830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628650" y="2041931"/>
            <a:ext cx="17030700" cy="5124450"/>
          </a:xfrm>
        </p:spPr>
        <p:txBody>
          <a:bodyPr anchor="t">
            <a:normAutofit/>
          </a:bodyPr>
          <a:lstStyle>
            <a:lvl1pPr>
              <a:defRPr sz="9000">
                <a:solidFill>
                  <a:schemeClr val="bg1"/>
                </a:solidFill>
              </a:defRPr>
            </a:lvl1pPr>
          </a:lstStyle>
          <a:p>
            <a:r>
              <a:rPr lang="en-US"/>
              <a:t>Click to edit Master title style</a:t>
            </a:r>
            <a:endParaRPr lang="en-US" dirty="0"/>
          </a:p>
        </p:txBody>
      </p:sp>
      <p:sp>
        <p:nvSpPr>
          <p:cNvPr id="8" name="Rectangle 7">
            <a:extLst>
              <a:ext uri="{FF2B5EF4-FFF2-40B4-BE49-F238E27FC236}">
                <a16:creationId xmlns:a16="http://schemas.microsoft.com/office/drawing/2014/main" id="{A413BF5D-EF1D-5C42-8ED2-B1DC40150995}"/>
              </a:ext>
            </a:extLst>
          </p:cNvPr>
          <p:cNvSpPr/>
          <p:nvPr userDrawn="1"/>
        </p:nvSpPr>
        <p:spPr>
          <a:xfrm>
            <a:off x="0" y="2166621"/>
            <a:ext cx="480951" cy="950652"/>
          </a:xfrm>
          <a:prstGeom prst="rect">
            <a:avLst/>
          </a:prstGeom>
          <a:solidFill>
            <a:srgbClr val="36C2B3"/>
          </a:solidFill>
          <a:ln w="9525"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Lst>
          </p:cNvPr>
          <p:cNvSpPr>
            <a:spLocks noGrp="1"/>
          </p:cNvSpPr>
          <p:nvPr>
            <p:ph type="ftr" sz="quarter" idx="3"/>
          </p:nvPr>
        </p:nvSpPr>
        <p:spPr>
          <a:xfrm>
            <a:off x="628649" y="9534526"/>
            <a:ext cx="5603186" cy="547688"/>
          </a:xfrm>
          <a:prstGeom prst="rect">
            <a:avLst/>
          </a:prstGeom>
        </p:spPr>
        <p:txBody>
          <a:bodyPr vert="horz" lIns="91440" tIns="45720" rIns="91440" bIns="45720" rtlCol="0" anchor="ctr"/>
          <a:lstStyle>
            <a:lvl1pPr algn="l">
              <a:defRPr sz="135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628650" y="7536891"/>
            <a:ext cx="12089607" cy="732747"/>
          </a:xfrm>
        </p:spPr>
        <p:txBody>
          <a:bodyPr>
            <a:normAutofit/>
          </a:bodyPr>
          <a:lstStyle>
            <a:lvl1pPr marL="0" indent="0">
              <a:buNone/>
              <a:defRPr sz="3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13" name="Picture 12">
            <a:extLst>
              <a:ext uri="{FF2B5EF4-FFF2-40B4-BE49-F238E27FC236}">
                <a16:creationId xmlns:a16="http://schemas.microsoft.com/office/drawing/2014/main" id="{A51D4E80-7282-594D-8256-F973AFF71D56}"/>
              </a:ext>
            </a:extLst>
          </p:cNvPr>
          <p:cNvPicPr>
            <a:picLocks noChangeAspect="1"/>
          </p:cNvPicPr>
          <p:nvPr userDrawn="1"/>
        </p:nvPicPr>
        <p:blipFill>
          <a:blip r:embed="rId3"/>
          <a:stretch>
            <a:fillRect/>
          </a:stretch>
        </p:blipFill>
        <p:spPr>
          <a:xfrm>
            <a:off x="14896647" y="9134759"/>
            <a:ext cx="2658984" cy="673610"/>
          </a:xfrm>
          <a:prstGeom prst="rect">
            <a:avLst/>
          </a:prstGeom>
        </p:spPr>
      </p:pic>
    </p:spTree>
    <p:custDataLst>
      <p:tags r:id="rId1"/>
    </p:custDataLst>
    <p:extLst>
      <p:ext uri="{BB962C8B-B14F-4D97-AF65-F5344CB8AC3E}">
        <p14:creationId xmlns:p14="http://schemas.microsoft.com/office/powerpoint/2010/main" val="241078822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Lst>
          </p:cNvPr>
          <p:cNvPicPr>
            <a:picLocks noChangeAspect="1"/>
          </p:cNvPicPr>
          <p:nvPr userDrawn="1"/>
        </p:nvPicPr>
        <p:blipFill>
          <a:blip r:embed="rId3"/>
          <a:stretch>
            <a:fillRect/>
          </a:stretch>
        </p:blipFill>
        <p:spPr>
          <a:xfrm>
            <a:off x="-121535" y="-71879"/>
            <a:ext cx="18542643" cy="10437273"/>
          </a:xfrm>
          <a:prstGeom prst="rect">
            <a:avLst/>
          </a:prstGeom>
        </p:spPr>
      </p:pic>
      <p:sp>
        <p:nvSpPr>
          <p:cNvPr id="5" name="TextBox 4">
            <a:extLst>
              <a:ext uri="{FF2B5EF4-FFF2-40B4-BE49-F238E27FC236}">
                <a16:creationId xmlns:a16="http://schemas.microsoft.com/office/drawing/2014/main" id="{7F32C9FB-A505-8F4E-99FC-1B161C930668}"/>
              </a:ext>
            </a:extLst>
          </p:cNvPr>
          <p:cNvSpPr txBox="1"/>
          <p:nvPr userDrawn="1"/>
        </p:nvSpPr>
        <p:spPr>
          <a:xfrm>
            <a:off x="635953" y="9134759"/>
            <a:ext cx="13382870" cy="969497"/>
          </a:xfrm>
          <a:prstGeom prst="rect">
            <a:avLst/>
          </a:prstGeom>
          <a:noFill/>
        </p:spPr>
        <p:txBody>
          <a:bodyPr wrap="square" rtlCol="0">
            <a:noAutofit/>
          </a:bodyPr>
          <a:lstStyle/>
          <a:p>
            <a:pPr algn="just"/>
            <a:r>
              <a:rPr lang="en-US" sz="1350" dirty="0">
                <a:solidFill>
                  <a:schemeClr val="bg1"/>
                </a:solidFill>
                <a:latin typeface="Amazon Ember Light" charset="0"/>
                <a:ea typeface="Amazon Ember Light" charset="0"/>
                <a:cs typeface="Amazon Ember Light" charset="0"/>
              </a:rPr>
              <a:t>© 2019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1350" u="sng" dirty="0">
                <a:solidFill>
                  <a:schemeClr val="bg1"/>
                </a:solidFill>
                <a:latin typeface="Amazon Ember Light" charset="0"/>
                <a:ea typeface="Amazon Ember Light" charset="0"/>
                <a:cs typeface="Amazon Ember Light" charset="0"/>
              </a:rPr>
              <a:t>aws-course-feedback@amazon.com</a:t>
            </a:r>
            <a:r>
              <a:rPr lang="en-US" sz="1350" dirty="0">
                <a:solidFill>
                  <a:schemeClr val="bg1"/>
                </a:solidFill>
                <a:latin typeface="Amazon Ember Light" charset="0"/>
                <a:ea typeface="Amazon Ember Light" charset="0"/>
                <a:cs typeface="Amazon Ember Light" charset="0"/>
              </a:rPr>
              <a:t>. For all other questions, contact us at: </a:t>
            </a:r>
            <a:r>
              <a:rPr lang="en-US" sz="1350" u="sng" dirty="0">
                <a:solidFill>
                  <a:schemeClr val="bg1"/>
                </a:solidFill>
                <a:latin typeface="Amazon Ember Light" charset="0"/>
                <a:ea typeface="Amazon Ember Light" charset="0"/>
                <a:cs typeface="Amazon Ember Light" charset="0"/>
              </a:rPr>
              <a:t>https://aws.amazon.com/contact-us/aws-training/</a:t>
            </a:r>
            <a:r>
              <a:rPr lang="en-US" sz="1350" dirty="0">
                <a:solidFill>
                  <a:schemeClr val="bg1"/>
                </a:solidFill>
                <a:latin typeface="Amazon Ember Light" charset="0"/>
                <a:ea typeface="Amazon Ember Light" charset="0"/>
                <a:cs typeface="Amazon Ember Light" charset="0"/>
              </a:rPr>
              <a:t>. All trademarks are the property of their owners.</a:t>
            </a:r>
          </a:p>
          <a:p>
            <a:pPr algn="just"/>
            <a:endParaRPr lang="en-US" sz="1350" dirty="0"/>
          </a:p>
        </p:txBody>
      </p:sp>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628650" y="4787911"/>
            <a:ext cx="17030700" cy="711179"/>
          </a:xfrm>
        </p:spPr>
        <p:txBody>
          <a:bodyPr>
            <a:noAutofit/>
          </a:bodyPr>
          <a:lstStyle>
            <a:lvl1pPr>
              <a:defRPr sz="9000">
                <a:solidFill>
                  <a:schemeClr val="bg1"/>
                </a:solidFill>
              </a:defRPr>
            </a:lvl1pPr>
          </a:lstStyle>
          <a:p>
            <a:r>
              <a:rPr lang="en-US" dirty="0"/>
              <a:t>Thank You</a:t>
            </a:r>
          </a:p>
        </p:txBody>
      </p:sp>
      <p:pic>
        <p:nvPicPr>
          <p:cNvPr id="7" name="Picture 6">
            <a:extLst>
              <a:ext uri="{FF2B5EF4-FFF2-40B4-BE49-F238E27FC236}">
                <a16:creationId xmlns:a16="http://schemas.microsoft.com/office/drawing/2014/main" id="{91A5F71C-941B-424B-B0F4-B91497513EB8}"/>
              </a:ext>
            </a:extLst>
          </p:cNvPr>
          <p:cNvPicPr>
            <a:picLocks noChangeAspect="1"/>
          </p:cNvPicPr>
          <p:nvPr userDrawn="1"/>
        </p:nvPicPr>
        <p:blipFill>
          <a:blip r:embed="rId4"/>
          <a:stretch>
            <a:fillRect/>
          </a:stretch>
        </p:blipFill>
        <p:spPr>
          <a:xfrm>
            <a:off x="14896647" y="9134759"/>
            <a:ext cx="2658984" cy="673610"/>
          </a:xfrm>
          <a:prstGeom prst="rect">
            <a:avLst/>
          </a:prstGeom>
        </p:spPr>
      </p:pic>
    </p:spTree>
    <p:custDataLst>
      <p:tags r:id="rId1"/>
    </p:custDataLst>
    <p:extLst>
      <p:ext uri="{BB962C8B-B14F-4D97-AF65-F5344CB8AC3E}">
        <p14:creationId xmlns:p14="http://schemas.microsoft.com/office/powerpoint/2010/main" val="393650628"/>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9286"/>
          </a:xfrm>
          <a:prstGeom prst="rect">
            <a:avLst/>
          </a:prstGeom>
        </p:spPr>
      </p:pic>
      <p:sp>
        <p:nvSpPr>
          <p:cNvPr id="2" name="Title 1"/>
          <p:cNvSpPr>
            <a:spLocks noGrp="1"/>
          </p:cNvSpPr>
          <p:nvPr>
            <p:ph type="title"/>
          </p:nvPr>
        </p:nvSpPr>
        <p:spPr>
          <a:xfrm>
            <a:off x="993913" y="4155365"/>
            <a:ext cx="16672892" cy="1169195"/>
          </a:xfrm>
        </p:spPr>
        <p:txBody>
          <a:bodyPr>
            <a:noAutofit/>
          </a:bodyPr>
          <a:lstStyle>
            <a:lvl1pPr>
              <a:defRPr sz="9000"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lvl1pPr>
              <a:defRPr b="0" i="0">
                <a:solidFill>
                  <a:schemeClr val="bg1"/>
                </a:solidFill>
                <a:latin typeface="Helvetica Neue LT Std 65 Medium" charset="0"/>
                <a:ea typeface="Helvetica Neue LT Std 65 Medium" charset="0"/>
                <a:cs typeface="Helvetica Neue LT Std 65 Medium" charset="0"/>
              </a:defRPr>
            </a:lvl1pPr>
          </a:lstStyle>
          <a:p>
            <a:fld id="{9FC43BFD-8FF7-A343-A8A6-E2338FCE8046}" type="slidenum">
              <a:rPr lang="en-US" smtClean="0"/>
              <a:pPr/>
              <a:t>‹#›</a:t>
            </a:fld>
            <a:endParaRPr lang="en-US" dirty="0"/>
          </a:p>
        </p:txBody>
      </p:sp>
    </p:spTree>
    <p:extLst>
      <p:ext uri="{BB962C8B-B14F-4D97-AF65-F5344CB8AC3E}">
        <p14:creationId xmlns:p14="http://schemas.microsoft.com/office/powerpoint/2010/main" val="3624791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6c - Lab Intro - Presenter - Green">
  <p:cSld name="CUSTOM_2_4_1_1_1_2_2_1">
    <p:spTree>
      <p:nvGrpSpPr>
        <p:cNvPr id="1" name="Shape 59"/>
        <p:cNvGrpSpPr/>
        <p:nvPr/>
      </p:nvGrpSpPr>
      <p:grpSpPr>
        <a:xfrm>
          <a:off x="0" y="0"/>
          <a:ext cx="0" cy="0"/>
          <a:chOff x="0" y="0"/>
          <a:chExt cx="0" cy="0"/>
        </a:xfrm>
      </p:grpSpPr>
      <p:pic>
        <p:nvPicPr>
          <p:cNvPr id="60" name="Google Shape;60;p10"/>
          <p:cNvPicPr preferRelativeResize="0"/>
          <p:nvPr/>
        </p:nvPicPr>
        <p:blipFill>
          <a:blip r:embed="rId2">
            <a:alphaModFix/>
          </a:blip>
          <a:stretch>
            <a:fillRect/>
          </a:stretch>
        </p:blipFill>
        <p:spPr>
          <a:xfrm>
            <a:off x="0" y="0"/>
            <a:ext cx="18288000" cy="10287000"/>
          </a:xfrm>
          <a:prstGeom prst="rect">
            <a:avLst/>
          </a:prstGeom>
          <a:noFill/>
          <a:ln>
            <a:noFill/>
          </a:ln>
        </p:spPr>
      </p:pic>
      <p:sp>
        <p:nvSpPr>
          <p:cNvPr id="61" name="Google Shape;61;p10"/>
          <p:cNvSpPr txBox="1">
            <a:spLocks noGrp="1"/>
          </p:cNvSpPr>
          <p:nvPr>
            <p:ph type="subTitle" idx="1"/>
          </p:nvPr>
        </p:nvSpPr>
        <p:spPr>
          <a:xfrm>
            <a:off x="1724150" y="5169125"/>
            <a:ext cx="7428900" cy="911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solidFill>
                  <a:schemeClr val="lt1"/>
                </a:solidFill>
                <a:latin typeface="Google Sans"/>
                <a:ea typeface="Google Sans"/>
                <a:cs typeface="Google Sans"/>
                <a:sym typeface="Google Sans"/>
              </a:defRPr>
            </a:lvl1pPr>
            <a:lvl2pPr lvl="1" rtl="0">
              <a:spcBef>
                <a:spcPts val="0"/>
              </a:spcBef>
              <a:spcAft>
                <a:spcPts val="0"/>
              </a:spcAft>
              <a:buNone/>
              <a:defRPr sz="3600">
                <a:solidFill>
                  <a:schemeClr val="lt1"/>
                </a:solidFill>
                <a:latin typeface="Google Sans"/>
                <a:ea typeface="Google Sans"/>
                <a:cs typeface="Google Sans"/>
                <a:sym typeface="Google Sans"/>
              </a:defRPr>
            </a:lvl2pPr>
            <a:lvl3pPr lvl="2" rtl="0">
              <a:spcBef>
                <a:spcPts val="0"/>
              </a:spcBef>
              <a:spcAft>
                <a:spcPts val="0"/>
              </a:spcAft>
              <a:buNone/>
              <a:defRPr sz="3600">
                <a:solidFill>
                  <a:schemeClr val="lt1"/>
                </a:solidFill>
                <a:latin typeface="Google Sans"/>
                <a:ea typeface="Google Sans"/>
                <a:cs typeface="Google Sans"/>
                <a:sym typeface="Google Sans"/>
              </a:defRPr>
            </a:lvl3pPr>
            <a:lvl4pPr lvl="3" rtl="0">
              <a:spcBef>
                <a:spcPts val="0"/>
              </a:spcBef>
              <a:spcAft>
                <a:spcPts val="0"/>
              </a:spcAft>
              <a:buNone/>
              <a:defRPr sz="3600">
                <a:solidFill>
                  <a:schemeClr val="lt1"/>
                </a:solidFill>
                <a:latin typeface="Google Sans"/>
                <a:ea typeface="Google Sans"/>
                <a:cs typeface="Google Sans"/>
                <a:sym typeface="Google Sans"/>
              </a:defRPr>
            </a:lvl4pPr>
            <a:lvl5pPr lvl="4" rtl="0">
              <a:spcBef>
                <a:spcPts val="0"/>
              </a:spcBef>
              <a:spcAft>
                <a:spcPts val="0"/>
              </a:spcAft>
              <a:buNone/>
              <a:defRPr sz="3600">
                <a:solidFill>
                  <a:schemeClr val="lt1"/>
                </a:solidFill>
                <a:latin typeface="Google Sans"/>
                <a:ea typeface="Google Sans"/>
                <a:cs typeface="Google Sans"/>
                <a:sym typeface="Google Sans"/>
              </a:defRPr>
            </a:lvl5pPr>
            <a:lvl6pPr lvl="5" rtl="0">
              <a:spcBef>
                <a:spcPts val="0"/>
              </a:spcBef>
              <a:spcAft>
                <a:spcPts val="0"/>
              </a:spcAft>
              <a:buNone/>
              <a:defRPr sz="3600">
                <a:solidFill>
                  <a:schemeClr val="lt1"/>
                </a:solidFill>
                <a:latin typeface="Google Sans"/>
                <a:ea typeface="Google Sans"/>
                <a:cs typeface="Google Sans"/>
                <a:sym typeface="Google Sans"/>
              </a:defRPr>
            </a:lvl6pPr>
            <a:lvl7pPr lvl="6" rtl="0">
              <a:spcBef>
                <a:spcPts val="0"/>
              </a:spcBef>
              <a:spcAft>
                <a:spcPts val="0"/>
              </a:spcAft>
              <a:buNone/>
              <a:defRPr sz="3600">
                <a:solidFill>
                  <a:schemeClr val="lt1"/>
                </a:solidFill>
                <a:latin typeface="Google Sans"/>
                <a:ea typeface="Google Sans"/>
                <a:cs typeface="Google Sans"/>
                <a:sym typeface="Google Sans"/>
              </a:defRPr>
            </a:lvl7pPr>
            <a:lvl8pPr lvl="7" rtl="0">
              <a:spcBef>
                <a:spcPts val="0"/>
              </a:spcBef>
              <a:spcAft>
                <a:spcPts val="0"/>
              </a:spcAft>
              <a:buNone/>
              <a:defRPr sz="3600">
                <a:solidFill>
                  <a:schemeClr val="lt1"/>
                </a:solidFill>
                <a:latin typeface="Google Sans"/>
                <a:ea typeface="Google Sans"/>
                <a:cs typeface="Google Sans"/>
                <a:sym typeface="Google Sans"/>
              </a:defRPr>
            </a:lvl8pPr>
            <a:lvl9pPr lvl="8" rtl="0">
              <a:spcBef>
                <a:spcPts val="0"/>
              </a:spcBef>
              <a:spcAft>
                <a:spcPts val="0"/>
              </a:spcAft>
              <a:buNone/>
              <a:defRPr sz="3600">
                <a:solidFill>
                  <a:schemeClr val="lt1"/>
                </a:solidFill>
                <a:latin typeface="Google Sans"/>
                <a:ea typeface="Google Sans"/>
                <a:cs typeface="Google Sans"/>
                <a:sym typeface="Google Sans"/>
              </a:defRPr>
            </a:lvl9pPr>
          </a:lstStyle>
          <a:p>
            <a:endParaRPr/>
          </a:p>
        </p:txBody>
      </p:sp>
      <p:sp>
        <p:nvSpPr>
          <p:cNvPr id="62" name="Google Shape;62;p10"/>
          <p:cNvSpPr txBox="1"/>
          <p:nvPr/>
        </p:nvSpPr>
        <p:spPr>
          <a:xfrm>
            <a:off x="1672475" y="4148475"/>
            <a:ext cx="7486500" cy="114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6000">
              <a:solidFill>
                <a:srgbClr val="202124"/>
              </a:solidFill>
              <a:latin typeface="Google Sans"/>
              <a:ea typeface="Google Sans"/>
              <a:cs typeface="Google Sans"/>
              <a:sym typeface="Google Sans"/>
            </a:endParaRPr>
          </a:p>
        </p:txBody>
      </p:sp>
      <p:sp>
        <p:nvSpPr>
          <p:cNvPr id="63" name="Google Shape;63;p10"/>
          <p:cNvSpPr txBox="1">
            <a:spLocks noGrp="1"/>
          </p:cNvSpPr>
          <p:nvPr>
            <p:ph type="title"/>
          </p:nvPr>
        </p:nvSpPr>
        <p:spPr>
          <a:xfrm>
            <a:off x="1672475" y="4148475"/>
            <a:ext cx="7486500" cy="114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6000">
                <a:solidFill>
                  <a:schemeClr val="dk1"/>
                </a:solidFill>
                <a:latin typeface="Google Sans"/>
                <a:ea typeface="Google Sans"/>
                <a:cs typeface="Google Sans"/>
                <a:sym typeface="Google Sans"/>
              </a:defRPr>
            </a:lvl1pPr>
            <a:lvl2pPr lvl="1" rtl="0">
              <a:spcBef>
                <a:spcPts val="0"/>
              </a:spcBef>
              <a:spcAft>
                <a:spcPts val="0"/>
              </a:spcAft>
              <a:buNone/>
              <a:defRPr sz="6000">
                <a:solidFill>
                  <a:schemeClr val="dk1"/>
                </a:solidFill>
                <a:latin typeface="Google Sans"/>
                <a:ea typeface="Google Sans"/>
                <a:cs typeface="Google Sans"/>
                <a:sym typeface="Google Sans"/>
              </a:defRPr>
            </a:lvl2pPr>
            <a:lvl3pPr lvl="2" rtl="0">
              <a:spcBef>
                <a:spcPts val="0"/>
              </a:spcBef>
              <a:spcAft>
                <a:spcPts val="0"/>
              </a:spcAft>
              <a:buNone/>
              <a:defRPr sz="6000">
                <a:solidFill>
                  <a:schemeClr val="dk1"/>
                </a:solidFill>
                <a:latin typeface="Google Sans"/>
                <a:ea typeface="Google Sans"/>
                <a:cs typeface="Google Sans"/>
                <a:sym typeface="Google Sans"/>
              </a:defRPr>
            </a:lvl3pPr>
            <a:lvl4pPr lvl="3" rtl="0">
              <a:spcBef>
                <a:spcPts val="0"/>
              </a:spcBef>
              <a:spcAft>
                <a:spcPts val="0"/>
              </a:spcAft>
              <a:buNone/>
              <a:defRPr sz="6000">
                <a:solidFill>
                  <a:schemeClr val="dk1"/>
                </a:solidFill>
                <a:latin typeface="Google Sans"/>
                <a:ea typeface="Google Sans"/>
                <a:cs typeface="Google Sans"/>
                <a:sym typeface="Google Sans"/>
              </a:defRPr>
            </a:lvl4pPr>
            <a:lvl5pPr lvl="4" rtl="0">
              <a:spcBef>
                <a:spcPts val="0"/>
              </a:spcBef>
              <a:spcAft>
                <a:spcPts val="0"/>
              </a:spcAft>
              <a:buNone/>
              <a:defRPr sz="6000">
                <a:solidFill>
                  <a:schemeClr val="dk1"/>
                </a:solidFill>
                <a:latin typeface="Google Sans"/>
                <a:ea typeface="Google Sans"/>
                <a:cs typeface="Google Sans"/>
                <a:sym typeface="Google Sans"/>
              </a:defRPr>
            </a:lvl5pPr>
            <a:lvl6pPr lvl="5" rtl="0">
              <a:spcBef>
                <a:spcPts val="0"/>
              </a:spcBef>
              <a:spcAft>
                <a:spcPts val="0"/>
              </a:spcAft>
              <a:buNone/>
              <a:defRPr sz="6000">
                <a:solidFill>
                  <a:schemeClr val="dk1"/>
                </a:solidFill>
                <a:latin typeface="Google Sans"/>
                <a:ea typeface="Google Sans"/>
                <a:cs typeface="Google Sans"/>
                <a:sym typeface="Google Sans"/>
              </a:defRPr>
            </a:lvl6pPr>
            <a:lvl7pPr lvl="6" rtl="0">
              <a:spcBef>
                <a:spcPts val="0"/>
              </a:spcBef>
              <a:spcAft>
                <a:spcPts val="0"/>
              </a:spcAft>
              <a:buNone/>
              <a:defRPr sz="6000">
                <a:solidFill>
                  <a:schemeClr val="dk1"/>
                </a:solidFill>
                <a:latin typeface="Google Sans"/>
                <a:ea typeface="Google Sans"/>
                <a:cs typeface="Google Sans"/>
                <a:sym typeface="Google Sans"/>
              </a:defRPr>
            </a:lvl7pPr>
            <a:lvl8pPr lvl="7" rtl="0">
              <a:spcBef>
                <a:spcPts val="0"/>
              </a:spcBef>
              <a:spcAft>
                <a:spcPts val="0"/>
              </a:spcAft>
              <a:buNone/>
              <a:defRPr sz="6000">
                <a:solidFill>
                  <a:schemeClr val="dk1"/>
                </a:solidFill>
                <a:latin typeface="Google Sans"/>
                <a:ea typeface="Google Sans"/>
                <a:cs typeface="Google Sans"/>
                <a:sym typeface="Google Sans"/>
              </a:defRPr>
            </a:lvl8pPr>
            <a:lvl9pPr lvl="8" rtl="0">
              <a:spcBef>
                <a:spcPts val="0"/>
              </a:spcBef>
              <a:spcAft>
                <a:spcPts val="0"/>
              </a:spcAft>
              <a:buNone/>
              <a:defRPr sz="6000">
                <a:solidFill>
                  <a:schemeClr val="dk1"/>
                </a:solidFill>
                <a:latin typeface="Google Sans"/>
                <a:ea typeface="Google Sans"/>
                <a:cs typeface="Google Sans"/>
                <a:sym typeface="Google Sans"/>
              </a:defRPr>
            </a:lvl9pPr>
          </a:lstStyle>
          <a:p>
            <a:endParaRPr/>
          </a:p>
        </p:txBody>
      </p:sp>
      <p:cxnSp>
        <p:nvCxnSpPr>
          <p:cNvPr id="64" name="Google Shape;64;p10"/>
          <p:cNvCxnSpPr/>
          <p:nvPr/>
        </p:nvCxnSpPr>
        <p:spPr>
          <a:xfrm>
            <a:off x="1743427" y="4011224"/>
            <a:ext cx="857400" cy="0"/>
          </a:xfrm>
          <a:prstGeom prst="straightConnector1">
            <a:avLst/>
          </a:prstGeom>
          <a:noFill/>
          <a:ln w="38100" cap="flat" cmpd="sng">
            <a:solidFill>
              <a:srgbClr val="4285F4"/>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5c - Lab Intro - Full">
  <p:cSld name="CUSTOM_2_4_1_1_1_2_1">
    <p:spTree>
      <p:nvGrpSpPr>
        <p:cNvPr id="1" name="Shape 65"/>
        <p:cNvGrpSpPr/>
        <p:nvPr/>
      </p:nvGrpSpPr>
      <p:grpSpPr>
        <a:xfrm>
          <a:off x="0" y="0"/>
          <a:ext cx="0" cy="0"/>
          <a:chOff x="0" y="0"/>
          <a:chExt cx="0" cy="0"/>
        </a:xfrm>
      </p:grpSpPr>
      <p:sp>
        <p:nvSpPr>
          <p:cNvPr id="66" name="Google Shape;66;p11"/>
          <p:cNvSpPr txBox="1">
            <a:spLocks noGrp="1"/>
          </p:cNvSpPr>
          <p:nvPr>
            <p:ph type="subTitle" idx="1"/>
          </p:nvPr>
        </p:nvSpPr>
        <p:spPr>
          <a:xfrm>
            <a:off x="1724150" y="5169125"/>
            <a:ext cx="7428900" cy="911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solidFill>
                  <a:schemeClr val="lt1"/>
                </a:solidFill>
                <a:latin typeface="Google Sans"/>
                <a:ea typeface="Google Sans"/>
                <a:cs typeface="Google Sans"/>
                <a:sym typeface="Google Sans"/>
              </a:defRPr>
            </a:lvl1pPr>
            <a:lvl2pPr lvl="1" rtl="0">
              <a:spcBef>
                <a:spcPts val="0"/>
              </a:spcBef>
              <a:spcAft>
                <a:spcPts val="0"/>
              </a:spcAft>
              <a:buNone/>
              <a:defRPr sz="3600">
                <a:solidFill>
                  <a:schemeClr val="lt1"/>
                </a:solidFill>
                <a:latin typeface="Google Sans"/>
                <a:ea typeface="Google Sans"/>
                <a:cs typeface="Google Sans"/>
                <a:sym typeface="Google Sans"/>
              </a:defRPr>
            </a:lvl2pPr>
            <a:lvl3pPr lvl="2" rtl="0">
              <a:spcBef>
                <a:spcPts val="0"/>
              </a:spcBef>
              <a:spcAft>
                <a:spcPts val="0"/>
              </a:spcAft>
              <a:buNone/>
              <a:defRPr sz="3600">
                <a:solidFill>
                  <a:schemeClr val="lt1"/>
                </a:solidFill>
                <a:latin typeface="Google Sans"/>
                <a:ea typeface="Google Sans"/>
                <a:cs typeface="Google Sans"/>
                <a:sym typeface="Google Sans"/>
              </a:defRPr>
            </a:lvl3pPr>
            <a:lvl4pPr lvl="3" rtl="0">
              <a:spcBef>
                <a:spcPts val="0"/>
              </a:spcBef>
              <a:spcAft>
                <a:spcPts val="0"/>
              </a:spcAft>
              <a:buNone/>
              <a:defRPr sz="3600">
                <a:solidFill>
                  <a:schemeClr val="lt1"/>
                </a:solidFill>
                <a:latin typeface="Google Sans"/>
                <a:ea typeface="Google Sans"/>
                <a:cs typeface="Google Sans"/>
                <a:sym typeface="Google Sans"/>
              </a:defRPr>
            </a:lvl4pPr>
            <a:lvl5pPr lvl="4" rtl="0">
              <a:spcBef>
                <a:spcPts val="0"/>
              </a:spcBef>
              <a:spcAft>
                <a:spcPts val="0"/>
              </a:spcAft>
              <a:buNone/>
              <a:defRPr sz="3600">
                <a:solidFill>
                  <a:schemeClr val="lt1"/>
                </a:solidFill>
                <a:latin typeface="Google Sans"/>
                <a:ea typeface="Google Sans"/>
                <a:cs typeface="Google Sans"/>
                <a:sym typeface="Google Sans"/>
              </a:defRPr>
            </a:lvl5pPr>
            <a:lvl6pPr lvl="5" rtl="0">
              <a:spcBef>
                <a:spcPts val="0"/>
              </a:spcBef>
              <a:spcAft>
                <a:spcPts val="0"/>
              </a:spcAft>
              <a:buNone/>
              <a:defRPr sz="3600">
                <a:solidFill>
                  <a:schemeClr val="lt1"/>
                </a:solidFill>
                <a:latin typeface="Google Sans"/>
                <a:ea typeface="Google Sans"/>
                <a:cs typeface="Google Sans"/>
                <a:sym typeface="Google Sans"/>
              </a:defRPr>
            </a:lvl6pPr>
            <a:lvl7pPr lvl="6" rtl="0">
              <a:spcBef>
                <a:spcPts val="0"/>
              </a:spcBef>
              <a:spcAft>
                <a:spcPts val="0"/>
              </a:spcAft>
              <a:buNone/>
              <a:defRPr sz="3600">
                <a:solidFill>
                  <a:schemeClr val="lt1"/>
                </a:solidFill>
                <a:latin typeface="Google Sans"/>
                <a:ea typeface="Google Sans"/>
                <a:cs typeface="Google Sans"/>
                <a:sym typeface="Google Sans"/>
              </a:defRPr>
            </a:lvl7pPr>
            <a:lvl8pPr lvl="7" rtl="0">
              <a:spcBef>
                <a:spcPts val="0"/>
              </a:spcBef>
              <a:spcAft>
                <a:spcPts val="0"/>
              </a:spcAft>
              <a:buNone/>
              <a:defRPr sz="3600">
                <a:solidFill>
                  <a:schemeClr val="lt1"/>
                </a:solidFill>
                <a:latin typeface="Google Sans"/>
                <a:ea typeface="Google Sans"/>
                <a:cs typeface="Google Sans"/>
                <a:sym typeface="Google Sans"/>
              </a:defRPr>
            </a:lvl8pPr>
            <a:lvl9pPr lvl="8" rtl="0">
              <a:spcBef>
                <a:spcPts val="0"/>
              </a:spcBef>
              <a:spcAft>
                <a:spcPts val="0"/>
              </a:spcAft>
              <a:buNone/>
              <a:defRPr sz="3600">
                <a:solidFill>
                  <a:schemeClr val="lt1"/>
                </a:solidFill>
                <a:latin typeface="Google Sans"/>
                <a:ea typeface="Google Sans"/>
                <a:cs typeface="Google Sans"/>
                <a:sym typeface="Google Sans"/>
              </a:defRPr>
            </a:lvl9pPr>
          </a:lstStyle>
          <a:p>
            <a:endParaRPr/>
          </a:p>
        </p:txBody>
      </p:sp>
      <p:sp>
        <p:nvSpPr>
          <p:cNvPr id="67" name="Google Shape;67;p11"/>
          <p:cNvSpPr txBox="1">
            <a:spLocks noGrp="1"/>
          </p:cNvSpPr>
          <p:nvPr>
            <p:ph type="title"/>
          </p:nvPr>
        </p:nvSpPr>
        <p:spPr>
          <a:xfrm>
            <a:off x="1672475" y="4148475"/>
            <a:ext cx="7486500" cy="114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6000">
                <a:solidFill>
                  <a:schemeClr val="dk1"/>
                </a:solidFill>
                <a:latin typeface="Google Sans"/>
                <a:ea typeface="Google Sans"/>
                <a:cs typeface="Google Sans"/>
                <a:sym typeface="Google Sans"/>
              </a:defRPr>
            </a:lvl1pPr>
            <a:lvl2pPr lvl="1" rtl="0">
              <a:spcBef>
                <a:spcPts val="0"/>
              </a:spcBef>
              <a:spcAft>
                <a:spcPts val="0"/>
              </a:spcAft>
              <a:buNone/>
              <a:defRPr sz="6000">
                <a:solidFill>
                  <a:schemeClr val="dk1"/>
                </a:solidFill>
                <a:latin typeface="Google Sans"/>
                <a:ea typeface="Google Sans"/>
                <a:cs typeface="Google Sans"/>
                <a:sym typeface="Google Sans"/>
              </a:defRPr>
            </a:lvl2pPr>
            <a:lvl3pPr lvl="2" rtl="0">
              <a:spcBef>
                <a:spcPts val="0"/>
              </a:spcBef>
              <a:spcAft>
                <a:spcPts val="0"/>
              </a:spcAft>
              <a:buNone/>
              <a:defRPr sz="6000">
                <a:solidFill>
                  <a:schemeClr val="dk1"/>
                </a:solidFill>
                <a:latin typeface="Google Sans"/>
                <a:ea typeface="Google Sans"/>
                <a:cs typeface="Google Sans"/>
                <a:sym typeface="Google Sans"/>
              </a:defRPr>
            </a:lvl3pPr>
            <a:lvl4pPr lvl="3" rtl="0">
              <a:spcBef>
                <a:spcPts val="0"/>
              </a:spcBef>
              <a:spcAft>
                <a:spcPts val="0"/>
              </a:spcAft>
              <a:buNone/>
              <a:defRPr sz="6000">
                <a:solidFill>
                  <a:schemeClr val="dk1"/>
                </a:solidFill>
                <a:latin typeface="Google Sans"/>
                <a:ea typeface="Google Sans"/>
                <a:cs typeface="Google Sans"/>
                <a:sym typeface="Google Sans"/>
              </a:defRPr>
            </a:lvl4pPr>
            <a:lvl5pPr lvl="4" rtl="0">
              <a:spcBef>
                <a:spcPts val="0"/>
              </a:spcBef>
              <a:spcAft>
                <a:spcPts val="0"/>
              </a:spcAft>
              <a:buNone/>
              <a:defRPr sz="6000">
                <a:solidFill>
                  <a:schemeClr val="dk1"/>
                </a:solidFill>
                <a:latin typeface="Google Sans"/>
                <a:ea typeface="Google Sans"/>
                <a:cs typeface="Google Sans"/>
                <a:sym typeface="Google Sans"/>
              </a:defRPr>
            </a:lvl5pPr>
            <a:lvl6pPr lvl="5" rtl="0">
              <a:spcBef>
                <a:spcPts val="0"/>
              </a:spcBef>
              <a:spcAft>
                <a:spcPts val="0"/>
              </a:spcAft>
              <a:buNone/>
              <a:defRPr sz="6000">
                <a:solidFill>
                  <a:schemeClr val="dk1"/>
                </a:solidFill>
                <a:latin typeface="Google Sans"/>
                <a:ea typeface="Google Sans"/>
                <a:cs typeface="Google Sans"/>
                <a:sym typeface="Google Sans"/>
              </a:defRPr>
            </a:lvl6pPr>
            <a:lvl7pPr lvl="6" rtl="0">
              <a:spcBef>
                <a:spcPts val="0"/>
              </a:spcBef>
              <a:spcAft>
                <a:spcPts val="0"/>
              </a:spcAft>
              <a:buNone/>
              <a:defRPr sz="6000">
                <a:solidFill>
                  <a:schemeClr val="dk1"/>
                </a:solidFill>
                <a:latin typeface="Google Sans"/>
                <a:ea typeface="Google Sans"/>
                <a:cs typeface="Google Sans"/>
                <a:sym typeface="Google Sans"/>
              </a:defRPr>
            </a:lvl7pPr>
            <a:lvl8pPr lvl="7" rtl="0">
              <a:spcBef>
                <a:spcPts val="0"/>
              </a:spcBef>
              <a:spcAft>
                <a:spcPts val="0"/>
              </a:spcAft>
              <a:buNone/>
              <a:defRPr sz="6000">
                <a:solidFill>
                  <a:schemeClr val="dk1"/>
                </a:solidFill>
                <a:latin typeface="Google Sans"/>
                <a:ea typeface="Google Sans"/>
                <a:cs typeface="Google Sans"/>
                <a:sym typeface="Google Sans"/>
              </a:defRPr>
            </a:lvl8pPr>
            <a:lvl9pPr lvl="8" rtl="0">
              <a:spcBef>
                <a:spcPts val="0"/>
              </a:spcBef>
              <a:spcAft>
                <a:spcPts val="0"/>
              </a:spcAft>
              <a:buNone/>
              <a:defRPr sz="6000">
                <a:solidFill>
                  <a:schemeClr val="dk1"/>
                </a:solidFill>
                <a:latin typeface="Google Sans"/>
                <a:ea typeface="Google Sans"/>
                <a:cs typeface="Google Sans"/>
                <a:sym typeface="Google Sans"/>
              </a:defRPr>
            </a:lvl9pPr>
          </a:lstStyle>
          <a:p>
            <a:endParaRPr/>
          </a:p>
        </p:txBody>
      </p:sp>
      <p:cxnSp>
        <p:nvCxnSpPr>
          <p:cNvPr id="68" name="Google Shape;68;p11"/>
          <p:cNvCxnSpPr/>
          <p:nvPr/>
        </p:nvCxnSpPr>
        <p:spPr>
          <a:xfrm>
            <a:off x="1743427" y="4011224"/>
            <a:ext cx="857400" cy="0"/>
          </a:xfrm>
          <a:prstGeom prst="straightConnector1">
            <a:avLst/>
          </a:prstGeom>
          <a:noFill/>
          <a:ln w="38100" cap="flat" cmpd="sng">
            <a:solidFill>
              <a:srgbClr val="4285F4"/>
            </a:solidFill>
            <a:prstDash val="solid"/>
            <a:round/>
            <a:headEnd type="none" w="med" len="med"/>
            <a:tailEnd type="none" w="med" len="med"/>
          </a:ln>
        </p:spPr>
      </p:cxnSp>
      <p:sp>
        <p:nvSpPr>
          <p:cNvPr id="69" name="Google Shape;69;p11"/>
          <p:cNvSpPr txBox="1">
            <a:spLocks noGrp="1"/>
          </p:cNvSpPr>
          <p:nvPr>
            <p:ph type="body" idx="2"/>
          </p:nvPr>
        </p:nvSpPr>
        <p:spPr>
          <a:xfrm>
            <a:off x="9158975" y="2432125"/>
            <a:ext cx="7428900" cy="6775200"/>
          </a:xfrm>
          <a:prstGeom prst="rect">
            <a:avLst/>
          </a:prstGeom>
          <a:noFill/>
          <a:ln>
            <a:noFill/>
          </a:ln>
        </p:spPr>
        <p:txBody>
          <a:bodyPr spcFirstLastPara="1" wrap="square" lIns="91425" tIns="91425" rIns="91425" bIns="91425" anchor="t" anchorCtr="0">
            <a:noAutofit/>
          </a:bodyPr>
          <a:lstStyle>
            <a:lvl1pPr marL="457200" lvl="0" indent="-406400" rtl="0">
              <a:lnSpc>
                <a:spcPct val="100000"/>
              </a:lnSpc>
              <a:spcBef>
                <a:spcPts val="0"/>
              </a:spcBef>
              <a:spcAft>
                <a:spcPts val="0"/>
              </a:spcAft>
              <a:buClr>
                <a:schemeClr val="lt1"/>
              </a:buClr>
              <a:buSzPts val="2800"/>
              <a:buFont typeface="Roboto"/>
              <a:buChar char="●"/>
              <a:defRPr sz="2800">
                <a:solidFill>
                  <a:schemeClr val="lt1"/>
                </a:solidFill>
                <a:latin typeface="Roboto"/>
                <a:ea typeface="Roboto"/>
                <a:cs typeface="Roboto"/>
                <a:sym typeface="Roboto"/>
              </a:defRPr>
            </a:lvl1pPr>
            <a:lvl2pPr marL="914400" lvl="1" indent="-406400" rtl="0">
              <a:lnSpc>
                <a:spcPct val="100000"/>
              </a:lnSpc>
              <a:spcBef>
                <a:spcPts val="2900"/>
              </a:spcBef>
              <a:spcAft>
                <a:spcPts val="0"/>
              </a:spcAft>
              <a:buClr>
                <a:schemeClr val="lt1"/>
              </a:buClr>
              <a:buSzPts val="2800"/>
              <a:buFont typeface="Roboto"/>
              <a:buChar char="○"/>
              <a:defRPr sz="2800">
                <a:solidFill>
                  <a:schemeClr val="lt1"/>
                </a:solidFill>
                <a:latin typeface="Roboto"/>
                <a:ea typeface="Roboto"/>
                <a:cs typeface="Roboto"/>
                <a:sym typeface="Roboto"/>
              </a:defRPr>
            </a:lvl2pPr>
            <a:lvl3pPr marL="1371600" lvl="2" indent="-406400" rtl="0">
              <a:lnSpc>
                <a:spcPct val="100000"/>
              </a:lnSpc>
              <a:spcBef>
                <a:spcPts val="2900"/>
              </a:spcBef>
              <a:spcAft>
                <a:spcPts val="0"/>
              </a:spcAft>
              <a:buClr>
                <a:schemeClr val="lt1"/>
              </a:buClr>
              <a:buSzPts val="2800"/>
              <a:buFont typeface="Roboto"/>
              <a:buChar char="■"/>
              <a:defRPr sz="2800">
                <a:solidFill>
                  <a:schemeClr val="lt1"/>
                </a:solidFill>
                <a:latin typeface="Roboto"/>
                <a:ea typeface="Roboto"/>
                <a:cs typeface="Roboto"/>
                <a:sym typeface="Roboto"/>
              </a:defRPr>
            </a:lvl3pPr>
            <a:lvl4pPr marL="1828800" lvl="3" indent="-406400" rtl="0">
              <a:lnSpc>
                <a:spcPct val="100000"/>
              </a:lnSpc>
              <a:spcBef>
                <a:spcPts val="2900"/>
              </a:spcBef>
              <a:spcAft>
                <a:spcPts val="0"/>
              </a:spcAft>
              <a:buClr>
                <a:schemeClr val="lt1"/>
              </a:buClr>
              <a:buSzPts val="2800"/>
              <a:buFont typeface="Roboto"/>
              <a:buChar char="●"/>
              <a:defRPr sz="2800">
                <a:solidFill>
                  <a:schemeClr val="lt1"/>
                </a:solidFill>
                <a:latin typeface="Roboto"/>
                <a:ea typeface="Roboto"/>
                <a:cs typeface="Roboto"/>
                <a:sym typeface="Roboto"/>
              </a:defRPr>
            </a:lvl4pPr>
            <a:lvl5pPr marL="2286000" lvl="4" indent="-406400" rtl="0">
              <a:lnSpc>
                <a:spcPct val="100000"/>
              </a:lnSpc>
              <a:spcBef>
                <a:spcPts val="2900"/>
              </a:spcBef>
              <a:spcAft>
                <a:spcPts val="0"/>
              </a:spcAft>
              <a:buClr>
                <a:schemeClr val="lt1"/>
              </a:buClr>
              <a:buSzPts val="2800"/>
              <a:buFont typeface="Roboto"/>
              <a:buChar char="○"/>
              <a:defRPr sz="2800">
                <a:solidFill>
                  <a:schemeClr val="lt1"/>
                </a:solidFill>
                <a:latin typeface="Roboto"/>
                <a:ea typeface="Roboto"/>
                <a:cs typeface="Roboto"/>
                <a:sym typeface="Roboto"/>
              </a:defRPr>
            </a:lvl5pPr>
            <a:lvl6pPr marL="2743200" lvl="5" indent="-406400" rtl="0">
              <a:lnSpc>
                <a:spcPct val="100000"/>
              </a:lnSpc>
              <a:spcBef>
                <a:spcPts val="2900"/>
              </a:spcBef>
              <a:spcAft>
                <a:spcPts val="0"/>
              </a:spcAft>
              <a:buClr>
                <a:schemeClr val="lt1"/>
              </a:buClr>
              <a:buSzPts val="2800"/>
              <a:buFont typeface="Roboto"/>
              <a:buChar char="■"/>
              <a:defRPr sz="2800">
                <a:solidFill>
                  <a:schemeClr val="lt1"/>
                </a:solidFill>
                <a:latin typeface="Roboto"/>
                <a:ea typeface="Roboto"/>
                <a:cs typeface="Roboto"/>
                <a:sym typeface="Roboto"/>
              </a:defRPr>
            </a:lvl6pPr>
            <a:lvl7pPr marL="3200400" lvl="6" indent="-406400" rtl="0">
              <a:lnSpc>
                <a:spcPct val="100000"/>
              </a:lnSpc>
              <a:spcBef>
                <a:spcPts val="2900"/>
              </a:spcBef>
              <a:spcAft>
                <a:spcPts val="0"/>
              </a:spcAft>
              <a:buClr>
                <a:schemeClr val="lt1"/>
              </a:buClr>
              <a:buSzPts val="2800"/>
              <a:buFont typeface="Roboto"/>
              <a:buChar char="●"/>
              <a:defRPr sz="2800">
                <a:solidFill>
                  <a:schemeClr val="lt1"/>
                </a:solidFill>
                <a:latin typeface="Roboto"/>
                <a:ea typeface="Roboto"/>
                <a:cs typeface="Roboto"/>
                <a:sym typeface="Roboto"/>
              </a:defRPr>
            </a:lvl7pPr>
            <a:lvl8pPr marL="3657600" lvl="7" indent="-406400" rtl="0">
              <a:lnSpc>
                <a:spcPct val="100000"/>
              </a:lnSpc>
              <a:spcBef>
                <a:spcPts val="2900"/>
              </a:spcBef>
              <a:spcAft>
                <a:spcPts val="0"/>
              </a:spcAft>
              <a:buClr>
                <a:schemeClr val="lt1"/>
              </a:buClr>
              <a:buSzPts val="2800"/>
              <a:buFont typeface="Roboto"/>
              <a:buChar char="○"/>
              <a:defRPr sz="2800">
                <a:solidFill>
                  <a:schemeClr val="lt1"/>
                </a:solidFill>
                <a:latin typeface="Roboto"/>
                <a:ea typeface="Roboto"/>
                <a:cs typeface="Roboto"/>
                <a:sym typeface="Roboto"/>
              </a:defRPr>
            </a:lvl8pPr>
            <a:lvl9pPr marL="4114800" lvl="8" indent="-406400" rtl="0">
              <a:lnSpc>
                <a:spcPct val="100000"/>
              </a:lnSpc>
              <a:spcBef>
                <a:spcPts val="2900"/>
              </a:spcBef>
              <a:spcAft>
                <a:spcPts val="2900"/>
              </a:spcAft>
              <a:buClr>
                <a:schemeClr val="lt1"/>
              </a:buClr>
              <a:buSzPts val="2800"/>
              <a:buFont typeface="Roboto"/>
              <a:buChar char="■"/>
              <a:defRPr sz="2800">
                <a:solidFill>
                  <a:schemeClr val="lt1"/>
                </a:solidFill>
                <a:latin typeface="Roboto"/>
                <a:ea typeface="Roboto"/>
                <a:cs typeface="Roboto"/>
                <a:sym typeface="Roboto"/>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theme" Target="../theme/theme2.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tags" Target="../tags/tag1.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theme" Target="../theme/theme3.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40">
            <a:alphaModFix/>
          </a:blip>
          <a:srcRect r="-21669"/>
          <a:stretch/>
        </p:blipFill>
        <p:spPr>
          <a:xfrm>
            <a:off x="1010600" y="9256050"/>
            <a:ext cx="3223152" cy="50702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6" r:id="rId37"/>
    <p:sldLayoutId id="2147483687" r:id="rId38"/>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36FEE6-5E8E-384D-AD9A-58B15B77EFAB}"/>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B6E328C-C0AA-4E41-AF41-4898F12B524F}"/>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EC6236-D45E-084E-A3EF-A79D247CF710}"/>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140B9453-3221-0C41-9F03-45976F7D9E7E}"/>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400">
                <a:solidFill>
                  <a:schemeClr val="tx1">
                    <a:tint val="75000"/>
                  </a:schemeClr>
                </a:solidFill>
              </a:defRPr>
            </a:lvl1pPr>
          </a:lstStyle>
          <a:p>
            <a:r>
              <a:rPr lang="en-US" dirty="0"/>
              <a:t>Distributed and Cloud Computing - Fall 2021</a:t>
            </a:r>
          </a:p>
        </p:txBody>
      </p:sp>
      <p:sp>
        <p:nvSpPr>
          <p:cNvPr id="6" name="Slide Number Placeholder 5">
            <a:extLst>
              <a:ext uri="{FF2B5EF4-FFF2-40B4-BE49-F238E27FC236}">
                <a16:creationId xmlns:a16="http://schemas.microsoft.com/office/drawing/2014/main" id="{C15E0568-D529-1549-91DB-CC902E486676}"/>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400">
                <a:solidFill>
                  <a:schemeClr val="tx1">
                    <a:tint val="75000"/>
                  </a:schemeClr>
                </a:solidFill>
              </a:defRPr>
            </a:lvl1pPr>
          </a:lstStyle>
          <a:p>
            <a:fld id="{8A1DFFF7-2FE5-D648-89ED-1261A91CEFB3}" type="slidenum">
              <a:rPr lang="en-US" smtClean="0"/>
              <a:pPr/>
              <a:t>‹#›</a:t>
            </a:fld>
            <a:endParaRPr lang="en-US" dirty="0"/>
          </a:p>
        </p:txBody>
      </p:sp>
    </p:spTree>
    <p:extLst>
      <p:ext uri="{BB962C8B-B14F-4D97-AF65-F5344CB8AC3E}">
        <p14:creationId xmlns:p14="http://schemas.microsoft.com/office/powerpoint/2010/main" val="372214422"/>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25" r:id="rId12"/>
  </p:sldLayoutIdLst>
  <p:hf hd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628650" y="547688"/>
            <a:ext cx="17030700" cy="19883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628650" y="2738438"/>
            <a:ext cx="170307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13544550" y="9534526"/>
            <a:ext cx="4114800" cy="547688"/>
          </a:xfrm>
          <a:prstGeom prst="rect">
            <a:avLst/>
          </a:prstGeom>
        </p:spPr>
        <p:txBody>
          <a:bodyPr vert="horz" lIns="91440" tIns="45720" rIns="91440" bIns="45720" rtlCol="0" anchor="ctr"/>
          <a:lstStyle>
            <a:lvl1pPr algn="r">
              <a:defRPr sz="135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fld id="{B6A95138-A96E-2F42-A959-2EFD44FE4AB7}" type="slidenum">
              <a:rPr lang="en-US" smtClean="0"/>
              <a:pPr/>
              <a:t>‹#›</a:t>
            </a:fld>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628650" y="9534526"/>
            <a:ext cx="10306572" cy="547688"/>
          </a:xfrm>
          <a:prstGeom prst="rect">
            <a:avLst/>
          </a:prstGeom>
        </p:spPr>
        <p:txBody>
          <a:bodyPr vert="horz" lIns="91440" tIns="45720" rIns="91440" bIns="45720" rtlCol="0" anchor="ctr"/>
          <a:lstStyle>
            <a:lvl1pPr algn="l">
              <a:defRPr sz="135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spTree>
    <p:custDataLst>
      <p:tags r:id="rId26"/>
    </p:custDataLst>
    <p:extLst>
      <p:ext uri="{BB962C8B-B14F-4D97-AF65-F5344CB8AC3E}">
        <p14:creationId xmlns:p14="http://schemas.microsoft.com/office/powerpoint/2010/main" val="1998035"/>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Lst>
  <p:hf hdr="0" dt="0"/>
  <p:txStyles>
    <p:titleStyle>
      <a:lvl1pPr algn="l" defTabSz="1371600" rtl="0" eaLnBrk="1" latinLnBrk="0" hangingPunct="1">
        <a:lnSpc>
          <a:spcPct val="90000"/>
        </a:lnSpc>
        <a:spcBef>
          <a:spcPct val="0"/>
        </a:spcBef>
        <a:buNone/>
        <a:defRPr sz="6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1028700" indent="-342900" algn="l" defTabSz="1371600" rtl="0" eaLnBrk="1" latinLnBrk="0" hangingPunct="1">
        <a:lnSpc>
          <a:spcPct val="90000"/>
        </a:lnSpc>
        <a:spcBef>
          <a:spcPts val="750"/>
        </a:spcBef>
        <a:buFont typeface="Arial" panose="020B0604020202020204" pitchFamily="34" charset="0"/>
        <a:buChar char="•"/>
        <a:defRPr sz="36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714500" indent="-342900" algn="l" defTabSz="1371600" rtl="0" eaLnBrk="1" latinLnBrk="0" hangingPunct="1">
        <a:lnSpc>
          <a:spcPct val="90000"/>
        </a:lnSpc>
        <a:spcBef>
          <a:spcPts val="750"/>
        </a:spcBef>
        <a:buFont typeface="Arial" panose="020B0604020202020204" pitchFamily="34" charset="0"/>
        <a:buChar char="•"/>
        <a:defRPr sz="3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24003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30861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64">
          <p15:clr>
            <a:srgbClr val="F26B43"/>
          </p15:clr>
        </p15:guide>
        <p15:guide id="4" pos="741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mailto:thanaa.ghanem@metrostate.edu" TargetMode="External"/><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0.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5.xml"/><Relationship Id="rId1" Type="http://schemas.openxmlformats.org/officeDocument/2006/relationships/tags" Target="../tags/tag56.xml"/><Relationship Id="rId4" Type="http://schemas.openxmlformats.org/officeDocument/2006/relationships/image" Target="../media/image98.png"/></Relationships>
</file>

<file path=ppt/slides/_rels/slide101.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notesSlide" Target="../notesSlides/notesSlide38.xml"/><Relationship Id="rId7" Type="http://schemas.openxmlformats.org/officeDocument/2006/relationships/image" Target="../media/image101.svg"/><Relationship Id="rId2" Type="http://schemas.openxmlformats.org/officeDocument/2006/relationships/slideLayout" Target="../slideLayouts/slideLayout68.xml"/><Relationship Id="rId1" Type="http://schemas.openxmlformats.org/officeDocument/2006/relationships/tags" Target="../tags/tag57.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99.png"/><Relationship Id="rId10" Type="http://schemas.openxmlformats.org/officeDocument/2006/relationships/image" Target="../media/image104.png"/><Relationship Id="rId4" Type="http://schemas.openxmlformats.org/officeDocument/2006/relationships/image" Target="../media/image78.png"/><Relationship Id="rId9" Type="http://schemas.openxmlformats.org/officeDocument/2006/relationships/image" Target="../media/image103.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55.xml"/><Relationship Id="rId1" Type="http://schemas.openxmlformats.org/officeDocument/2006/relationships/tags" Target="../tags/tag58.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55.xml"/><Relationship Id="rId1" Type="http://schemas.openxmlformats.org/officeDocument/2006/relationships/tags" Target="../tags/tag59.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5.xml"/><Relationship Id="rId1" Type="http://schemas.openxmlformats.org/officeDocument/2006/relationships/tags" Target="../tags/tag60.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3.xml"/><Relationship Id="rId1" Type="http://schemas.openxmlformats.org/officeDocument/2006/relationships/tags" Target="../tags/tag61.xml"/><Relationship Id="rId4" Type="http://schemas.openxmlformats.org/officeDocument/2006/relationships/image" Target="../media/image69.jpe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2.xml"/><Relationship Id="rId1" Type="http://schemas.openxmlformats.org/officeDocument/2006/relationships/tags" Target="../tags/tag62.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5.xml"/><Relationship Id="rId1" Type="http://schemas.openxmlformats.org/officeDocument/2006/relationships/tags" Target="../tags/tag63.xml"/><Relationship Id="rId5" Type="http://schemas.openxmlformats.org/officeDocument/2006/relationships/image" Target="../media/image56.svg"/><Relationship Id="rId4" Type="http://schemas.openxmlformats.org/officeDocument/2006/relationships/image" Target="../media/image55.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55.xml"/><Relationship Id="rId1" Type="http://schemas.openxmlformats.org/officeDocument/2006/relationships/tags" Target="../tags/tag64.xml"/></Relationships>
</file>

<file path=ppt/slides/_rels/slide10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notesSlide" Target="../notesSlides/notesSlide46.xml"/><Relationship Id="rId7" Type="http://schemas.openxmlformats.org/officeDocument/2006/relationships/image" Target="../media/image109.svg"/><Relationship Id="rId2" Type="http://schemas.openxmlformats.org/officeDocument/2006/relationships/slideLayout" Target="../slideLayouts/slideLayout55.xml"/><Relationship Id="rId1" Type="http://schemas.openxmlformats.org/officeDocument/2006/relationships/tags" Target="../tags/tag65.xml"/><Relationship Id="rId6" Type="http://schemas.openxmlformats.org/officeDocument/2006/relationships/image" Target="../media/image108.png"/><Relationship Id="rId5" Type="http://schemas.openxmlformats.org/officeDocument/2006/relationships/image" Target="../media/image107.svg"/><Relationship Id="rId4" Type="http://schemas.openxmlformats.org/officeDocument/2006/relationships/image" Target="../media/image106.png"/><Relationship Id="rId9" Type="http://schemas.openxmlformats.org/officeDocument/2006/relationships/image" Target="../media/image56.sv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0.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55.xml"/><Relationship Id="rId1" Type="http://schemas.openxmlformats.org/officeDocument/2006/relationships/tags" Target="../tags/tag66.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55.xml"/><Relationship Id="rId1" Type="http://schemas.openxmlformats.org/officeDocument/2006/relationships/tags" Target="../tags/tag67.xml"/><Relationship Id="rId4" Type="http://schemas.openxmlformats.org/officeDocument/2006/relationships/image" Target="../media/image110.pn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53.xml"/><Relationship Id="rId1" Type="http://schemas.openxmlformats.org/officeDocument/2006/relationships/tags" Target="../tags/tag68.xml"/><Relationship Id="rId4" Type="http://schemas.openxmlformats.org/officeDocument/2006/relationships/image" Target="../media/image69.jpeg"/></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52.xml"/><Relationship Id="rId1" Type="http://schemas.openxmlformats.org/officeDocument/2006/relationships/tags" Target="../tags/tag69.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55.xml"/><Relationship Id="rId1" Type="http://schemas.openxmlformats.org/officeDocument/2006/relationships/tags" Target="../tags/tag70.xml"/><Relationship Id="rId5" Type="http://schemas.openxmlformats.org/officeDocument/2006/relationships/image" Target="../media/image58.svg"/><Relationship Id="rId4" Type="http://schemas.openxmlformats.org/officeDocument/2006/relationships/image" Target="../media/image57.png"/></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55.xml"/><Relationship Id="rId1" Type="http://schemas.openxmlformats.org/officeDocument/2006/relationships/tags" Target="../tags/tag71.xml"/></Relationships>
</file>

<file path=ppt/slides/_rels/slide116.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notesSlide" Target="../notesSlides/notesSlide53.xml"/><Relationship Id="rId7" Type="http://schemas.openxmlformats.org/officeDocument/2006/relationships/image" Target="../media/image112.svg"/><Relationship Id="rId2" Type="http://schemas.openxmlformats.org/officeDocument/2006/relationships/slideLayout" Target="../slideLayouts/slideLayout68.xml"/><Relationship Id="rId1" Type="http://schemas.openxmlformats.org/officeDocument/2006/relationships/tags" Target="../tags/tag72.xml"/><Relationship Id="rId6" Type="http://schemas.openxmlformats.org/officeDocument/2006/relationships/image" Target="../media/image111.png"/><Relationship Id="rId5" Type="http://schemas.openxmlformats.org/officeDocument/2006/relationships/image" Target="../media/image85.svg"/><Relationship Id="rId4" Type="http://schemas.openxmlformats.org/officeDocument/2006/relationships/image" Target="../media/image84.png"/><Relationship Id="rId9" Type="http://schemas.microsoft.com/office/2007/relationships/hdphoto" Target="../media/hdphoto1.wdp"/></Relationships>
</file>

<file path=ppt/slides/_rels/slide117.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notesSlide" Target="../notesSlides/notesSlide54.xml"/><Relationship Id="rId7" Type="http://schemas.openxmlformats.org/officeDocument/2006/relationships/image" Target="../media/image117.png"/><Relationship Id="rId2" Type="http://schemas.openxmlformats.org/officeDocument/2006/relationships/slideLayout" Target="../slideLayouts/slideLayout68.xml"/><Relationship Id="rId1" Type="http://schemas.openxmlformats.org/officeDocument/2006/relationships/tags" Target="../tags/tag73.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 Id="rId9" Type="http://schemas.openxmlformats.org/officeDocument/2006/relationships/image" Target="../media/image119.png"/></Relationships>
</file>

<file path=ppt/slides/_rels/slide11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notesSlide" Target="../notesSlides/notesSlide55.xml"/><Relationship Id="rId7" Type="http://schemas.openxmlformats.org/officeDocument/2006/relationships/image" Target="../media/image97.svg"/><Relationship Id="rId2" Type="http://schemas.openxmlformats.org/officeDocument/2006/relationships/slideLayout" Target="../slideLayouts/slideLayout55.xml"/><Relationship Id="rId1" Type="http://schemas.openxmlformats.org/officeDocument/2006/relationships/tags" Target="../tags/tag74.xml"/><Relationship Id="rId6" Type="http://schemas.openxmlformats.org/officeDocument/2006/relationships/image" Target="../media/image96.png"/><Relationship Id="rId5" Type="http://schemas.openxmlformats.org/officeDocument/2006/relationships/image" Target="../media/image121.svg"/><Relationship Id="rId10" Type="http://schemas.openxmlformats.org/officeDocument/2006/relationships/image" Target="../media/image122.png"/><Relationship Id="rId4" Type="http://schemas.openxmlformats.org/officeDocument/2006/relationships/image" Target="../media/image120.png"/><Relationship Id="rId9" Type="http://schemas.openxmlformats.org/officeDocument/2006/relationships/image" Target="../media/image58.svg"/></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55.xml"/><Relationship Id="rId1" Type="http://schemas.openxmlformats.org/officeDocument/2006/relationships/tags" Target="../tags/tag75.xml"/><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55.xml"/><Relationship Id="rId1" Type="http://schemas.openxmlformats.org/officeDocument/2006/relationships/tags" Target="../tags/tag76.xml"/></Relationships>
</file>

<file path=ppt/slides/_rels/slide121.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58.svg"/><Relationship Id="rId18" Type="http://schemas.openxmlformats.org/officeDocument/2006/relationships/image" Target="../media/image133.png"/><Relationship Id="rId3" Type="http://schemas.openxmlformats.org/officeDocument/2006/relationships/notesSlide" Target="../notesSlides/notesSlide58.xml"/><Relationship Id="rId7" Type="http://schemas.openxmlformats.org/officeDocument/2006/relationships/image" Target="../media/image126.svg"/><Relationship Id="rId12" Type="http://schemas.openxmlformats.org/officeDocument/2006/relationships/image" Target="../media/image57.png"/><Relationship Id="rId17" Type="http://schemas.openxmlformats.org/officeDocument/2006/relationships/image" Target="../media/image132.svg"/><Relationship Id="rId2" Type="http://schemas.openxmlformats.org/officeDocument/2006/relationships/slideLayout" Target="../slideLayouts/slideLayout55.xml"/><Relationship Id="rId16" Type="http://schemas.openxmlformats.org/officeDocument/2006/relationships/image" Target="../media/image131.png"/><Relationship Id="rId1" Type="http://schemas.openxmlformats.org/officeDocument/2006/relationships/tags" Target="../tags/tag77.xml"/><Relationship Id="rId6" Type="http://schemas.openxmlformats.org/officeDocument/2006/relationships/image" Target="../media/image125.png"/><Relationship Id="rId11" Type="http://schemas.openxmlformats.org/officeDocument/2006/relationships/image" Target="../media/image62.svg"/><Relationship Id="rId5" Type="http://schemas.openxmlformats.org/officeDocument/2006/relationships/image" Target="../media/image124.svg"/><Relationship Id="rId15" Type="http://schemas.openxmlformats.org/officeDocument/2006/relationships/image" Target="../media/image130.svg"/><Relationship Id="rId10" Type="http://schemas.openxmlformats.org/officeDocument/2006/relationships/image" Target="../media/image61.png"/><Relationship Id="rId19" Type="http://schemas.openxmlformats.org/officeDocument/2006/relationships/image" Target="../media/image134.svg"/><Relationship Id="rId4" Type="http://schemas.openxmlformats.org/officeDocument/2006/relationships/image" Target="../media/image123.png"/><Relationship Id="rId9" Type="http://schemas.openxmlformats.org/officeDocument/2006/relationships/image" Target="../media/image128.svg"/><Relationship Id="rId14" Type="http://schemas.openxmlformats.org/officeDocument/2006/relationships/image" Target="../media/image129.png"/></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55.xml"/><Relationship Id="rId1" Type="http://schemas.openxmlformats.org/officeDocument/2006/relationships/tags" Target="../tags/tag78.xml"/><Relationship Id="rId6" Type="http://schemas.openxmlformats.org/officeDocument/2006/relationships/image" Target="../media/image135.png"/><Relationship Id="rId5" Type="http://schemas.openxmlformats.org/officeDocument/2006/relationships/image" Target="../media/image58.svg"/><Relationship Id="rId4" Type="http://schemas.openxmlformats.org/officeDocument/2006/relationships/image" Target="../media/image57.png"/></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53.xml"/><Relationship Id="rId1" Type="http://schemas.openxmlformats.org/officeDocument/2006/relationships/tags" Target="../tags/tag79.xml"/><Relationship Id="rId4" Type="http://schemas.openxmlformats.org/officeDocument/2006/relationships/image" Target="../media/image69.jpeg"/></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61.xml"/><Relationship Id="rId7" Type="http://schemas.openxmlformats.org/officeDocument/2006/relationships/hyperlink" Target="https://dzone.com/articles/confused-by-aws-storage-options-s3-ebs-amp-efs-explained" TargetMode="External"/><Relationship Id="rId2" Type="http://schemas.openxmlformats.org/officeDocument/2006/relationships/slideLayout" Target="../slideLayouts/slideLayout55.xml"/><Relationship Id="rId1" Type="http://schemas.openxmlformats.org/officeDocument/2006/relationships/tags" Target="../tags/tag80.xml"/><Relationship Id="rId6" Type="http://schemas.openxmlformats.org/officeDocument/2006/relationships/hyperlink" Target="https://aws.amazon.com/blogs/compute/recovering-files-from-an-amazon-ebs-volume-backup/" TargetMode="External"/><Relationship Id="rId5" Type="http://schemas.openxmlformats.org/officeDocument/2006/relationships/hyperlink" Target="https://docs.aws.amazon.com/whitepapers/latest/aws-overview/storage-services.html" TargetMode="External"/><Relationship Id="rId4" Type="http://schemas.openxmlformats.org/officeDocument/2006/relationships/hyperlink" Target="https://aws.amazon.com/products/storage/" TargetMode="Externa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3.xml"/><Relationship Id="rId1" Type="http://schemas.openxmlformats.org/officeDocument/2006/relationships/tags" Target="../tags/tag8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7.xml.rels><?xml version="1.0" encoding="UTF-8" standalone="yes"?>
<Relationships xmlns="http://schemas.openxmlformats.org/package/2006/relationships"><Relationship Id="rId3"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129.xml.rels><?xml version="1.0" encoding="UTF-8" standalone="yes"?>
<Relationships xmlns="http://schemas.openxmlformats.org/package/2006/relationships"><Relationship Id="rId3"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0.xml"/></Relationships>
</file>

<file path=ppt/slides/_rels/slide130.xml.rels><?xml version="1.0" encoding="UTF-8" standalone="yes"?>
<Relationships xmlns="http://schemas.openxmlformats.org/package/2006/relationships"><Relationship Id="rId3"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67.xml"/><Relationship Id="rId1" Type="http://schemas.openxmlformats.org/officeDocument/2006/relationships/slideLayout" Target="../slideLayouts/slideLayout15.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 Id="rId9" Type="http://schemas.openxmlformats.org/officeDocument/2006/relationships/hyperlink" Target="https://sites.google.com/google.com/gcp-teachingresources/privacy-and-terms"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8.xml"/><Relationship Id="rId1" Type="http://schemas.openxmlformats.org/officeDocument/2006/relationships/slideLayout" Target="../slideLayouts/slideLayout15.xml"/><Relationship Id="rId4" Type="http://schemas.openxmlformats.org/officeDocument/2006/relationships/hyperlink" Target="https://sites.google.com/google.com/gcp-teachingresources/privacy-and-terms" TargetMode="External"/></Relationships>
</file>

<file path=ppt/slides/_rels/slide13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69.xml"/><Relationship Id="rId1" Type="http://schemas.openxmlformats.org/officeDocument/2006/relationships/slideLayout" Target="../slideLayouts/slideLayout15.xml"/><Relationship Id="rId5" Type="http://schemas.openxmlformats.org/officeDocument/2006/relationships/hyperlink" Target="https://sites.google.com/google.com/gcp-teachingresources/privacy-and-terms" TargetMode="External"/><Relationship Id="rId4" Type="http://schemas.openxmlformats.org/officeDocument/2006/relationships/image" Target="../media/image143.png"/></Relationships>
</file>

<file path=ppt/slides/_rels/slide134.xml.rels><?xml version="1.0" encoding="UTF-8" standalone="yes"?>
<Relationships xmlns="http://schemas.openxmlformats.org/package/2006/relationships"><Relationship Id="rId3"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1.xml"/><Relationship Id="rId1" Type="http://schemas.openxmlformats.org/officeDocument/2006/relationships/slideLayout" Target="../slideLayouts/slideLayout15.xml"/><Relationship Id="rId4" Type="http://schemas.openxmlformats.org/officeDocument/2006/relationships/hyperlink" Target="https://sites.google.com/google.com/gcp-teachingresources/privacy-and-terms" TargetMode="External"/></Relationships>
</file>

<file path=ppt/slides/_rels/slide136.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9.png"/><Relationship Id="rId7" Type="http://schemas.openxmlformats.org/officeDocument/2006/relationships/image" Target="../media/image141.png"/><Relationship Id="rId2" Type="http://schemas.openxmlformats.org/officeDocument/2006/relationships/notesSlide" Target="../notesSlides/notesSlide72.xml"/><Relationship Id="rId1" Type="http://schemas.openxmlformats.org/officeDocument/2006/relationships/slideLayout" Target="../slideLayouts/slideLayout15.xml"/><Relationship Id="rId6" Type="http://schemas.openxmlformats.org/officeDocument/2006/relationships/image" Target="../media/image137.png"/><Relationship Id="rId5" Type="http://schemas.openxmlformats.org/officeDocument/2006/relationships/image" Target="../media/image140.png"/><Relationship Id="rId4" Type="http://schemas.openxmlformats.org/officeDocument/2006/relationships/image" Target="../media/image136.png"/><Relationship Id="rId9" Type="http://schemas.openxmlformats.org/officeDocument/2006/relationships/hyperlink" Target="https://sites.google.com/google.com/gcp-teachingresources/privacy-and-terms" TargetMode="External"/></Relationships>
</file>

<file path=ppt/slides/_rels/slide137.xml.rels><?xml version="1.0" encoding="UTF-8" standalone="yes"?>
<Relationships xmlns="http://schemas.openxmlformats.org/package/2006/relationships"><Relationship Id="rId3"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8.png"/><Relationship Id="rId7" Type="http://schemas.openxmlformats.org/officeDocument/2006/relationships/image" Target="../media/image140.png"/><Relationship Id="rId2" Type="http://schemas.openxmlformats.org/officeDocument/2006/relationships/notesSlide" Target="../notesSlides/notesSlide74.xml"/><Relationship Id="rId1" Type="http://schemas.openxmlformats.org/officeDocument/2006/relationships/slideLayout" Target="../slideLayouts/slideLayout15.xml"/><Relationship Id="rId6" Type="http://schemas.openxmlformats.org/officeDocument/2006/relationships/image" Target="../media/image137.png"/><Relationship Id="rId5" Type="http://schemas.openxmlformats.org/officeDocument/2006/relationships/image" Target="../media/image139.png"/><Relationship Id="rId4" Type="http://schemas.openxmlformats.org/officeDocument/2006/relationships/image" Target="../media/image136.png"/><Relationship Id="rId9" Type="http://schemas.openxmlformats.org/officeDocument/2006/relationships/hyperlink" Target="https://sites.google.com/google.com/gcp-teachingresources/privacy-and-terms" TargetMode="External"/></Relationships>
</file>

<file path=ppt/slides/_rels/slide139.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75.xml"/><Relationship Id="rId1" Type="http://schemas.openxmlformats.org/officeDocument/2006/relationships/slideLayout" Target="../slideLayouts/slideLayout15.xml"/><Relationship Id="rId6" Type="http://schemas.openxmlformats.org/officeDocument/2006/relationships/image" Target="../media/image138.png"/><Relationship Id="rId5" Type="http://schemas.openxmlformats.org/officeDocument/2006/relationships/image" Target="../media/image147.png"/><Relationship Id="rId4" Type="http://schemas.openxmlformats.org/officeDocument/2006/relationships/image" Target="../media/image146.png"/></Relationships>
</file>

<file path=ppt/slides/_rels/slide1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0.xml"/></Relationships>
</file>

<file path=ppt/slides/_rels/slide140.xml.rels><?xml version="1.0" encoding="UTF-8" standalone="yes"?>
<Relationships xmlns="http://schemas.openxmlformats.org/package/2006/relationships"><Relationship Id="rId3"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76.xml"/><Relationship Id="rId1" Type="http://schemas.openxmlformats.org/officeDocument/2006/relationships/slideLayout" Target="../slideLayouts/slideLayout15.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78.xml"/><Relationship Id="rId1" Type="http://schemas.openxmlformats.org/officeDocument/2006/relationships/slideLayout" Target="../slideLayouts/slideLayout18.xml"/><Relationship Id="rId4" Type="http://schemas.openxmlformats.org/officeDocument/2006/relationships/hyperlink" Target="https://sites.google.com/google.com/gcp-teachingresources/privacy-and-terms" TargetMode="External"/></Relationships>
</file>

<file path=ppt/slides/_rels/slide144.xml.rels><?xml version="1.0" encoding="UTF-8" standalone="yes"?>
<Relationships xmlns="http://schemas.openxmlformats.org/package/2006/relationships"><Relationship Id="rId3"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0.xml"/><Relationship Id="rId1" Type="http://schemas.openxmlformats.org/officeDocument/2006/relationships/slideLayout" Target="../slideLayouts/slideLayout15.xml"/><Relationship Id="rId4" Type="http://schemas.openxmlformats.org/officeDocument/2006/relationships/hyperlink" Target="https://sites.google.com/google.com/gcp-teachingresources/privacy-and-terms" TargetMode="External"/></Relationships>
</file>

<file path=ppt/slides/_rels/slide14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1.xml"/><Relationship Id="rId1" Type="http://schemas.openxmlformats.org/officeDocument/2006/relationships/slideLayout" Target="../slideLayouts/slideLayout15.xml"/><Relationship Id="rId4" Type="http://schemas.openxmlformats.org/officeDocument/2006/relationships/hyperlink" Target="https://sites.google.com/google.com/gcp-teachingresources/privacy-and-terms" TargetMode="External"/></Relationships>
</file>

<file path=ppt/slides/_rels/slide14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2.xml"/><Relationship Id="rId1" Type="http://schemas.openxmlformats.org/officeDocument/2006/relationships/slideLayout" Target="../slideLayouts/slideLayout18.xml"/><Relationship Id="rId5" Type="http://schemas.openxmlformats.org/officeDocument/2006/relationships/hyperlink" Target="https://sites.google.com/google.com/gcp-teachingresources/privacy-and-terms" TargetMode="External"/><Relationship Id="rId4" Type="http://schemas.openxmlformats.org/officeDocument/2006/relationships/image" Target="../media/image136.png"/></Relationships>
</file>

<file path=ppt/slides/_rels/slide148.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8.png"/><Relationship Id="rId7" Type="http://schemas.openxmlformats.org/officeDocument/2006/relationships/image" Target="../media/image140.png"/><Relationship Id="rId2" Type="http://schemas.openxmlformats.org/officeDocument/2006/relationships/notesSlide" Target="../notesSlides/notesSlide83.xml"/><Relationship Id="rId1" Type="http://schemas.openxmlformats.org/officeDocument/2006/relationships/slideLayout" Target="../slideLayouts/slideLayout15.xml"/><Relationship Id="rId6" Type="http://schemas.openxmlformats.org/officeDocument/2006/relationships/image" Target="../media/image137.png"/><Relationship Id="rId5" Type="http://schemas.openxmlformats.org/officeDocument/2006/relationships/image" Target="../media/image139.png"/><Relationship Id="rId4" Type="http://schemas.openxmlformats.org/officeDocument/2006/relationships/image" Target="../media/image136.png"/><Relationship Id="rId9" Type="http://schemas.openxmlformats.org/officeDocument/2006/relationships/hyperlink" Target="https://sites.google.com/google.com/gcp-teachingresources/privacy-and-terms" TargetMode="External"/></Relationships>
</file>

<file path=ppt/slides/_rels/slide149.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84.xml"/><Relationship Id="rId1" Type="http://schemas.openxmlformats.org/officeDocument/2006/relationships/slideLayout" Target="../slideLayouts/slideLayout15.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0.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50.xml"/><Relationship Id="rId4" Type="http://schemas.openxmlformats.org/officeDocument/2006/relationships/hyperlink" Target="https://sites.google.com/google.com/gcp-teachingresources/privacy-and-term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3" Type="http://schemas.openxmlformats.org/officeDocument/2006/relationships/hyperlink" Target="https://s3.us-east-2.amazonaws.com/a-book/using_storage.html" TargetMode="External"/><Relationship Id="rId2" Type="http://schemas.openxmlformats.org/officeDocument/2006/relationships/hyperlink" Target="https://s3.us-east-2.amazonaws.com/a-book/storage.html" TargetMode="External"/><Relationship Id="rId1" Type="http://schemas.openxmlformats.org/officeDocument/2006/relationships/slideLayout" Target="../slideLayouts/slideLayout40.xml"/><Relationship Id="rId5" Type="http://schemas.openxmlformats.org/officeDocument/2006/relationships/hyperlink" Target="https://ebookcentral.proquest.com/lib/metrostate/reader.action?docID=5880103&amp;ppg=139" TargetMode="External"/><Relationship Id="rId4" Type="http://schemas.openxmlformats.org/officeDocument/2006/relationships/hyperlink" Target="https://ebookcentral.proquest.com/lib/metrostate/reader.action?docID=6020722&amp;ppg=73"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3"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5.xml"/><Relationship Id="rId1" Type="http://schemas.openxmlformats.org/officeDocument/2006/relationships/tags" Target="../tags/tag25.xml"/><Relationship Id="rId5" Type="http://schemas.openxmlformats.org/officeDocument/2006/relationships/image" Target="../media/image37.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4.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4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5.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4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1.xml"/><Relationship Id="rId1" Type="http://schemas.openxmlformats.org/officeDocument/2006/relationships/tags" Target="../tags/tag26.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6.xml"/><Relationship Id="rId1" Type="http://schemas.openxmlformats.org/officeDocument/2006/relationships/tags" Target="../tags/tag27.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5.xml"/><Relationship Id="rId1" Type="http://schemas.openxmlformats.org/officeDocument/2006/relationships/tags" Target="../tags/tag28.xml"/></Relationships>
</file>

<file path=ppt/slides/_rels/slide73.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svg"/><Relationship Id="rId18" Type="http://schemas.openxmlformats.org/officeDocument/2006/relationships/image" Target="../media/image59.png"/><Relationship Id="rId3" Type="http://schemas.openxmlformats.org/officeDocument/2006/relationships/notesSlide" Target="../notesSlides/notesSlide10.xml"/><Relationship Id="rId21" Type="http://schemas.openxmlformats.org/officeDocument/2006/relationships/image" Target="../media/image62.svg"/><Relationship Id="rId7" Type="http://schemas.openxmlformats.org/officeDocument/2006/relationships/image" Target="../media/image48.svg"/><Relationship Id="rId12" Type="http://schemas.openxmlformats.org/officeDocument/2006/relationships/image" Target="../media/image53.png"/><Relationship Id="rId17" Type="http://schemas.openxmlformats.org/officeDocument/2006/relationships/image" Target="../media/image58.svg"/><Relationship Id="rId2" Type="http://schemas.openxmlformats.org/officeDocument/2006/relationships/slideLayout" Target="../slideLayouts/slideLayout55.xml"/><Relationship Id="rId16" Type="http://schemas.openxmlformats.org/officeDocument/2006/relationships/image" Target="../media/image57.png"/><Relationship Id="rId20" Type="http://schemas.openxmlformats.org/officeDocument/2006/relationships/image" Target="../media/image61.png"/><Relationship Id="rId1" Type="http://schemas.openxmlformats.org/officeDocument/2006/relationships/tags" Target="../tags/tag29.xml"/><Relationship Id="rId6" Type="http://schemas.openxmlformats.org/officeDocument/2006/relationships/image" Target="../media/image47.png"/><Relationship Id="rId11" Type="http://schemas.openxmlformats.org/officeDocument/2006/relationships/image" Target="../media/image52.svg"/><Relationship Id="rId5" Type="http://schemas.openxmlformats.org/officeDocument/2006/relationships/image" Target="../media/image46.svg"/><Relationship Id="rId15" Type="http://schemas.openxmlformats.org/officeDocument/2006/relationships/image" Target="../media/image56.svg"/><Relationship Id="rId10" Type="http://schemas.openxmlformats.org/officeDocument/2006/relationships/image" Target="../media/image51.png"/><Relationship Id="rId19" Type="http://schemas.openxmlformats.org/officeDocument/2006/relationships/image" Target="../media/image60.svg"/><Relationship Id="rId4" Type="http://schemas.openxmlformats.org/officeDocument/2006/relationships/image" Target="../media/image45.png"/><Relationship Id="rId9" Type="http://schemas.openxmlformats.org/officeDocument/2006/relationships/image" Target="../media/image50.svg"/><Relationship Id="rId14" Type="http://schemas.openxmlformats.org/officeDocument/2006/relationships/image" Target="../media/image55.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2.xml"/><Relationship Id="rId1" Type="http://schemas.openxmlformats.org/officeDocument/2006/relationships/tags" Target="../tags/tag30.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5.xml"/><Relationship Id="rId1" Type="http://schemas.openxmlformats.org/officeDocument/2006/relationships/tags" Target="../tags/tag31.xml"/><Relationship Id="rId5" Type="http://schemas.openxmlformats.org/officeDocument/2006/relationships/image" Target="../media/image60.svg"/><Relationship Id="rId4" Type="http://schemas.openxmlformats.org/officeDocument/2006/relationships/image" Target="../media/image59.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5.xml"/><Relationship Id="rId1" Type="http://schemas.openxmlformats.org/officeDocument/2006/relationships/tags" Target="../tags/tag32.xml"/><Relationship Id="rId4" Type="http://schemas.openxmlformats.org/officeDocument/2006/relationships/image" Target="../media/image63.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5.xml"/><Relationship Id="rId1" Type="http://schemas.openxmlformats.org/officeDocument/2006/relationships/tags" Target="../tags/tag33.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5.xml"/><Relationship Id="rId1" Type="http://schemas.openxmlformats.org/officeDocument/2006/relationships/tags" Target="../tags/tag34.xml"/><Relationship Id="rId4" Type="http://schemas.openxmlformats.org/officeDocument/2006/relationships/image" Target="../media/image64.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5.xml"/><Relationship Id="rId1" Type="http://schemas.openxmlformats.org/officeDocument/2006/relationships/tags" Target="../tags/tag35.xml"/><Relationship Id="rId4" Type="http://schemas.openxmlformats.org/officeDocument/2006/relationships/image" Target="../media/image65.png"/></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0.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5.xml"/><Relationship Id="rId1" Type="http://schemas.openxmlformats.org/officeDocument/2006/relationships/tags" Target="../tags/tag36.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5.xml"/><Relationship Id="rId1" Type="http://schemas.openxmlformats.org/officeDocument/2006/relationships/tags" Target="../tags/tag37.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5.xml"/><Relationship Id="rId1" Type="http://schemas.openxmlformats.org/officeDocument/2006/relationships/tags" Target="../tags/tag38.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3.xml"/><Relationship Id="rId1" Type="http://schemas.openxmlformats.org/officeDocument/2006/relationships/tags" Target="../tags/tag39.xml"/><Relationship Id="rId4" Type="http://schemas.openxmlformats.org/officeDocument/2006/relationships/image" Target="../media/image69.jpe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2.xml"/><Relationship Id="rId1" Type="http://schemas.openxmlformats.org/officeDocument/2006/relationships/tags" Target="../tags/tag40.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73.svg"/><Relationship Id="rId2" Type="http://schemas.openxmlformats.org/officeDocument/2006/relationships/slideLayout" Target="../slideLayouts/slideLayout55.xml"/><Relationship Id="rId1" Type="http://schemas.openxmlformats.org/officeDocument/2006/relationships/tags" Target="../tags/tag41.xml"/><Relationship Id="rId6" Type="http://schemas.openxmlformats.org/officeDocument/2006/relationships/image" Target="../media/image72.png"/><Relationship Id="rId5" Type="http://schemas.openxmlformats.org/officeDocument/2006/relationships/image" Target="../media/image71.svg"/><Relationship Id="rId4" Type="http://schemas.openxmlformats.org/officeDocument/2006/relationships/image" Target="../media/image70.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5.xml"/><Relationship Id="rId1" Type="http://schemas.openxmlformats.org/officeDocument/2006/relationships/tags" Target="../tags/tag42.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3.xml"/><Relationship Id="rId1" Type="http://schemas.openxmlformats.org/officeDocument/2006/relationships/tags" Target="../tags/tag43.xml"/><Relationship Id="rId5" Type="http://schemas.openxmlformats.org/officeDocument/2006/relationships/image" Target="../media/image69.jpeg"/><Relationship Id="rId4" Type="http://schemas.openxmlformats.org/officeDocument/2006/relationships/image" Target="../media/image18.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3.xml"/><Relationship Id="rId1" Type="http://schemas.openxmlformats.org/officeDocument/2006/relationships/tags" Target="../tags/tag44.xml"/><Relationship Id="rId4" Type="http://schemas.openxmlformats.org/officeDocument/2006/relationships/image" Target="../media/image74.jpeg"/></Relationships>
</file>

<file path=ppt/slides/_rels/slide8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notesSlide" Target="../notesSlides/notesSlide26.xml"/><Relationship Id="rId7" Type="http://schemas.openxmlformats.org/officeDocument/2006/relationships/image" Target="../media/image60.svg"/><Relationship Id="rId2" Type="http://schemas.openxmlformats.org/officeDocument/2006/relationships/slideLayout" Target="../slideLayouts/slideLayout55.xml"/><Relationship Id="rId1" Type="http://schemas.openxmlformats.org/officeDocument/2006/relationships/tags" Target="../tags/tag45.xml"/><Relationship Id="rId6" Type="http://schemas.openxmlformats.org/officeDocument/2006/relationships/image" Target="../media/image59.png"/><Relationship Id="rId5" Type="http://schemas.openxmlformats.org/officeDocument/2006/relationships/image" Target="../media/image48.svg"/><Relationship Id="rId4" Type="http://schemas.openxmlformats.org/officeDocument/2006/relationships/image" Target="../media/image47.png"/><Relationship Id="rId9" Type="http://schemas.openxmlformats.org/officeDocument/2006/relationships/image" Target="../media/image76.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0.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notesSlide" Target="../notesSlides/notesSlide27.xml"/><Relationship Id="rId7" Type="http://schemas.openxmlformats.org/officeDocument/2006/relationships/image" Target="../media/image60.svg"/><Relationship Id="rId2" Type="http://schemas.openxmlformats.org/officeDocument/2006/relationships/slideLayout" Target="../slideLayouts/slideLayout55.xml"/><Relationship Id="rId1" Type="http://schemas.openxmlformats.org/officeDocument/2006/relationships/tags" Target="../tags/tag46.xml"/><Relationship Id="rId6" Type="http://schemas.openxmlformats.org/officeDocument/2006/relationships/image" Target="../media/image59.png"/><Relationship Id="rId5" Type="http://schemas.openxmlformats.org/officeDocument/2006/relationships/image" Target="../media/image48.svg"/><Relationship Id="rId4" Type="http://schemas.openxmlformats.org/officeDocument/2006/relationships/image" Target="../media/image47.png"/><Relationship Id="rId9" Type="http://schemas.openxmlformats.org/officeDocument/2006/relationships/image" Target="../media/image76.sv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2.xml"/><Relationship Id="rId1" Type="http://schemas.openxmlformats.org/officeDocument/2006/relationships/tags" Target="../tags/tag47.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5.xml"/><Relationship Id="rId1" Type="http://schemas.openxmlformats.org/officeDocument/2006/relationships/tags" Target="../tags/tag48.xml"/><Relationship Id="rId5" Type="http://schemas.openxmlformats.org/officeDocument/2006/relationships/image" Target="../media/image62.svg"/><Relationship Id="rId4" Type="http://schemas.openxmlformats.org/officeDocument/2006/relationships/image" Target="../media/image61.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68.xml"/><Relationship Id="rId1" Type="http://schemas.openxmlformats.org/officeDocument/2006/relationships/tags" Target="../tags/tag49.xml"/><Relationship Id="rId5" Type="http://schemas.openxmlformats.org/officeDocument/2006/relationships/image" Target="../media/image78.png"/><Relationship Id="rId4" Type="http://schemas.openxmlformats.org/officeDocument/2006/relationships/image" Target="../media/image77.png"/></Relationships>
</file>

<file path=ppt/slides/_rels/slide94.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notesSlide" Target="../notesSlides/notesSlide31.xml"/><Relationship Id="rId7" Type="http://schemas.openxmlformats.org/officeDocument/2006/relationships/image" Target="../media/image82.png"/><Relationship Id="rId2" Type="http://schemas.openxmlformats.org/officeDocument/2006/relationships/slideLayout" Target="../slideLayouts/slideLayout55.xml"/><Relationship Id="rId1" Type="http://schemas.openxmlformats.org/officeDocument/2006/relationships/tags" Target="../tags/tag50.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5.xml"/><Relationship Id="rId1" Type="http://schemas.openxmlformats.org/officeDocument/2006/relationships/tags" Target="../tags/tag51.xml"/></Relationships>
</file>

<file path=ppt/slides/_rels/slide96.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notesSlide" Target="../notesSlides/notesSlide33.xml"/><Relationship Id="rId7" Type="http://schemas.openxmlformats.org/officeDocument/2006/relationships/image" Target="../media/image61.png"/><Relationship Id="rId2" Type="http://schemas.openxmlformats.org/officeDocument/2006/relationships/slideLayout" Target="../slideLayouts/slideLayout55.xml"/><Relationship Id="rId1" Type="http://schemas.openxmlformats.org/officeDocument/2006/relationships/tags" Target="../tags/tag52.xml"/><Relationship Id="rId6" Type="http://schemas.openxmlformats.org/officeDocument/2006/relationships/image" Target="../media/image86.png"/><Relationship Id="rId5" Type="http://schemas.openxmlformats.org/officeDocument/2006/relationships/image" Target="../media/image85.svg"/><Relationship Id="rId4" Type="http://schemas.openxmlformats.org/officeDocument/2006/relationships/image" Target="../media/image84.png"/><Relationship Id="rId9" Type="http://schemas.openxmlformats.org/officeDocument/2006/relationships/hyperlink" Target="https://s3/" TargetMode="External"/></Relationships>
</file>

<file path=ppt/slides/_rels/slide9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notesSlide" Target="../notesSlides/notesSlide34.xml"/><Relationship Id="rId7" Type="http://schemas.openxmlformats.org/officeDocument/2006/relationships/image" Target="../media/image85.svg"/><Relationship Id="rId2" Type="http://schemas.openxmlformats.org/officeDocument/2006/relationships/slideLayout" Target="../slideLayouts/slideLayout55.xml"/><Relationship Id="rId1" Type="http://schemas.openxmlformats.org/officeDocument/2006/relationships/tags" Target="../tags/tag53.xml"/><Relationship Id="rId6" Type="http://schemas.openxmlformats.org/officeDocument/2006/relationships/image" Target="../media/image84.png"/><Relationship Id="rId5" Type="http://schemas.openxmlformats.org/officeDocument/2006/relationships/image" Target="../media/image88.svg"/><Relationship Id="rId4" Type="http://schemas.openxmlformats.org/officeDocument/2006/relationships/image" Target="../media/image87.png"/></Relationships>
</file>

<file path=ppt/slides/_rels/slide98.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notesSlide" Target="../notesSlides/notesSlide35.xml"/><Relationship Id="rId7" Type="http://schemas.openxmlformats.org/officeDocument/2006/relationships/image" Target="../media/image85.svg"/><Relationship Id="rId2" Type="http://schemas.openxmlformats.org/officeDocument/2006/relationships/slideLayout" Target="../slideLayouts/slideLayout55.xml"/><Relationship Id="rId1" Type="http://schemas.openxmlformats.org/officeDocument/2006/relationships/tags" Target="../tags/tag54.xml"/><Relationship Id="rId6" Type="http://schemas.openxmlformats.org/officeDocument/2006/relationships/image" Target="../media/image84.png"/><Relationship Id="rId5" Type="http://schemas.openxmlformats.org/officeDocument/2006/relationships/image" Target="../media/image91.svg"/><Relationship Id="rId4" Type="http://schemas.openxmlformats.org/officeDocument/2006/relationships/image" Target="../media/image90.png"/><Relationship Id="rId9" Type="http://schemas.openxmlformats.org/officeDocument/2006/relationships/image" Target="../media/image88.svg"/></Relationships>
</file>

<file path=ppt/slides/_rels/slide99.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notesSlide" Target="../notesSlides/notesSlide36.xml"/><Relationship Id="rId7" Type="http://schemas.openxmlformats.org/officeDocument/2006/relationships/image" Target="../media/image95.svg"/><Relationship Id="rId2" Type="http://schemas.openxmlformats.org/officeDocument/2006/relationships/slideLayout" Target="../slideLayouts/slideLayout55.xml"/><Relationship Id="rId1" Type="http://schemas.openxmlformats.org/officeDocument/2006/relationships/tags" Target="../tags/tag55.xml"/><Relationship Id="rId6" Type="http://schemas.openxmlformats.org/officeDocument/2006/relationships/image" Target="../media/image94.png"/><Relationship Id="rId5" Type="http://schemas.openxmlformats.org/officeDocument/2006/relationships/image" Target="../media/image93.svg"/><Relationship Id="rId4" Type="http://schemas.openxmlformats.org/officeDocument/2006/relationships/image" Target="../media/image92.png"/><Relationship Id="rId9" Type="http://schemas.openxmlformats.org/officeDocument/2006/relationships/image" Target="../media/image9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145088A-9F21-7E48-B09D-D52ABC971DE1}"/>
              </a:ext>
            </a:extLst>
          </p:cNvPr>
          <p:cNvSpPr>
            <a:spLocks noGrp="1"/>
          </p:cNvSpPr>
          <p:nvPr>
            <p:ph type="ctrTitle"/>
          </p:nvPr>
        </p:nvSpPr>
        <p:spPr/>
        <p:txBody>
          <a:bodyPr>
            <a:noAutofit/>
          </a:bodyPr>
          <a:lstStyle/>
          <a:p>
            <a:pPr algn="l"/>
            <a:br>
              <a:rPr lang="en-US" sz="6600" dirty="0"/>
            </a:br>
            <a:r>
              <a:rPr lang="en-US" sz="6600" dirty="0"/>
              <a:t>ICS 432 – 01</a:t>
            </a:r>
            <a:br>
              <a:rPr lang="en-US" sz="6600" dirty="0"/>
            </a:br>
            <a:r>
              <a:rPr lang="en-US" sz="6600" dirty="0"/>
              <a:t>Distributed and Cloud Computing </a:t>
            </a:r>
            <a:br>
              <a:rPr lang="en-US" sz="6600" dirty="0"/>
            </a:br>
            <a:r>
              <a:rPr lang="en-US" sz="6600" dirty="0"/>
              <a:t>Fall 2021</a:t>
            </a:r>
            <a:br>
              <a:rPr lang="en-US" sz="6600" dirty="0"/>
            </a:br>
            <a:endParaRPr lang="en-US" sz="6600" dirty="0"/>
          </a:p>
        </p:txBody>
      </p:sp>
      <p:sp>
        <p:nvSpPr>
          <p:cNvPr id="6" name="Subtitle 5">
            <a:extLst>
              <a:ext uri="{FF2B5EF4-FFF2-40B4-BE49-F238E27FC236}">
                <a16:creationId xmlns:a16="http://schemas.microsoft.com/office/drawing/2014/main" id="{C82263AD-4EFB-5B40-88F4-E3166439C74D}"/>
              </a:ext>
            </a:extLst>
          </p:cNvPr>
          <p:cNvSpPr>
            <a:spLocks noGrp="1"/>
          </p:cNvSpPr>
          <p:nvPr>
            <p:ph type="subTitle" idx="1"/>
          </p:nvPr>
        </p:nvSpPr>
        <p:spPr/>
        <p:txBody>
          <a:bodyPr/>
          <a:lstStyle/>
          <a:p>
            <a:r>
              <a:rPr lang="en-US" dirty="0"/>
              <a:t>Instructor: </a:t>
            </a:r>
            <a:r>
              <a:rPr lang="en-US" dirty="0" err="1"/>
              <a:t>Thanaa</a:t>
            </a:r>
            <a:r>
              <a:rPr lang="en-US" dirty="0"/>
              <a:t> Ghanem</a:t>
            </a:r>
          </a:p>
          <a:p>
            <a:r>
              <a:rPr lang="en-US" dirty="0">
                <a:hlinkClick r:id="rId2"/>
              </a:rPr>
              <a:t>thanaa.ghanem@metrostate.edu</a:t>
            </a:r>
            <a:endParaRPr lang="en-US" dirty="0"/>
          </a:p>
          <a:p>
            <a:endParaRPr lang="en-US" dirty="0"/>
          </a:p>
          <a:p>
            <a:r>
              <a:rPr lang="en-US" b="1" dirty="0"/>
              <a:t>Lecture 4</a:t>
            </a:r>
          </a:p>
          <a:p>
            <a:r>
              <a:rPr lang="en-US" b="1" dirty="0"/>
              <a:t>September 18, 2021</a:t>
            </a:r>
          </a:p>
          <a:p>
            <a:endParaRPr lang="en-US" dirty="0"/>
          </a:p>
        </p:txBody>
      </p:sp>
      <p:sp>
        <p:nvSpPr>
          <p:cNvPr id="3" name="Footer Placeholder 2">
            <a:extLst>
              <a:ext uri="{FF2B5EF4-FFF2-40B4-BE49-F238E27FC236}">
                <a16:creationId xmlns:a16="http://schemas.microsoft.com/office/drawing/2014/main" id="{F900B6D7-9895-8542-AC40-64DE804FFF98}"/>
              </a:ext>
            </a:extLst>
          </p:cNvPr>
          <p:cNvSpPr>
            <a:spLocks noGrp="1"/>
          </p:cNvSpPr>
          <p:nvPr>
            <p:ph type="ftr" sz="quarter" idx="11"/>
          </p:nvPr>
        </p:nvSpPr>
        <p:spPr/>
        <p:txBody>
          <a:bodyPr/>
          <a:lstStyle/>
          <a:p>
            <a:r>
              <a:rPr lang="en-US" dirty="0"/>
              <a:t>Distributed and Cloud Computing - Fall 2021</a:t>
            </a:r>
          </a:p>
        </p:txBody>
      </p:sp>
      <p:sp>
        <p:nvSpPr>
          <p:cNvPr id="8" name="Slide Number Placeholder 7">
            <a:extLst>
              <a:ext uri="{FF2B5EF4-FFF2-40B4-BE49-F238E27FC236}">
                <a16:creationId xmlns:a16="http://schemas.microsoft.com/office/drawing/2014/main" id="{49797EE3-0A36-564C-958A-368775B32CA3}"/>
              </a:ext>
            </a:extLst>
          </p:cNvPr>
          <p:cNvSpPr>
            <a:spLocks noGrp="1"/>
          </p:cNvSpPr>
          <p:nvPr>
            <p:ph type="sldNum" sz="quarter" idx="12"/>
          </p:nvPr>
        </p:nvSpPr>
        <p:spPr/>
        <p:txBody>
          <a:bodyPr/>
          <a:lstStyle/>
          <a:p>
            <a:fld id="{E5F9FE24-64CB-6D42-A9EC-97246F7285E9}" type="slidenum">
              <a:rPr lang="en-US" smtClean="0"/>
              <a:t>1</a:t>
            </a:fld>
            <a:endParaRPr lang="en-US"/>
          </a:p>
        </p:txBody>
      </p:sp>
    </p:spTree>
    <p:extLst>
      <p:ext uri="{BB962C8B-B14F-4D97-AF65-F5344CB8AC3E}">
        <p14:creationId xmlns:p14="http://schemas.microsoft.com/office/powerpoint/2010/main" val="41544130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C59C1-8E0A-E840-8ED8-CCFB1BE8B3E4}"/>
              </a:ext>
            </a:extLst>
          </p:cNvPr>
          <p:cNvSpPr>
            <a:spLocks noGrp="1"/>
          </p:cNvSpPr>
          <p:nvPr>
            <p:ph type="title"/>
          </p:nvPr>
        </p:nvSpPr>
        <p:spPr/>
        <p:txBody>
          <a:bodyPr/>
          <a:lstStyle/>
          <a:p>
            <a:r>
              <a:rPr lang="en-US" dirty="0"/>
              <a:t>The first commercial Disk Drive</a:t>
            </a:r>
          </a:p>
        </p:txBody>
      </p:sp>
      <p:pic>
        <p:nvPicPr>
          <p:cNvPr id="7" name="Content Placeholder 6">
            <a:extLst>
              <a:ext uri="{FF2B5EF4-FFF2-40B4-BE49-F238E27FC236}">
                <a16:creationId xmlns:a16="http://schemas.microsoft.com/office/drawing/2014/main" id="{6F8C9AE5-7DAE-B648-8DAE-0BE30EC1EB6A}"/>
              </a:ext>
            </a:extLst>
          </p:cNvPr>
          <p:cNvPicPr>
            <a:picLocks noGrp="1" noChangeAspect="1"/>
          </p:cNvPicPr>
          <p:nvPr>
            <p:ph idx="1"/>
          </p:nvPr>
        </p:nvPicPr>
        <p:blipFill>
          <a:blip r:embed="rId2"/>
          <a:stretch>
            <a:fillRect/>
          </a:stretch>
        </p:blipFill>
        <p:spPr>
          <a:xfrm>
            <a:off x="2235200" y="2707336"/>
            <a:ext cx="4673600" cy="5918200"/>
          </a:xfrm>
        </p:spPr>
      </p:pic>
      <p:sp>
        <p:nvSpPr>
          <p:cNvPr id="8" name="Rectangle 7">
            <a:extLst>
              <a:ext uri="{FF2B5EF4-FFF2-40B4-BE49-F238E27FC236}">
                <a16:creationId xmlns:a16="http://schemas.microsoft.com/office/drawing/2014/main" id="{EE7FFE5A-4D9A-1340-B9A5-0DE223BF6331}"/>
              </a:ext>
            </a:extLst>
          </p:cNvPr>
          <p:cNvSpPr/>
          <p:nvPr/>
        </p:nvSpPr>
        <p:spPr>
          <a:xfrm>
            <a:off x="7886700" y="3445023"/>
            <a:ext cx="9144000" cy="3046988"/>
          </a:xfrm>
          <a:prstGeom prst="rect">
            <a:avLst/>
          </a:prstGeom>
        </p:spPr>
        <p:txBody>
          <a:bodyPr>
            <a:spAutoFit/>
          </a:bodyPr>
          <a:lstStyle/>
          <a:p>
            <a:r>
              <a:rPr lang="en-US" sz="3200" dirty="0"/>
              <a:t>1956 IBM RAMDAC computer included the IBM Model 350 disk storage system </a:t>
            </a:r>
          </a:p>
          <a:p>
            <a:endParaRPr lang="en-US" sz="3200" dirty="0"/>
          </a:p>
          <a:p>
            <a:r>
              <a:rPr lang="en-US" sz="3200" dirty="0"/>
              <a:t>5M (7 bit) characters </a:t>
            </a:r>
          </a:p>
          <a:p>
            <a:r>
              <a:rPr lang="en-US" sz="3200" dirty="0"/>
              <a:t>50 x 24” platters </a:t>
            </a:r>
          </a:p>
          <a:p>
            <a:r>
              <a:rPr lang="en-US" sz="3200" dirty="0"/>
              <a:t>Access time = &lt; 1 second</a:t>
            </a:r>
          </a:p>
        </p:txBody>
      </p:sp>
      <p:sp>
        <p:nvSpPr>
          <p:cNvPr id="9" name="Footer Placeholder 8">
            <a:extLst>
              <a:ext uri="{FF2B5EF4-FFF2-40B4-BE49-F238E27FC236}">
                <a16:creationId xmlns:a16="http://schemas.microsoft.com/office/drawing/2014/main" id="{91405564-703D-7C40-AC66-8CA4F39812BB}"/>
              </a:ext>
            </a:extLst>
          </p:cNvPr>
          <p:cNvSpPr>
            <a:spLocks noGrp="1"/>
          </p:cNvSpPr>
          <p:nvPr>
            <p:ph type="ftr" sz="quarter" idx="11"/>
          </p:nvPr>
        </p:nvSpPr>
        <p:spPr/>
        <p:txBody>
          <a:bodyPr/>
          <a:lstStyle/>
          <a:p>
            <a:r>
              <a:rPr lang="en-US"/>
              <a:t>Distributed and Cloud Computing - Fall 2021</a:t>
            </a:r>
          </a:p>
        </p:txBody>
      </p:sp>
      <p:sp>
        <p:nvSpPr>
          <p:cNvPr id="10" name="Slide Number Placeholder 9">
            <a:extLst>
              <a:ext uri="{FF2B5EF4-FFF2-40B4-BE49-F238E27FC236}">
                <a16:creationId xmlns:a16="http://schemas.microsoft.com/office/drawing/2014/main" id="{3D6C6B6F-6408-7F46-80A3-FB38B27AF86D}"/>
              </a:ext>
            </a:extLst>
          </p:cNvPr>
          <p:cNvSpPr>
            <a:spLocks noGrp="1"/>
          </p:cNvSpPr>
          <p:nvPr>
            <p:ph type="sldNum" sz="quarter" idx="12"/>
          </p:nvPr>
        </p:nvSpPr>
        <p:spPr/>
        <p:txBody>
          <a:bodyPr/>
          <a:lstStyle/>
          <a:p>
            <a:fld id="{E5F9FE24-64CB-6D42-A9EC-97246F7285E9}" type="slidenum">
              <a:rPr lang="en-US" smtClean="0"/>
              <a:t>10</a:t>
            </a:fld>
            <a:endParaRPr lang="en-US"/>
          </a:p>
        </p:txBody>
      </p:sp>
    </p:spTree>
    <p:extLst>
      <p:ext uri="{BB962C8B-B14F-4D97-AF65-F5344CB8AC3E}">
        <p14:creationId xmlns:p14="http://schemas.microsoft.com/office/powerpoint/2010/main" val="39469972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Common use cases</a:t>
            </a:r>
          </a:p>
        </p:txBody>
      </p:sp>
      <p:sp>
        <p:nvSpPr>
          <p:cNvPr id="6" name="Content Placeholder 3">
            <a:extLst>
              <a:ext uri="{FF2B5EF4-FFF2-40B4-BE49-F238E27FC236}">
                <a16:creationId xmlns:a16="http://schemas.microsoft.com/office/drawing/2014/main" id="{D0F37895-00DE-2B4D-8B0D-E08599D01643}"/>
              </a:ext>
            </a:extLst>
          </p:cNvPr>
          <p:cNvSpPr>
            <a:spLocks noGrp="1"/>
          </p:cNvSpPr>
          <p:nvPr>
            <p:ph idx="1"/>
          </p:nvPr>
        </p:nvSpPr>
        <p:spPr>
          <a:xfrm>
            <a:off x="357809" y="2160458"/>
            <a:ext cx="15773400" cy="7369962"/>
          </a:xfrm>
        </p:spPr>
        <p:txBody>
          <a:bodyPr>
            <a:normAutofit/>
          </a:bodyPr>
          <a:lstStyle/>
          <a:p>
            <a:pPr marL="685800" indent="-685800" algn="just">
              <a:lnSpc>
                <a:spcPct val="110000"/>
              </a:lnSpc>
              <a:spcBef>
                <a:spcPts val="1200"/>
              </a:spcBef>
            </a:pPr>
            <a:r>
              <a:rPr lang="en-US" dirty="0"/>
              <a:t>Storing application assets</a:t>
            </a:r>
          </a:p>
          <a:p>
            <a:pPr marL="685800" indent="-685800" algn="just">
              <a:lnSpc>
                <a:spcPct val="110000"/>
              </a:lnSpc>
              <a:spcBef>
                <a:spcPts val="1200"/>
              </a:spcBef>
            </a:pPr>
            <a:r>
              <a:rPr lang="en-US" dirty="0"/>
              <a:t>Static web hosting</a:t>
            </a:r>
          </a:p>
          <a:p>
            <a:pPr marL="685800" indent="-685800" algn="just">
              <a:lnSpc>
                <a:spcPct val="110000"/>
              </a:lnSpc>
              <a:spcBef>
                <a:spcPts val="1200"/>
              </a:spcBef>
            </a:pPr>
            <a:r>
              <a:rPr lang="en-US" dirty="0"/>
              <a:t>Backup and disaster recovery (DR)</a:t>
            </a:r>
          </a:p>
          <a:p>
            <a:pPr marL="685800" indent="-685800" algn="just">
              <a:lnSpc>
                <a:spcPct val="110000"/>
              </a:lnSpc>
              <a:spcBef>
                <a:spcPts val="1200"/>
              </a:spcBef>
            </a:pPr>
            <a:r>
              <a:rPr lang="en-US" dirty="0"/>
              <a:t>Staging area for big data</a:t>
            </a:r>
          </a:p>
          <a:p>
            <a:pPr marL="685800" indent="-685800" algn="just">
              <a:lnSpc>
                <a:spcPct val="110000"/>
              </a:lnSpc>
              <a:spcBef>
                <a:spcPts val="1200"/>
              </a:spcBef>
            </a:pPr>
            <a:r>
              <a:rPr lang="en-US" i="1" dirty="0"/>
              <a:t>Many more….</a:t>
            </a:r>
            <a:endParaRPr lang="en-US" sz="3900" i="1" dirty="0"/>
          </a:p>
        </p:txBody>
      </p:sp>
      <p:pic>
        <p:nvPicPr>
          <p:cNvPr id="7" name="Picture 6">
            <a:extLs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41" t="3143" r="1806" b="8178"/>
          <a:stretch/>
        </p:blipFill>
        <p:spPr>
          <a:xfrm>
            <a:off x="13023708" y="2862911"/>
            <a:ext cx="2475372" cy="2280590"/>
          </a:xfrm>
          <a:prstGeom prst="rect">
            <a:avLst/>
          </a:prstGeom>
        </p:spPr>
      </p:pic>
      <p:sp>
        <p:nvSpPr>
          <p:cNvPr id="8" name="Footer Placeholder 7">
            <a:extLst>
              <a:ext uri="{FF2B5EF4-FFF2-40B4-BE49-F238E27FC236}">
                <a16:creationId xmlns:a16="http://schemas.microsoft.com/office/drawing/2014/main" id="{DC5CFEFC-A8EE-F948-862B-309AE4A867CD}"/>
              </a:ext>
            </a:extLst>
          </p:cNvPr>
          <p:cNvSpPr>
            <a:spLocks noGrp="1"/>
          </p:cNvSpPr>
          <p:nvPr>
            <p:ph type="ftr" sz="quarter" idx="3"/>
          </p:nvPr>
        </p:nvSpPr>
        <p:spPr/>
        <p:txBody>
          <a:bodyPr/>
          <a:lstStyle/>
          <a:p>
            <a:r>
              <a:rPr lang="en-US"/>
              <a:t>Distributed and Cloud Computing - Fall 2021</a:t>
            </a:r>
            <a:endParaRPr lang="en-US" dirty="0"/>
          </a:p>
        </p:txBody>
      </p:sp>
      <p:sp>
        <p:nvSpPr>
          <p:cNvPr id="9" name="Slide Number Placeholder 8">
            <a:extLst>
              <a:ext uri="{FF2B5EF4-FFF2-40B4-BE49-F238E27FC236}">
                <a16:creationId xmlns:a16="http://schemas.microsoft.com/office/drawing/2014/main" id="{A6C95624-1E12-CC4F-B201-F73EA1666F3A}"/>
              </a:ext>
            </a:extLst>
          </p:cNvPr>
          <p:cNvSpPr>
            <a:spLocks noGrp="1"/>
          </p:cNvSpPr>
          <p:nvPr>
            <p:ph type="sldNum" sz="quarter" idx="12"/>
          </p:nvPr>
        </p:nvSpPr>
        <p:spPr/>
        <p:txBody>
          <a:bodyPr/>
          <a:lstStyle/>
          <a:p>
            <a:fld id="{B6A95138-A96E-2F42-A959-2EFD44FE4AB7}" type="slidenum">
              <a:rPr lang="en-US" smtClean="0"/>
              <a:t>100</a:t>
            </a:fld>
            <a:endParaRPr lang="en-US" dirty="0"/>
          </a:p>
        </p:txBody>
      </p:sp>
    </p:spTree>
    <p:custDataLst>
      <p:tags r:id="rId1"/>
    </p:custDataLst>
    <p:extLst>
      <p:ext uri="{BB962C8B-B14F-4D97-AF65-F5344CB8AC3E}">
        <p14:creationId xmlns:p14="http://schemas.microsoft.com/office/powerpoint/2010/main" val="31962414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common scenarios</a:t>
            </a:r>
          </a:p>
        </p:txBody>
      </p:sp>
      <p:sp>
        <p:nvSpPr>
          <p:cNvPr id="27" name="Rounded Rectangle 26" descr="Backup and storage.&#10;Application hosting.&#10;Media hosting.&#10;Software delivery."/>
          <p:cNvSpPr/>
          <p:nvPr/>
        </p:nvSpPr>
        <p:spPr bwMode="auto">
          <a:xfrm>
            <a:off x="455115" y="3414035"/>
            <a:ext cx="5927616" cy="4405662"/>
          </a:xfrm>
          <a:prstGeom prst="roundRect">
            <a:avLst>
              <a:gd name="adj" fmla="val 9244"/>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ctr" defTabSz="1398708" fontAlgn="base">
              <a:lnSpc>
                <a:spcPct val="90000"/>
              </a:lnSpc>
              <a:spcBef>
                <a:spcPct val="0"/>
              </a:spcBef>
              <a:spcAft>
                <a:spcPct val="0"/>
              </a:spcAft>
              <a:buClrTx/>
            </a:pPr>
            <a:endParaRPr lang="en-US" sz="3600" kern="1200" dirty="0">
              <a:gradFill>
                <a:gsLst>
                  <a:gs pos="0">
                    <a:srgbClr val="FFFFFF"/>
                  </a:gs>
                  <a:gs pos="100000">
                    <a:srgbClr val="FFFFFF"/>
                  </a:gs>
                </a:gsLst>
                <a:lin ang="5400000" scaled="0"/>
              </a:gradFill>
              <a:latin typeface="Amazon Ember Light"/>
              <a:ea typeface="Segoe UI" pitchFamily="34" charset="0"/>
              <a:cs typeface="Segoe UI" pitchFamily="34" charset="0"/>
            </a:endParaRPr>
          </a:p>
        </p:txBody>
      </p:sp>
      <p:sp>
        <p:nvSpPr>
          <p:cNvPr id="4" name="Content Placeholder 3"/>
          <p:cNvSpPr>
            <a:spLocks noGrp="1"/>
          </p:cNvSpPr>
          <p:nvPr>
            <p:ph idx="4294967295"/>
          </p:nvPr>
        </p:nvSpPr>
        <p:spPr>
          <a:xfrm>
            <a:off x="511418" y="3419303"/>
            <a:ext cx="5815013" cy="4507706"/>
          </a:xfrm>
        </p:spPr>
        <p:txBody>
          <a:bodyPr>
            <a:normAutofit/>
          </a:bodyPr>
          <a:lstStyle/>
          <a:p>
            <a:pPr>
              <a:lnSpc>
                <a:spcPct val="150000"/>
              </a:lnSpc>
              <a:spcBef>
                <a:spcPts val="0"/>
              </a:spcBef>
            </a:pPr>
            <a:r>
              <a:rPr lang="en-US" dirty="0"/>
              <a:t>Backup and storage</a:t>
            </a:r>
          </a:p>
          <a:p>
            <a:pPr>
              <a:lnSpc>
                <a:spcPct val="150000"/>
              </a:lnSpc>
              <a:spcBef>
                <a:spcPts val="0"/>
              </a:spcBef>
            </a:pPr>
            <a:r>
              <a:rPr lang="en-US" dirty="0"/>
              <a:t>Application hosting</a:t>
            </a:r>
          </a:p>
          <a:p>
            <a:pPr>
              <a:lnSpc>
                <a:spcPct val="150000"/>
              </a:lnSpc>
              <a:spcBef>
                <a:spcPts val="0"/>
              </a:spcBef>
            </a:pPr>
            <a:r>
              <a:rPr lang="en-US" dirty="0"/>
              <a:t>Media hosting</a:t>
            </a:r>
          </a:p>
          <a:p>
            <a:pPr>
              <a:lnSpc>
                <a:spcPct val="150000"/>
              </a:lnSpc>
              <a:spcBef>
                <a:spcPts val="0"/>
              </a:spcBef>
            </a:pPr>
            <a:r>
              <a:rPr lang="en-US" dirty="0"/>
              <a:t>Software delivery</a:t>
            </a:r>
          </a:p>
        </p:txBody>
      </p:sp>
      <p:sp>
        <p:nvSpPr>
          <p:cNvPr id="5" name="Rounded Rectangle 4">
            <a:extLst>
              <a:ext uri="{C183D7F6-B498-43B3-948B-1728B52AA6E4}">
                <adec:decorative xmlns:adec="http://schemas.microsoft.com/office/drawing/2017/decorative" val="1"/>
              </a:ext>
            </a:extLst>
          </p:cNvPr>
          <p:cNvSpPr/>
          <p:nvPr/>
        </p:nvSpPr>
        <p:spPr bwMode="auto">
          <a:xfrm>
            <a:off x="7881157" y="3664592"/>
            <a:ext cx="8015288" cy="4434099"/>
          </a:xfrm>
          <a:prstGeom prst="roundRect">
            <a:avLst>
              <a:gd name="adj" fmla="val 12690"/>
            </a:avLst>
          </a:prstGeom>
          <a:solidFill>
            <a:srgbClr val="EFFBFB"/>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ctr" defTabSz="1398708" fontAlgn="base">
              <a:lnSpc>
                <a:spcPct val="90000"/>
              </a:lnSpc>
              <a:spcBef>
                <a:spcPct val="0"/>
              </a:spcBef>
              <a:spcAft>
                <a:spcPct val="0"/>
              </a:spcAft>
              <a:buClrTx/>
            </a:pPr>
            <a:endParaRPr lang="en-US" sz="3600" kern="1200" dirty="0">
              <a:gradFill>
                <a:gsLst>
                  <a:gs pos="0">
                    <a:srgbClr val="FFFFFF"/>
                  </a:gs>
                  <a:gs pos="100000">
                    <a:srgbClr val="FFFFFF"/>
                  </a:gs>
                </a:gsLst>
                <a:lin ang="5400000" scaled="0"/>
              </a:gradFill>
              <a:latin typeface="Amazon Ember Light"/>
              <a:ea typeface="Segoe UI" pitchFamily="34" charset="0"/>
              <a:cs typeface="Segoe UI" pitchFamily="34" charset="0"/>
            </a:endParaRPr>
          </a:p>
        </p:txBody>
      </p:sp>
      <p:grpSp>
        <p:nvGrpSpPr>
          <p:cNvPr id="10" name="Group 9" descr="collection of s3 buckets with objects.">
            <a:extLst>
              <a:ext uri="{FF2B5EF4-FFF2-40B4-BE49-F238E27FC236}">
                <a16:creationId xmlns:a16="http://schemas.microsoft.com/office/drawing/2014/main" id="{7256C24B-2AB4-4E25-81DE-DEBDE7099B09}"/>
              </a:ext>
            </a:extLst>
          </p:cNvPr>
          <p:cNvGrpSpPr/>
          <p:nvPr/>
        </p:nvGrpSpPr>
        <p:grpSpPr>
          <a:xfrm>
            <a:off x="10636908" y="4600391"/>
            <a:ext cx="2676864" cy="2738717"/>
            <a:chOff x="7091272" y="3066927"/>
            <a:chExt cx="1784576" cy="1825811"/>
          </a:xfrm>
        </p:grpSpPr>
        <p:pic>
          <p:nvPicPr>
            <p:cNvPr id="32" name="Graphic 38" descr="s3 bucket with objects.">
              <a:extLst>
                <a:ext uri="{FF2B5EF4-FFF2-40B4-BE49-F238E27FC236}">
                  <a16:creationId xmlns:a16="http://schemas.microsoft.com/office/drawing/2014/main" id="{D5E5831E-982F-7A42-87F0-F1973D84D2A9}"/>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6722" y="3070801"/>
              <a:ext cx="760824" cy="760824"/>
            </a:xfrm>
            <a:prstGeom prst="rect">
              <a:avLst/>
            </a:prstGeom>
          </p:spPr>
        </p:pic>
        <p:pic>
          <p:nvPicPr>
            <p:cNvPr id="33" name="Graphic 38" descr="s3 bucket with objects.">
              <a:extLst>
                <a:ext uri="{FF2B5EF4-FFF2-40B4-BE49-F238E27FC236}">
                  <a16:creationId xmlns:a16="http://schemas.microsoft.com/office/drawing/2014/main" id="{D5E5831E-982F-7A42-87F0-F1973D84D2A9}"/>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5024" y="3066927"/>
              <a:ext cx="760824" cy="760824"/>
            </a:xfrm>
            <a:prstGeom prst="rect">
              <a:avLst/>
            </a:prstGeom>
          </p:spPr>
        </p:pic>
        <p:pic>
          <p:nvPicPr>
            <p:cNvPr id="40" name="Graphic 38" descr="s3 bucket with objects.">
              <a:extLst>
                <a:ext uri="{FF2B5EF4-FFF2-40B4-BE49-F238E27FC236}">
                  <a16:creationId xmlns:a16="http://schemas.microsoft.com/office/drawing/2014/main" id="{D5E5831E-982F-7A42-87F0-F1973D84D2A9}"/>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1272" y="4131914"/>
              <a:ext cx="760824" cy="760824"/>
            </a:xfrm>
            <a:prstGeom prst="rect">
              <a:avLst/>
            </a:prstGeom>
          </p:spPr>
        </p:pic>
        <p:pic>
          <p:nvPicPr>
            <p:cNvPr id="43" name="Graphic 38" descr="s3 bucket with objects.">
              <a:extLst>
                <a:ext uri="{FF2B5EF4-FFF2-40B4-BE49-F238E27FC236}">
                  <a16:creationId xmlns:a16="http://schemas.microsoft.com/office/drawing/2014/main" id="{D5E5831E-982F-7A42-87F0-F1973D84D2A9}"/>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5024" y="4131914"/>
              <a:ext cx="760824" cy="760824"/>
            </a:xfrm>
            <a:prstGeom prst="rect">
              <a:avLst/>
            </a:prstGeom>
          </p:spPr>
        </p:pic>
      </p:grpSp>
      <p:sp>
        <p:nvSpPr>
          <p:cNvPr id="15" name="TextBox 33"/>
          <p:cNvSpPr txBox="1">
            <a:spLocks noChangeArrowheads="1"/>
          </p:cNvSpPr>
          <p:nvPr/>
        </p:nvSpPr>
        <p:spPr bwMode="auto">
          <a:xfrm>
            <a:off x="10001712" y="5703608"/>
            <a:ext cx="3749778" cy="461665"/>
          </a:xfrm>
          <a:prstGeom prst="rect">
            <a:avLst/>
          </a:prstGeom>
          <a:noFill/>
          <a:ln w="9525">
            <a:noFill/>
            <a:miter lim="800000"/>
            <a:headEnd/>
            <a:tailEnd/>
          </a:ln>
        </p:spPr>
        <p:txBody>
          <a:bodyPr wrap="square">
            <a:spAutoFit/>
          </a:bodyPr>
          <a:lstStyle/>
          <a:p>
            <a:pPr algn="ctr" defTabSz="1371600">
              <a:buClrTx/>
            </a:pPr>
            <a:r>
              <a:rPr lang="en-US" sz="2400" kern="1200" dirty="0">
                <a:latin typeface="Amazon Ember" panose="02000000000000000000" pitchFamily="2" charset="0"/>
                <a:ea typeface="Amazon Ember" panose="02000000000000000000" pitchFamily="2" charset="0"/>
                <a:cs typeface="Helvetica Neue"/>
              </a:rPr>
              <a:t>Amazon S3 buckets</a:t>
            </a:r>
          </a:p>
        </p:txBody>
      </p:sp>
      <p:grpSp>
        <p:nvGrpSpPr>
          <p:cNvPr id="41" name="Group 40" descr="Corporate data center."/>
          <p:cNvGrpSpPr/>
          <p:nvPr/>
        </p:nvGrpSpPr>
        <p:grpSpPr>
          <a:xfrm>
            <a:off x="8809976" y="7535765"/>
            <a:ext cx="3034205" cy="2510348"/>
            <a:chOff x="5647672" y="4937078"/>
            <a:chExt cx="1528127" cy="1371711"/>
          </a:xfrm>
        </p:grpSpPr>
        <p:sp>
          <p:nvSpPr>
            <p:cNvPr id="34" name="Rounded Rectangle 33"/>
            <p:cNvSpPr/>
            <p:nvPr/>
          </p:nvSpPr>
          <p:spPr>
            <a:xfrm>
              <a:off x="5695456" y="4937078"/>
              <a:ext cx="1432560" cy="1371711"/>
            </a:xfrm>
            <a:prstGeom prst="roundRect">
              <a:avLst>
                <a:gd name="adj" fmla="val 9818"/>
              </a:avLst>
            </a:prstGeom>
            <a:solidFill>
              <a:srgbClr val="EBF4FB"/>
            </a:solidFill>
            <a:ln w="28575">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defTabSz="1371600">
                <a:buClrTx/>
                <a:defRPr/>
              </a:pPr>
              <a:endParaRPr lang="en-US" sz="2700" kern="1200" dirty="0">
                <a:solidFill>
                  <a:srgbClr val="000000"/>
                </a:solidFill>
                <a:latin typeface="Arial"/>
                <a:cs typeface="Arial"/>
              </a:endParaRPr>
            </a:p>
          </p:txBody>
        </p:sp>
        <p:sp>
          <p:nvSpPr>
            <p:cNvPr id="35" name="TextBox 37">
              <a:extLst>
                <a:ext uri="{FF2B5EF4-FFF2-40B4-BE49-F238E27FC236}">
                  <a16:creationId xmlns:a16="http://schemas.microsoft.com/office/drawing/2014/main" id="{3DB32D29-E6FC-C441-85C5-1887B1C476A1}"/>
                </a:ext>
              </a:extLst>
            </p:cNvPr>
            <p:cNvSpPr txBox="1">
              <a:spLocks noChangeArrowheads="1"/>
            </p:cNvSpPr>
            <p:nvPr/>
          </p:nvSpPr>
          <p:spPr bwMode="auto">
            <a:xfrm>
              <a:off x="5647672" y="4991859"/>
              <a:ext cx="1528127" cy="504528"/>
            </a:xfrm>
            <a:prstGeom prst="rect">
              <a:avLst/>
            </a:prstGeom>
            <a:noFill/>
            <a:ln w="9525">
              <a:noFill/>
              <a:miter lim="800000"/>
              <a:headEnd/>
              <a:tailEnd/>
            </a:ln>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378">
                <a:buClrTx/>
                <a:defRPr/>
              </a:pPr>
              <a:r>
                <a:rPr lang="en-US" sz="2700" dirty="0">
                  <a:solidFill>
                    <a:srgbClr val="000000"/>
                  </a:solidFill>
                  <a:latin typeface="Amazon Ember" panose="02000000000000000000" pitchFamily="2" charset="0"/>
                  <a:ea typeface="Amazon Ember" panose="02000000000000000000" pitchFamily="2" charset="0"/>
                  <a:cs typeface="Arial"/>
                </a:rPr>
                <a:t>Corporate</a:t>
              </a:r>
              <a:br>
                <a:rPr lang="en-US" sz="2700" dirty="0">
                  <a:solidFill>
                    <a:srgbClr val="000000"/>
                  </a:solidFill>
                  <a:latin typeface="Amazon Ember" panose="02000000000000000000" pitchFamily="2" charset="0"/>
                  <a:ea typeface="Amazon Ember" panose="02000000000000000000" pitchFamily="2" charset="0"/>
                  <a:cs typeface="Arial"/>
                </a:rPr>
              </a:br>
              <a:r>
                <a:rPr lang="en-US" sz="2700" dirty="0">
                  <a:solidFill>
                    <a:srgbClr val="000000"/>
                  </a:solidFill>
                  <a:latin typeface="Amazon Ember" panose="02000000000000000000" pitchFamily="2" charset="0"/>
                  <a:ea typeface="Amazon Ember" panose="02000000000000000000" pitchFamily="2" charset="0"/>
                  <a:cs typeface="Arial"/>
                </a:rPr>
                <a:t>data center</a:t>
              </a:r>
            </a:p>
          </p:txBody>
        </p:sp>
        <p:pic>
          <p:nvPicPr>
            <p:cNvPr id="36" name="Picture 35">
              <a:extLs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26852" t="10397" r="17500" b="8174"/>
            <a:stretch/>
          </p:blipFill>
          <p:spPr>
            <a:xfrm>
              <a:off x="5940621" y="5447234"/>
              <a:ext cx="942230" cy="804266"/>
            </a:xfrm>
            <a:prstGeom prst="rect">
              <a:avLst/>
            </a:prstGeom>
          </p:spPr>
        </p:pic>
      </p:grpSp>
      <p:grpSp>
        <p:nvGrpSpPr>
          <p:cNvPr id="8" name="Group 7" descr="ec2 instances.">
            <a:extLst>
              <a:ext uri="{FF2B5EF4-FFF2-40B4-BE49-F238E27FC236}">
                <a16:creationId xmlns:a16="http://schemas.microsoft.com/office/drawing/2014/main" id="{453DC9DA-BACE-4177-8925-9AD73BA02922}"/>
              </a:ext>
            </a:extLst>
          </p:cNvPr>
          <p:cNvGrpSpPr/>
          <p:nvPr/>
        </p:nvGrpSpPr>
        <p:grpSpPr>
          <a:xfrm>
            <a:off x="6655108" y="6425027"/>
            <a:ext cx="1688030" cy="1914590"/>
            <a:chOff x="4622685" y="4283351"/>
            <a:chExt cx="1125353" cy="1276393"/>
          </a:xfrm>
        </p:grpSpPr>
        <p:sp>
          <p:nvSpPr>
            <p:cNvPr id="7" name="Rectangle 6">
              <a:extLst>
                <a:ext uri="{FF2B5EF4-FFF2-40B4-BE49-F238E27FC236}">
                  <a16:creationId xmlns:a16="http://schemas.microsoft.com/office/drawing/2014/main" id="{027C4D62-B362-4064-8482-5D3851DCEF6C}"/>
                </a:ext>
              </a:extLst>
            </p:cNvPr>
            <p:cNvSpPr/>
            <p:nvPr/>
          </p:nvSpPr>
          <p:spPr>
            <a:xfrm>
              <a:off x="4622685" y="4283351"/>
              <a:ext cx="1125353" cy="1276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endParaRPr lang="en-US" sz="2700" kern="1200">
                <a:solidFill>
                  <a:srgbClr val="FFFFFF"/>
                </a:solidFill>
                <a:latin typeface="Amazon Ember Light"/>
              </a:endParaRPr>
            </a:p>
          </p:txBody>
        </p:sp>
        <p:pic>
          <p:nvPicPr>
            <p:cNvPr id="42" name="Graphic 41" descr="ec2 instances.">
              <a:extLst>
                <a:ext uri="{FF2B5EF4-FFF2-40B4-BE49-F238E27FC236}">
                  <a16:creationId xmlns:a16="http://schemas.microsoft.com/office/drawing/2014/main" id="{A31E17E6-07DF-4A22-A760-16D26A3328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36721" y="4372907"/>
              <a:ext cx="1097280" cy="1097280"/>
            </a:xfrm>
            <a:prstGeom prst="rect">
              <a:avLst/>
            </a:prstGeom>
          </p:spPr>
        </p:pic>
      </p:grpSp>
      <p:sp>
        <p:nvSpPr>
          <p:cNvPr id="16" name="TextBox 33"/>
          <p:cNvSpPr txBox="1">
            <a:spLocks noChangeArrowheads="1"/>
          </p:cNvSpPr>
          <p:nvPr/>
        </p:nvSpPr>
        <p:spPr bwMode="auto">
          <a:xfrm>
            <a:off x="6312047" y="8423373"/>
            <a:ext cx="2374151" cy="1338828"/>
          </a:xfrm>
          <a:prstGeom prst="rect">
            <a:avLst/>
          </a:prstGeom>
          <a:noFill/>
          <a:ln w="9525">
            <a:noFill/>
            <a:miter lim="800000"/>
            <a:headEnd/>
            <a:tailEnd/>
          </a:ln>
        </p:spPr>
        <p:txBody>
          <a:bodyPr wrap="square">
            <a:spAutoFit/>
          </a:bodyPr>
          <a:lstStyle/>
          <a:p>
            <a:pPr algn="ctr" defTabSz="1371600">
              <a:buClrTx/>
            </a:pPr>
            <a:r>
              <a:rPr lang="en-US" sz="2700" kern="1200" dirty="0">
                <a:latin typeface="Amazon Ember" panose="02000000000000000000" pitchFamily="2" charset="0"/>
                <a:ea typeface="Amazon Ember" panose="02000000000000000000" pitchFamily="2" charset="0"/>
              </a:rPr>
              <a:t>Amazon </a:t>
            </a:r>
            <a:br>
              <a:rPr lang="en-US" sz="2700" kern="1200" dirty="0">
                <a:latin typeface="Amazon Ember" panose="02000000000000000000" pitchFamily="2" charset="0"/>
                <a:ea typeface="Amazon Ember" panose="02000000000000000000" pitchFamily="2" charset="0"/>
              </a:rPr>
            </a:br>
            <a:r>
              <a:rPr lang="en-US" sz="2700" kern="1200" dirty="0">
                <a:latin typeface="Amazon Ember" panose="02000000000000000000" pitchFamily="2" charset="0"/>
                <a:ea typeface="Amazon Ember" panose="02000000000000000000" pitchFamily="2" charset="0"/>
              </a:rPr>
              <a:t>EC2</a:t>
            </a:r>
            <a:br>
              <a:rPr lang="en-US" sz="2700" kern="1200" dirty="0">
                <a:latin typeface="Amazon Ember" panose="02000000000000000000" pitchFamily="2" charset="0"/>
                <a:ea typeface="Amazon Ember" panose="02000000000000000000" pitchFamily="2" charset="0"/>
              </a:rPr>
            </a:br>
            <a:r>
              <a:rPr lang="en-US" sz="2700" kern="1200" dirty="0">
                <a:latin typeface="Amazon Ember" panose="02000000000000000000" pitchFamily="2" charset="0"/>
                <a:ea typeface="Amazon Ember" panose="02000000000000000000" pitchFamily="2" charset="0"/>
              </a:rPr>
              <a:t>instances</a:t>
            </a:r>
          </a:p>
        </p:txBody>
      </p:sp>
      <p:cxnSp>
        <p:nvCxnSpPr>
          <p:cNvPr id="25" name="Straight Arrow Connector 24">
            <a:extLst>
              <a:ext uri="{C183D7F6-B498-43B3-948B-1728B52AA6E4}">
                <adec:decorative xmlns:adec="http://schemas.microsoft.com/office/drawing/2017/decorative" val="1"/>
              </a:ext>
            </a:extLst>
          </p:cNvPr>
          <p:cNvCxnSpPr/>
          <p:nvPr/>
        </p:nvCxnSpPr>
        <p:spPr>
          <a:xfrm flipV="1">
            <a:off x="8443875" y="6425027"/>
            <a:ext cx="2062245" cy="526215"/>
          </a:xfrm>
          <a:prstGeom prst="straightConnector1">
            <a:avLst/>
          </a:prstGeom>
          <a:ln w="57150">
            <a:solidFill>
              <a:srgbClr val="418825"/>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1" name="Group 10" descr="collection of apps.">
            <a:extLst>
              <a:ext uri="{FF2B5EF4-FFF2-40B4-BE49-F238E27FC236}">
                <a16:creationId xmlns:a16="http://schemas.microsoft.com/office/drawing/2014/main" id="{80108303-8228-4FB7-B509-1323AAEA598D}"/>
              </a:ext>
            </a:extLst>
          </p:cNvPr>
          <p:cNvGrpSpPr/>
          <p:nvPr/>
        </p:nvGrpSpPr>
        <p:grpSpPr>
          <a:xfrm>
            <a:off x="14112647" y="2123214"/>
            <a:ext cx="3348213" cy="3606681"/>
            <a:chOff x="9408431" y="1415476"/>
            <a:chExt cx="2232142" cy="2404454"/>
          </a:xfrm>
        </p:grpSpPr>
        <p:pic>
          <p:nvPicPr>
            <p:cNvPr id="20" name="Picture 19">
              <a:extLs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9408431" y="1415476"/>
              <a:ext cx="2148946" cy="1794370"/>
            </a:xfrm>
            <a:prstGeom prst="rect">
              <a:avLst/>
            </a:prstGeom>
          </p:spPr>
        </p:pic>
        <p:pic>
          <p:nvPicPr>
            <p:cNvPr id="17" name="Picture 16">
              <a:extLst>
                <a:ext uri="{C183D7F6-B498-43B3-948B-1728B52AA6E4}">
                  <adec:decorative xmlns:adec="http://schemas.microsoft.com/office/drawing/2017/decorative" val="1"/>
                </a:ext>
              </a:extLst>
            </p:cNvPr>
            <p:cNvPicPr>
              <a:picLocks noChangeAspect="1"/>
            </p:cNvPicPr>
            <p:nvPr/>
          </p:nvPicPr>
          <p:blipFill rotWithShape="1">
            <a:blip r:embed="rId9">
              <a:extLst>
                <a:ext uri="{28A0092B-C50C-407E-A947-70E740481C1C}">
                  <a14:useLocalDpi xmlns:a14="http://schemas.microsoft.com/office/drawing/2010/main" val="0"/>
                </a:ext>
              </a:extLst>
            </a:blip>
            <a:srcRect l="38697" t="19801" r="34066" b="17723"/>
            <a:stretch/>
          </p:blipFill>
          <p:spPr>
            <a:xfrm>
              <a:off x="10491503" y="2282444"/>
              <a:ext cx="1149070" cy="1537486"/>
            </a:xfrm>
            <a:prstGeom prst="rect">
              <a:avLst/>
            </a:prstGeom>
          </p:spPr>
        </p:pic>
      </p:grpSp>
      <p:cxnSp>
        <p:nvCxnSpPr>
          <p:cNvPr id="44" name="Straight Arrow Connector 43">
            <a:extLst>
              <a:ext uri="{C183D7F6-B498-43B3-948B-1728B52AA6E4}">
                <adec:decorative xmlns:adec="http://schemas.microsoft.com/office/drawing/2017/decorative" val="1"/>
              </a:ext>
            </a:extLst>
          </p:cNvPr>
          <p:cNvCxnSpPr/>
          <p:nvPr/>
        </p:nvCxnSpPr>
        <p:spPr>
          <a:xfrm flipV="1">
            <a:off x="13495707" y="4379153"/>
            <a:ext cx="2062245" cy="526215"/>
          </a:xfrm>
          <a:prstGeom prst="straightConnector1">
            <a:avLst/>
          </a:prstGeom>
          <a:ln w="57150">
            <a:solidFill>
              <a:srgbClr val="418825"/>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8" name="Picture 17" descr="camera."/>
          <p:cNvPicPr>
            <a:picLocks noChangeAspect="1"/>
          </p:cNvPicPr>
          <p:nvPr/>
        </p:nvPicPr>
        <p:blipFill>
          <a:blip r:embed="rId10"/>
          <a:stretch>
            <a:fillRect/>
          </a:stretch>
        </p:blipFill>
        <p:spPr>
          <a:xfrm>
            <a:off x="6603973" y="2809678"/>
            <a:ext cx="2182994" cy="1488074"/>
          </a:xfrm>
          <a:prstGeom prst="rect">
            <a:avLst/>
          </a:prstGeom>
        </p:spPr>
      </p:pic>
      <p:cxnSp>
        <p:nvCxnSpPr>
          <p:cNvPr id="45" name="Straight Arrow Connector 44">
            <a:extLst>
              <a:ext uri="{C183D7F6-B498-43B3-948B-1728B52AA6E4}">
                <adec:decorative xmlns:adec="http://schemas.microsoft.com/office/drawing/2017/decorative" val="1"/>
              </a:ext>
            </a:extLst>
          </p:cNvPr>
          <p:cNvCxnSpPr/>
          <p:nvPr/>
        </p:nvCxnSpPr>
        <p:spPr>
          <a:xfrm>
            <a:off x="8426393" y="4365554"/>
            <a:ext cx="2062245" cy="526215"/>
          </a:xfrm>
          <a:prstGeom prst="straightConnector1">
            <a:avLst/>
          </a:prstGeom>
          <a:ln w="57150">
            <a:solidFill>
              <a:srgbClr val="418825"/>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1" name="Picture 20" descr="compute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221589" y="6683097"/>
            <a:ext cx="3012255" cy="3012255"/>
          </a:xfrm>
          <a:prstGeom prst="rect">
            <a:avLst/>
          </a:prstGeom>
        </p:spPr>
      </p:pic>
      <p:cxnSp>
        <p:nvCxnSpPr>
          <p:cNvPr id="46" name="Straight Arrow Connector 45">
            <a:extLst>
              <a:ext uri="{C183D7F6-B498-43B3-948B-1728B52AA6E4}">
                <adec:decorative xmlns:adec="http://schemas.microsoft.com/office/drawing/2017/decorative" val="1"/>
              </a:ext>
            </a:extLst>
          </p:cNvPr>
          <p:cNvCxnSpPr/>
          <p:nvPr/>
        </p:nvCxnSpPr>
        <p:spPr>
          <a:xfrm>
            <a:off x="13427471" y="6513498"/>
            <a:ext cx="2062245" cy="526215"/>
          </a:xfrm>
          <a:prstGeom prst="straightConnector1">
            <a:avLst/>
          </a:prstGeom>
          <a:ln w="57150">
            <a:solidFill>
              <a:srgbClr val="418825"/>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Footer Placeholder 11">
            <a:extLst>
              <a:ext uri="{FF2B5EF4-FFF2-40B4-BE49-F238E27FC236}">
                <a16:creationId xmlns:a16="http://schemas.microsoft.com/office/drawing/2014/main" id="{5634A729-11F8-E142-9814-C125FFEB9879}"/>
              </a:ext>
            </a:extLst>
          </p:cNvPr>
          <p:cNvSpPr>
            <a:spLocks noGrp="1"/>
          </p:cNvSpPr>
          <p:nvPr>
            <p:ph type="ftr" sz="quarter" idx="3"/>
          </p:nvPr>
        </p:nvSpPr>
        <p:spPr/>
        <p:txBody>
          <a:bodyPr/>
          <a:lstStyle/>
          <a:p>
            <a:r>
              <a:rPr lang="en-US"/>
              <a:t>Distributed and Cloud Computing - Fall 2021</a:t>
            </a:r>
            <a:endParaRPr lang="en-US" dirty="0"/>
          </a:p>
        </p:txBody>
      </p:sp>
      <p:sp>
        <p:nvSpPr>
          <p:cNvPr id="13" name="Slide Number Placeholder 12">
            <a:extLst>
              <a:ext uri="{FF2B5EF4-FFF2-40B4-BE49-F238E27FC236}">
                <a16:creationId xmlns:a16="http://schemas.microsoft.com/office/drawing/2014/main" id="{9D0B9A45-FF5A-E847-8406-162FCF3A19FA}"/>
              </a:ext>
            </a:extLst>
          </p:cNvPr>
          <p:cNvSpPr>
            <a:spLocks noGrp="1"/>
          </p:cNvSpPr>
          <p:nvPr>
            <p:ph type="sldNum" sz="quarter" idx="12"/>
          </p:nvPr>
        </p:nvSpPr>
        <p:spPr/>
        <p:txBody>
          <a:bodyPr/>
          <a:lstStyle/>
          <a:p>
            <a:fld id="{B6A95138-A96E-2F42-A959-2EFD44FE4AB7}" type="slidenum">
              <a:rPr lang="en-US" smtClean="0"/>
              <a:t>101</a:t>
            </a:fld>
            <a:endParaRPr lang="en-US" dirty="0"/>
          </a:p>
        </p:txBody>
      </p:sp>
    </p:spTree>
    <p:custDataLst>
      <p:tags r:id="rId1"/>
    </p:custDataLst>
    <p:extLst>
      <p:ext uri="{BB962C8B-B14F-4D97-AF65-F5344CB8AC3E}">
        <p14:creationId xmlns:p14="http://schemas.microsoft.com/office/powerpoint/2010/main" val="169418986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pricing </a:t>
            </a:r>
          </a:p>
        </p:txBody>
      </p:sp>
      <p:sp>
        <p:nvSpPr>
          <p:cNvPr id="3" name="Content Placeholder 2"/>
          <p:cNvSpPr>
            <a:spLocks noGrp="1"/>
          </p:cNvSpPr>
          <p:nvPr>
            <p:ph idx="1"/>
          </p:nvPr>
        </p:nvSpPr>
        <p:spPr>
          <a:xfrm>
            <a:off x="357809" y="2160458"/>
            <a:ext cx="17010822" cy="7369962"/>
          </a:xfrm>
        </p:spPr>
        <p:txBody>
          <a:bodyPr>
            <a:normAutofit/>
          </a:bodyPr>
          <a:lstStyle/>
          <a:p>
            <a:pPr marL="685800" indent="-685800" algn="just">
              <a:spcAft>
                <a:spcPts val="1200"/>
              </a:spcAft>
            </a:pPr>
            <a:r>
              <a:rPr lang="en-US" dirty="0"/>
              <a:t>Pay only for what you use, including – </a:t>
            </a:r>
          </a:p>
          <a:p>
            <a:pPr marL="1371600" lvl="1" indent="-685800">
              <a:lnSpc>
                <a:spcPct val="120000"/>
              </a:lnSpc>
              <a:spcBef>
                <a:spcPts val="0"/>
              </a:spcBef>
            </a:pPr>
            <a:r>
              <a:rPr lang="en-US" dirty="0"/>
              <a:t>GBs per month</a:t>
            </a:r>
          </a:p>
          <a:p>
            <a:pPr marL="1371600" lvl="1" indent="-685800">
              <a:lnSpc>
                <a:spcPct val="120000"/>
              </a:lnSpc>
              <a:spcBef>
                <a:spcPts val="0"/>
              </a:spcBef>
            </a:pPr>
            <a:r>
              <a:rPr lang="en-US" dirty="0"/>
              <a:t>Transfer OUT to other Regions</a:t>
            </a:r>
          </a:p>
          <a:p>
            <a:pPr marL="1371600" lvl="1" indent="-685800">
              <a:lnSpc>
                <a:spcPct val="120000"/>
              </a:lnSpc>
              <a:spcBef>
                <a:spcPts val="0"/>
              </a:spcBef>
            </a:pPr>
            <a:r>
              <a:rPr lang="en-US" dirty="0"/>
              <a:t>PUT, COPY, POST, LIST, and GET requests</a:t>
            </a:r>
          </a:p>
          <a:p>
            <a:pPr marL="352418" lvl="1" indent="0">
              <a:spcAft>
                <a:spcPts val="1200"/>
              </a:spcAft>
              <a:buNone/>
            </a:pPr>
            <a:endParaRPr lang="en-US" sz="2000" dirty="0"/>
          </a:p>
          <a:p>
            <a:pPr indent="-685800">
              <a:spcAft>
                <a:spcPts val="1200"/>
              </a:spcAft>
            </a:pPr>
            <a:r>
              <a:rPr lang="en-US" dirty="0"/>
              <a:t>You do not pay for – </a:t>
            </a:r>
          </a:p>
          <a:p>
            <a:pPr marL="1371600" lvl="1" indent="-685800">
              <a:lnSpc>
                <a:spcPct val="120000"/>
              </a:lnSpc>
              <a:spcBef>
                <a:spcPts val="0"/>
              </a:spcBef>
            </a:pPr>
            <a:r>
              <a:rPr lang="en-US" dirty="0"/>
              <a:t>Transfers IN to Amazon S3</a:t>
            </a:r>
          </a:p>
          <a:p>
            <a:pPr marL="1371600" lvl="1" indent="-685800">
              <a:lnSpc>
                <a:spcPct val="120000"/>
              </a:lnSpc>
              <a:spcBef>
                <a:spcPts val="0"/>
              </a:spcBef>
            </a:pPr>
            <a:r>
              <a:rPr lang="en-US" dirty="0"/>
              <a:t>Transfers OUT from Amazon S3 to Amazon CloudFront or Amazon EC2 in the same Region</a:t>
            </a:r>
          </a:p>
        </p:txBody>
      </p:sp>
      <p:sp>
        <p:nvSpPr>
          <p:cNvPr id="7" name="Footer Placeholder 6">
            <a:extLst>
              <a:ext uri="{FF2B5EF4-FFF2-40B4-BE49-F238E27FC236}">
                <a16:creationId xmlns:a16="http://schemas.microsoft.com/office/drawing/2014/main" id="{D01C7BFD-1C95-7844-AA85-EE9789EAF995}"/>
              </a:ext>
            </a:extLst>
          </p:cNvPr>
          <p:cNvSpPr>
            <a:spLocks noGrp="1"/>
          </p:cNvSpPr>
          <p:nvPr>
            <p:ph type="ftr" sz="quarter" idx="3"/>
          </p:nvPr>
        </p:nvSpPr>
        <p:spPr/>
        <p:txBody>
          <a:bodyPr/>
          <a:lstStyle/>
          <a:p>
            <a:r>
              <a:rPr lang="en-US"/>
              <a:t>Distributed and Cloud Computing - Fall 2021</a:t>
            </a:r>
            <a:endParaRPr lang="en-US" dirty="0"/>
          </a:p>
        </p:txBody>
      </p:sp>
      <p:sp>
        <p:nvSpPr>
          <p:cNvPr id="8" name="Slide Number Placeholder 7">
            <a:extLst>
              <a:ext uri="{FF2B5EF4-FFF2-40B4-BE49-F238E27FC236}">
                <a16:creationId xmlns:a16="http://schemas.microsoft.com/office/drawing/2014/main" id="{00DE8F1A-BE9E-EE4C-B978-A4C51B0B3F69}"/>
              </a:ext>
            </a:extLst>
          </p:cNvPr>
          <p:cNvSpPr>
            <a:spLocks noGrp="1"/>
          </p:cNvSpPr>
          <p:nvPr>
            <p:ph type="sldNum" sz="quarter" idx="12"/>
          </p:nvPr>
        </p:nvSpPr>
        <p:spPr/>
        <p:txBody>
          <a:bodyPr/>
          <a:lstStyle/>
          <a:p>
            <a:fld id="{B6A95138-A96E-2F42-A959-2EFD44FE4AB7}" type="slidenum">
              <a:rPr lang="en-US" smtClean="0"/>
              <a:t>102</a:t>
            </a:fld>
            <a:endParaRPr lang="en-US" dirty="0"/>
          </a:p>
        </p:txBody>
      </p:sp>
    </p:spTree>
    <p:custDataLst>
      <p:tags r:id="rId1"/>
    </p:custDataLst>
    <p:extLst>
      <p:ext uri="{BB962C8B-B14F-4D97-AF65-F5344CB8AC3E}">
        <p14:creationId xmlns:p14="http://schemas.microsoft.com/office/powerpoint/2010/main" val="32509556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50" y="547688"/>
            <a:ext cx="13551408" cy="711179"/>
          </a:xfrm>
        </p:spPr>
        <p:txBody>
          <a:bodyPr/>
          <a:lstStyle/>
          <a:p>
            <a:r>
              <a:rPr lang="en-US" dirty="0"/>
              <a:t>Amazon S3: Storage pricing</a:t>
            </a:r>
          </a:p>
        </p:txBody>
      </p:sp>
      <p:sp>
        <p:nvSpPr>
          <p:cNvPr id="5" name="Content Placeholder 2"/>
          <p:cNvSpPr>
            <a:spLocks noGrp="1"/>
          </p:cNvSpPr>
          <p:nvPr>
            <p:ph idx="1"/>
          </p:nvPr>
        </p:nvSpPr>
        <p:spPr/>
        <p:txBody>
          <a:bodyPr>
            <a:normAutofit/>
          </a:bodyPr>
          <a:lstStyle/>
          <a:p>
            <a:pPr marL="0" indent="0">
              <a:buNone/>
            </a:pPr>
            <a:r>
              <a:rPr lang="en-US" dirty="0"/>
              <a:t>To estimate Amazon S3 costs, consider the following:</a:t>
            </a:r>
          </a:p>
          <a:p>
            <a:pPr marL="771525" indent="-771525">
              <a:buFont typeface="+mj-lt"/>
              <a:buAutoNum type="arabicPeriod"/>
            </a:pP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Storage class type </a:t>
            </a:r>
            <a:r>
              <a:rPr lang="en-US"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 </a:t>
            </a:r>
          </a:p>
          <a:p>
            <a:pPr marL="1383507" lvl="1" indent="-697707"/>
            <a:r>
              <a:rPr lang="en-US" sz="4200" dirty="0"/>
              <a:t>Standard storage is designed for:</a:t>
            </a:r>
          </a:p>
          <a:p>
            <a:pPr marL="2076450" lvl="2" indent="-704850"/>
            <a:r>
              <a:rPr lang="en-US" sz="3600" dirty="0">
                <a:highlight>
                  <a:srgbClr val="FFFF00"/>
                </a:highlight>
              </a:rPr>
              <a:t>11 9s of durability</a:t>
            </a:r>
          </a:p>
          <a:p>
            <a:pPr marL="2076450" lvl="2" indent="-704850"/>
            <a:r>
              <a:rPr lang="en-US" sz="3600" dirty="0">
                <a:highlight>
                  <a:srgbClr val="FFFF00"/>
                </a:highlight>
              </a:rPr>
              <a:t>Four 9s of availability</a:t>
            </a:r>
          </a:p>
          <a:p>
            <a:pPr marL="1471613" lvl="1" indent="-785813"/>
            <a:r>
              <a:rPr lang="en-US" sz="4200" dirty="0"/>
              <a:t>S3 Standard-Infrequent Access (S-IA) is designed for:</a:t>
            </a:r>
          </a:p>
          <a:p>
            <a:pPr marL="2076450" lvl="2" indent="-704850"/>
            <a:r>
              <a:rPr lang="en-US" sz="3600" dirty="0"/>
              <a:t>11 9s of durability</a:t>
            </a:r>
          </a:p>
          <a:p>
            <a:pPr marL="2076450" lvl="2" indent="-704850"/>
            <a:r>
              <a:rPr lang="en-US" sz="3600" dirty="0"/>
              <a:t>Three 9s of availability</a:t>
            </a:r>
          </a:p>
          <a:p>
            <a:pPr marL="771525" indent="-771525">
              <a:buFont typeface="+mj-lt"/>
              <a:buAutoNum type="arabicPeriod"/>
            </a:pP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Amount of storage </a:t>
            </a:r>
            <a:r>
              <a:rPr lang="en-US"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 </a:t>
            </a:r>
          </a:p>
          <a:p>
            <a:pPr marL="1383507" lvl="1" indent="-697707"/>
            <a:r>
              <a:rPr lang="en-US" dirty="0"/>
              <a:t>The number and size of objects</a:t>
            </a:r>
          </a:p>
          <a:p>
            <a:pPr lvl="1"/>
            <a:endParaRPr lang="en-US" dirty="0"/>
          </a:p>
        </p:txBody>
      </p:sp>
      <p:sp>
        <p:nvSpPr>
          <p:cNvPr id="7" name="Footer Placeholder 6">
            <a:extLst>
              <a:ext uri="{FF2B5EF4-FFF2-40B4-BE49-F238E27FC236}">
                <a16:creationId xmlns:a16="http://schemas.microsoft.com/office/drawing/2014/main" id="{D2D34BAB-564A-3845-A6BA-507900DA7B76}"/>
              </a:ext>
            </a:extLst>
          </p:cNvPr>
          <p:cNvSpPr>
            <a:spLocks noGrp="1"/>
          </p:cNvSpPr>
          <p:nvPr>
            <p:ph type="ftr" sz="quarter" idx="3"/>
          </p:nvPr>
        </p:nvSpPr>
        <p:spPr/>
        <p:txBody>
          <a:bodyPr/>
          <a:lstStyle/>
          <a:p>
            <a:r>
              <a:rPr lang="en-US"/>
              <a:t>Distributed and Cloud Computing - Fall 2021</a:t>
            </a:r>
            <a:endParaRPr lang="en-US" dirty="0"/>
          </a:p>
        </p:txBody>
      </p:sp>
      <p:sp>
        <p:nvSpPr>
          <p:cNvPr id="8" name="Slide Number Placeholder 7">
            <a:extLst>
              <a:ext uri="{FF2B5EF4-FFF2-40B4-BE49-F238E27FC236}">
                <a16:creationId xmlns:a16="http://schemas.microsoft.com/office/drawing/2014/main" id="{FC61F5C9-F32E-D242-9BD3-E394AB340D2E}"/>
              </a:ext>
            </a:extLst>
          </p:cNvPr>
          <p:cNvSpPr>
            <a:spLocks noGrp="1"/>
          </p:cNvSpPr>
          <p:nvPr>
            <p:ph type="sldNum" sz="quarter" idx="12"/>
          </p:nvPr>
        </p:nvSpPr>
        <p:spPr/>
        <p:txBody>
          <a:bodyPr/>
          <a:lstStyle/>
          <a:p>
            <a:fld id="{B6A95138-A96E-2F42-A959-2EFD44FE4AB7}" type="slidenum">
              <a:rPr lang="en-US" smtClean="0"/>
              <a:t>103</a:t>
            </a:fld>
            <a:endParaRPr lang="en-US" dirty="0"/>
          </a:p>
        </p:txBody>
      </p:sp>
    </p:spTree>
    <p:custDataLst>
      <p:tags r:id="rId1"/>
    </p:custDataLst>
    <p:extLst>
      <p:ext uri="{BB962C8B-B14F-4D97-AF65-F5344CB8AC3E}">
        <p14:creationId xmlns:p14="http://schemas.microsoft.com/office/powerpoint/2010/main" val="180172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5">
                                            <p:txEl>
                                              <p:pRg st="0" end="0"/>
                                            </p:txEl>
                                          </p:spTgt>
                                        </p:tgtEl>
                                        <p:attrNameLst>
                                          <p:attrName>style.color</p:attrName>
                                        </p:attrNameLst>
                                      </p:cBhvr>
                                      <p:to>
                                        <p:clrVal>
                                          <a:schemeClr val="accent2"/>
                                        </p:clrVal>
                                      </p:to>
                                    </p:set>
                                    <p:set>
                                      <p:cBhvr>
                                        <p:cTn id="7" dur="500" fill="hold"/>
                                        <p:tgtEl>
                                          <p:spTgt spid="5">
                                            <p:txEl>
                                              <p:pRg st="0" end="0"/>
                                            </p:txEl>
                                          </p:spTgt>
                                        </p:tgtEl>
                                        <p:attrNameLst>
                                          <p:attrName>fillcolor</p:attrName>
                                        </p:attrNameLst>
                                      </p:cBhvr>
                                      <p:to>
                                        <p:clrVal>
                                          <a:schemeClr val="accent2"/>
                                        </p:clrVal>
                                      </p:to>
                                    </p:set>
                                    <p:set>
                                      <p:cBhvr>
                                        <p:cTn id="8" dur="500" fill="hold"/>
                                        <p:tgtEl>
                                          <p:spTgt spid="5">
                                            <p:txEl>
                                              <p:pRg st="0" end="0"/>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5">
                                            <p:txEl>
                                              <p:pRg st="1" end="1"/>
                                            </p:txEl>
                                          </p:spTgt>
                                        </p:tgtEl>
                                        <p:attrNameLst>
                                          <p:attrName>style.color</p:attrName>
                                        </p:attrNameLst>
                                      </p:cBhvr>
                                      <p:to>
                                        <p:clrVal>
                                          <a:schemeClr val="accent2"/>
                                        </p:clrVal>
                                      </p:to>
                                    </p:set>
                                    <p:set>
                                      <p:cBhvr>
                                        <p:cTn id="13" dur="500" fill="hold"/>
                                        <p:tgtEl>
                                          <p:spTgt spid="5">
                                            <p:txEl>
                                              <p:pRg st="1" end="1"/>
                                            </p:txEl>
                                          </p:spTgt>
                                        </p:tgtEl>
                                        <p:attrNameLst>
                                          <p:attrName>fillcolor</p:attrName>
                                        </p:attrNameLst>
                                      </p:cBhvr>
                                      <p:to>
                                        <p:clrVal>
                                          <a:schemeClr val="accent2"/>
                                        </p:clrVal>
                                      </p:to>
                                    </p:set>
                                    <p:set>
                                      <p:cBhvr>
                                        <p:cTn id="14" dur="500" fill="hold"/>
                                        <p:tgtEl>
                                          <p:spTgt spid="5">
                                            <p:txEl>
                                              <p:pRg st="1" end="1"/>
                                            </p:txEl>
                                          </p:spTgt>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16" presetClass="emph" presetSubtype="0" fill="hold" nodeType="clickEffect">
                                  <p:stCondLst>
                                    <p:cond delay="0"/>
                                  </p:stCondLst>
                                  <p:iterate type="lt">
                                    <p:tmPct val="4000"/>
                                  </p:iterate>
                                  <p:childTnLst>
                                    <p:set>
                                      <p:cBhvr override="childStyle">
                                        <p:cTn id="18" dur="500" fill="hold"/>
                                        <p:tgtEl>
                                          <p:spTgt spid="5">
                                            <p:txEl>
                                              <p:pRg st="2" end="2"/>
                                            </p:txEl>
                                          </p:spTgt>
                                        </p:tgtEl>
                                        <p:attrNameLst>
                                          <p:attrName>style.color</p:attrName>
                                        </p:attrNameLst>
                                      </p:cBhvr>
                                      <p:to>
                                        <p:clrVal>
                                          <a:schemeClr val="accent2"/>
                                        </p:clrVal>
                                      </p:to>
                                    </p:set>
                                    <p:set>
                                      <p:cBhvr>
                                        <p:cTn id="19" dur="500" fill="hold"/>
                                        <p:tgtEl>
                                          <p:spTgt spid="5">
                                            <p:txEl>
                                              <p:pRg st="2" end="2"/>
                                            </p:txEl>
                                          </p:spTgt>
                                        </p:tgtEl>
                                        <p:attrNameLst>
                                          <p:attrName>fillcolor</p:attrName>
                                        </p:attrNameLst>
                                      </p:cBhvr>
                                      <p:to>
                                        <p:clrVal>
                                          <a:schemeClr val="accent2"/>
                                        </p:clrVal>
                                      </p:to>
                                    </p:set>
                                    <p:set>
                                      <p:cBhvr>
                                        <p:cTn id="20" dur="500" fill="hold"/>
                                        <p:tgtEl>
                                          <p:spTgt spid="5">
                                            <p:txEl>
                                              <p:pRg st="2" end="2"/>
                                            </p:txEl>
                                          </p:spTgt>
                                        </p:tgtEl>
                                        <p:attrNameLst>
                                          <p:attrName>fill.type</p:attrName>
                                        </p:attrNameLst>
                                      </p:cBhvr>
                                      <p:to>
                                        <p:strVal val="solid"/>
                                      </p:to>
                                    </p:set>
                                  </p:childTnLst>
                                </p:cTn>
                              </p:par>
                            </p:childTnLst>
                          </p:cTn>
                        </p:par>
                      </p:childTnLst>
                    </p:cTn>
                  </p:par>
                  <p:par>
                    <p:cTn id="21" fill="hold">
                      <p:stCondLst>
                        <p:cond delay="indefinite"/>
                      </p:stCondLst>
                      <p:childTnLst>
                        <p:par>
                          <p:cTn id="22" fill="hold">
                            <p:stCondLst>
                              <p:cond delay="0"/>
                            </p:stCondLst>
                            <p:childTnLst>
                              <p:par>
                                <p:cTn id="23" presetID="16" presetClass="emph" presetSubtype="0" fill="hold" nodeType="clickEffect">
                                  <p:stCondLst>
                                    <p:cond delay="0"/>
                                  </p:stCondLst>
                                  <p:iterate type="lt">
                                    <p:tmPct val="4000"/>
                                  </p:iterate>
                                  <p:childTnLst>
                                    <p:set>
                                      <p:cBhvr override="childStyle">
                                        <p:cTn id="24" dur="500" fill="hold"/>
                                        <p:tgtEl>
                                          <p:spTgt spid="5">
                                            <p:txEl>
                                              <p:pRg st="3" end="3"/>
                                            </p:txEl>
                                          </p:spTgt>
                                        </p:tgtEl>
                                        <p:attrNameLst>
                                          <p:attrName>style.color</p:attrName>
                                        </p:attrNameLst>
                                      </p:cBhvr>
                                      <p:to>
                                        <p:clrVal>
                                          <a:schemeClr val="accent2"/>
                                        </p:clrVal>
                                      </p:to>
                                    </p:set>
                                    <p:set>
                                      <p:cBhvr>
                                        <p:cTn id="25" dur="500" fill="hold"/>
                                        <p:tgtEl>
                                          <p:spTgt spid="5">
                                            <p:txEl>
                                              <p:pRg st="3" end="3"/>
                                            </p:txEl>
                                          </p:spTgt>
                                        </p:tgtEl>
                                        <p:attrNameLst>
                                          <p:attrName>fillcolor</p:attrName>
                                        </p:attrNameLst>
                                      </p:cBhvr>
                                      <p:to>
                                        <p:clrVal>
                                          <a:schemeClr val="accent2"/>
                                        </p:clrVal>
                                      </p:to>
                                    </p:set>
                                    <p:set>
                                      <p:cBhvr>
                                        <p:cTn id="26" dur="500" fill="hold"/>
                                        <p:tgtEl>
                                          <p:spTgt spid="5">
                                            <p:txEl>
                                              <p:pRg st="3" end="3"/>
                                            </p:txEl>
                                          </p:spTgt>
                                        </p:tgtEl>
                                        <p:attrNameLst>
                                          <p:attrName>fill.type</p:attrName>
                                        </p:attrNameLst>
                                      </p:cBhvr>
                                      <p:to>
                                        <p:strVal val="solid"/>
                                      </p:to>
                                    </p:set>
                                  </p:childTnLst>
                                </p:cTn>
                              </p:par>
                            </p:childTnLst>
                          </p:cTn>
                        </p:par>
                      </p:childTnLst>
                    </p:cTn>
                  </p:par>
                  <p:par>
                    <p:cTn id="27" fill="hold">
                      <p:stCondLst>
                        <p:cond delay="indefinite"/>
                      </p:stCondLst>
                      <p:childTnLst>
                        <p:par>
                          <p:cTn id="28" fill="hold">
                            <p:stCondLst>
                              <p:cond delay="0"/>
                            </p:stCondLst>
                            <p:childTnLst>
                              <p:par>
                                <p:cTn id="29" presetID="16" presetClass="emph" presetSubtype="0" fill="hold" nodeType="clickEffect">
                                  <p:stCondLst>
                                    <p:cond delay="0"/>
                                  </p:stCondLst>
                                  <p:iterate type="lt">
                                    <p:tmPct val="4000"/>
                                  </p:iterate>
                                  <p:childTnLst>
                                    <p:set>
                                      <p:cBhvr override="childStyle">
                                        <p:cTn id="30" dur="500" fill="hold"/>
                                        <p:tgtEl>
                                          <p:spTgt spid="5">
                                            <p:txEl>
                                              <p:pRg st="4" end="4"/>
                                            </p:txEl>
                                          </p:spTgt>
                                        </p:tgtEl>
                                        <p:attrNameLst>
                                          <p:attrName>style.color</p:attrName>
                                        </p:attrNameLst>
                                      </p:cBhvr>
                                      <p:to>
                                        <p:clrVal>
                                          <a:schemeClr val="accent2"/>
                                        </p:clrVal>
                                      </p:to>
                                    </p:set>
                                    <p:set>
                                      <p:cBhvr>
                                        <p:cTn id="31" dur="500" fill="hold"/>
                                        <p:tgtEl>
                                          <p:spTgt spid="5">
                                            <p:txEl>
                                              <p:pRg st="4" end="4"/>
                                            </p:txEl>
                                          </p:spTgt>
                                        </p:tgtEl>
                                        <p:attrNameLst>
                                          <p:attrName>fillcolor</p:attrName>
                                        </p:attrNameLst>
                                      </p:cBhvr>
                                      <p:to>
                                        <p:clrVal>
                                          <a:schemeClr val="accent2"/>
                                        </p:clrVal>
                                      </p:to>
                                    </p:set>
                                    <p:set>
                                      <p:cBhvr>
                                        <p:cTn id="32" dur="500" fill="hold"/>
                                        <p:tgtEl>
                                          <p:spTgt spid="5">
                                            <p:txEl>
                                              <p:pRg st="4" end="4"/>
                                            </p:txEl>
                                          </p:spTgt>
                                        </p:tgtEl>
                                        <p:attrNameLst>
                                          <p:attrName>fill.type</p:attrName>
                                        </p:attrNameLst>
                                      </p:cBhvr>
                                      <p:to>
                                        <p:strVal val="solid"/>
                                      </p:to>
                                    </p:set>
                                  </p:childTnLst>
                                </p:cTn>
                              </p:par>
                            </p:childTnLst>
                          </p:cTn>
                        </p:par>
                      </p:childTnLst>
                    </p:cTn>
                  </p:par>
                  <p:par>
                    <p:cTn id="33" fill="hold">
                      <p:stCondLst>
                        <p:cond delay="indefinite"/>
                      </p:stCondLst>
                      <p:childTnLst>
                        <p:par>
                          <p:cTn id="34" fill="hold">
                            <p:stCondLst>
                              <p:cond delay="0"/>
                            </p:stCondLst>
                            <p:childTnLst>
                              <p:par>
                                <p:cTn id="35" presetID="16" presetClass="emph" presetSubtype="0" fill="hold" nodeType="clickEffect">
                                  <p:stCondLst>
                                    <p:cond delay="0"/>
                                  </p:stCondLst>
                                  <p:iterate type="lt">
                                    <p:tmPct val="4000"/>
                                  </p:iterate>
                                  <p:childTnLst>
                                    <p:set>
                                      <p:cBhvr override="childStyle">
                                        <p:cTn id="36" dur="500" fill="hold"/>
                                        <p:tgtEl>
                                          <p:spTgt spid="5">
                                            <p:txEl>
                                              <p:pRg st="5" end="5"/>
                                            </p:txEl>
                                          </p:spTgt>
                                        </p:tgtEl>
                                        <p:attrNameLst>
                                          <p:attrName>style.color</p:attrName>
                                        </p:attrNameLst>
                                      </p:cBhvr>
                                      <p:to>
                                        <p:clrVal>
                                          <a:schemeClr val="accent2"/>
                                        </p:clrVal>
                                      </p:to>
                                    </p:set>
                                    <p:set>
                                      <p:cBhvr>
                                        <p:cTn id="37" dur="500" fill="hold"/>
                                        <p:tgtEl>
                                          <p:spTgt spid="5">
                                            <p:txEl>
                                              <p:pRg st="5" end="5"/>
                                            </p:txEl>
                                          </p:spTgt>
                                        </p:tgtEl>
                                        <p:attrNameLst>
                                          <p:attrName>fillcolor</p:attrName>
                                        </p:attrNameLst>
                                      </p:cBhvr>
                                      <p:to>
                                        <p:clrVal>
                                          <a:schemeClr val="accent2"/>
                                        </p:clrVal>
                                      </p:to>
                                    </p:set>
                                    <p:set>
                                      <p:cBhvr>
                                        <p:cTn id="38" dur="500" fill="hold"/>
                                        <p:tgtEl>
                                          <p:spTgt spid="5">
                                            <p:txEl>
                                              <p:pRg st="5" end="5"/>
                                            </p:txEl>
                                          </p:spTgt>
                                        </p:tgtEl>
                                        <p:attrNameLst>
                                          <p:attrName>fill.type</p:attrName>
                                        </p:attrNameLst>
                                      </p:cBhvr>
                                      <p:to>
                                        <p:strVal val="solid"/>
                                      </p:to>
                                    </p:set>
                                  </p:childTnLst>
                                </p:cTn>
                              </p:par>
                            </p:childTnLst>
                          </p:cTn>
                        </p:par>
                      </p:childTnLst>
                    </p:cTn>
                  </p:par>
                  <p:par>
                    <p:cTn id="39" fill="hold">
                      <p:stCondLst>
                        <p:cond delay="indefinite"/>
                      </p:stCondLst>
                      <p:childTnLst>
                        <p:par>
                          <p:cTn id="40" fill="hold">
                            <p:stCondLst>
                              <p:cond delay="0"/>
                            </p:stCondLst>
                            <p:childTnLst>
                              <p:par>
                                <p:cTn id="41" presetID="16" presetClass="emph" presetSubtype="0" fill="hold" nodeType="clickEffect">
                                  <p:stCondLst>
                                    <p:cond delay="0"/>
                                  </p:stCondLst>
                                  <p:iterate type="lt">
                                    <p:tmPct val="4000"/>
                                  </p:iterate>
                                  <p:childTnLst>
                                    <p:set>
                                      <p:cBhvr override="childStyle">
                                        <p:cTn id="42" dur="500" fill="hold"/>
                                        <p:tgtEl>
                                          <p:spTgt spid="5">
                                            <p:txEl>
                                              <p:pRg st="6" end="6"/>
                                            </p:txEl>
                                          </p:spTgt>
                                        </p:tgtEl>
                                        <p:attrNameLst>
                                          <p:attrName>style.color</p:attrName>
                                        </p:attrNameLst>
                                      </p:cBhvr>
                                      <p:to>
                                        <p:clrVal>
                                          <a:schemeClr val="accent2"/>
                                        </p:clrVal>
                                      </p:to>
                                    </p:set>
                                    <p:set>
                                      <p:cBhvr>
                                        <p:cTn id="43" dur="500" fill="hold"/>
                                        <p:tgtEl>
                                          <p:spTgt spid="5">
                                            <p:txEl>
                                              <p:pRg st="6" end="6"/>
                                            </p:txEl>
                                          </p:spTgt>
                                        </p:tgtEl>
                                        <p:attrNameLst>
                                          <p:attrName>fillcolor</p:attrName>
                                        </p:attrNameLst>
                                      </p:cBhvr>
                                      <p:to>
                                        <p:clrVal>
                                          <a:schemeClr val="accent2"/>
                                        </p:clrVal>
                                      </p:to>
                                    </p:set>
                                    <p:set>
                                      <p:cBhvr>
                                        <p:cTn id="44" dur="500" fill="hold"/>
                                        <p:tgtEl>
                                          <p:spTgt spid="5">
                                            <p:txEl>
                                              <p:pRg st="6" end="6"/>
                                            </p:txEl>
                                          </p:spTgt>
                                        </p:tgtEl>
                                        <p:attrNameLst>
                                          <p:attrName>fill.type</p:attrName>
                                        </p:attrNameLst>
                                      </p:cBhvr>
                                      <p:to>
                                        <p:strVal val="solid"/>
                                      </p:to>
                                    </p:set>
                                  </p:childTnLst>
                                </p:cTn>
                              </p:par>
                            </p:childTnLst>
                          </p:cTn>
                        </p:par>
                      </p:childTnLst>
                    </p:cTn>
                  </p:par>
                  <p:par>
                    <p:cTn id="45" fill="hold">
                      <p:stCondLst>
                        <p:cond delay="indefinite"/>
                      </p:stCondLst>
                      <p:childTnLst>
                        <p:par>
                          <p:cTn id="46" fill="hold">
                            <p:stCondLst>
                              <p:cond delay="0"/>
                            </p:stCondLst>
                            <p:childTnLst>
                              <p:par>
                                <p:cTn id="47" presetID="16" presetClass="emph" presetSubtype="0" fill="hold" nodeType="clickEffect">
                                  <p:stCondLst>
                                    <p:cond delay="0"/>
                                  </p:stCondLst>
                                  <p:iterate type="lt">
                                    <p:tmPct val="4000"/>
                                  </p:iterate>
                                  <p:childTnLst>
                                    <p:set>
                                      <p:cBhvr override="childStyle">
                                        <p:cTn id="48" dur="500" fill="hold"/>
                                        <p:tgtEl>
                                          <p:spTgt spid="5">
                                            <p:txEl>
                                              <p:pRg st="7" end="7"/>
                                            </p:txEl>
                                          </p:spTgt>
                                        </p:tgtEl>
                                        <p:attrNameLst>
                                          <p:attrName>style.color</p:attrName>
                                        </p:attrNameLst>
                                      </p:cBhvr>
                                      <p:to>
                                        <p:clrVal>
                                          <a:schemeClr val="accent2"/>
                                        </p:clrVal>
                                      </p:to>
                                    </p:set>
                                    <p:set>
                                      <p:cBhvr>
                                        <p:cTn id="49" dur="500" fill="hold"/>
                                        <p:tgtEl>
                                          <p:spTgt spid="5">
                                            <p:txEl>
                                              <p:pRg st="7" end="7"/>
                                            </p:txEl>
                                          </p:spTgt>
                                        </p:tgtEl>
                                        <p:attrNameLst>
                                          <p:attrName>fillcolor</p:attrName>
                                        </p:attrNameLst>
                                      </p:cBhvr>
                                      <p:to>
                                        <p:clrVal>
                                          <a:schemeClr val="accent2"/>
                                        </p:clrVal>
                                      </p:to>
                                    </p:set>
                                    <p:set>
                                      <p:cBhvr>
                                        <p:cTn id="50" dur="500" fill="hold"/>
                                        <p:tgtEl>
                                          <p:spTgt spid="5">
                                            <p:txEl>
                                              <p:pRg st="7" end="7"/>
                                            </p:txEl>
                                          </p:spTgt>
                                        </p:tgtEl>
                                        <p:attrNameLst>
                                          <p:attrName>fill.type</p:attrName>
                                        </p:attrNameLst>
                                      </p:cBhvr>
                                      <p:to>
                                        <p:strVal val="solid"/>
                                      </p:to>
                                    </p:set>
                                  </p:childTnLst>
                                </p:cTn>
                              </p:par>
                            </p:childTnLst>
                          </p:cTn>
                        </p:par>
                      </p:childTnLst>
                    </p:cTn>
                  </p:par>
                  <p:par>
                    <p:cTn id="51" fill="hold">
                      <p:stCondLst>
                        <p:cond delay="indefinite"/>
                      </p:stCondLst>
                      <p:childTnLst>
                        <p:par>
                          <p:cTn id="52" fill="hold">
                            <p:stCondLst>
                              <p:cond delay="0"/>
                            </p:stCondLst>
                            <p:childTnLst>
                              <p:par>
                                <p:cTn id="53" presetID="16" presetClass="emph" presetSubtype="0" fill="hold" nodeType="clickEffect">
                                  <p:stCondLst>
                                    <p:cond delay="0"/>
                                  </p:stCondLst>
                                  <p:iterate type="lt">
                                    <p:tmPct val="4000"/>
                                  </p:iterate>
                                  <p:childTnLst>
                                    <p:set>
                                      <p:cBhvr override="childStyle">
                                        <p:cTn id="54" dur="500" fill="hold"/>
                                        <p:tgtEl>
                                          <p:spTgt spid="5">
                                            <p:txEl>
                                              <p:pRg st="8" end="8"/>
                                            </p:txEl>
                                          </p:spTgt>
                                        </p:tgtEl>
                                        <p:attrNameLst>
                                          <p:attrName>style.color</p:attrName>
                                        </p:attrNameLst>
                                      </p:cBhvr>
                                      <p:to>
                                        <p:clrVal>
                                          <a:schemeClr val="accent2"/>
                                        </p:clrVal>
                                      </p:to>
                                    </p:set>
                                    <p:set>
                                      <p:cBhvr>
                                        <p:cTn id="55" dur="500" fill="hold"/>
                                        <p:tgtEl>
                                          <p:spTgt spid="5">
                                            <p:txEl>
                                              <p:pRg st="8" end="8"/>
                                            </p:txEl>
                                          </p:spTgt>
                                        </p:tgtEl>
                                        <p:attrNameLst>
                                          <p:attrName>fillcolor</p:attrName>
                                        </p:attrNameLst>
                                      </p:cBhvr>
                                      <p:to>
                                        <p:clrVal>
                                          <a:schemeClr val="accent2"/>
                                        </p:clrVal>
                                      </p:to>
                                    </p:set>
                                    <p:set>
                                      <p:cBhvr>
                                        <p:cTn id="56" dur="500" fill="hold"/>
                                        <p:tgtEl>
                                          <p:spTgt spid="5">
                                            <p:txEl>
                                              <p:pRg st="8" end="8"/>
                                            </p:txEl>
                                          </p:spTgt>
                                        </p:tgtEl>
                                        <p:attrNameLst>
                                          <p:attrName>fill.type</p:attrName>
                                        </p:attrNameLst>
                                      </p:cBhvr>
                                      <p:to>
                                        <p:strVal val="solid"/>
                                      </p:to>
                                    </p:set>
                                  </p:childTnLst>
                                </p:cTn>
                              </p:par>
                            </p:childTnLst>
                          </p:cTn>
                        </p:par>
                      </p:childTnLst>
                    </p:cTn>
                  </p:par>
                  <p:par>
                    <p:cTn id="57" fill="hold">
                      <p:stCondLst>
                        <p:cond delay="indefinite"/>
                      </p:stCondLst>
                      <p:childTnLst>
                        <p:par>
                          <p:cTn id="58" fill="hold">
                            <p:stCondLst>
                              <p:cond delay="0"/>
                            </p:stCondLst>
                            <p:childTnLst>
                              <p:par>
                                <p:cTn id="59" presetID="16" presetClass="emph" presetSubtype="0" fill="hold" nodeType="clickEffect">
                                  <p:stCondLst>
                                    <p:cond delay="0"/>
                                  </p:stCondLst>
                                  <p:iterate type="lt">
                                    <p:tmPct val="4000"/>
                                  </p:iterate>
                                  <p:childTnLst>
                                    <p:set>
                                      <p:cBhvr override="childStyle">
                                        <p:cTn id="60" dur="500" fill="hold"/>
                                        <p:tgtEl>
                                          <p:spTgt spid="5">
                                            <p:txEl>
                                              <p:pRg st="9" end="9"/>
                                            </p:txEl>
                                          </p:spTgt>
                                        </p:tgtEl>
                                        <p:attrNameLst>
                                          <p:attrName>style.color</p:attrName>
                                        </p:attrNameLst>
                                      </p:cBhvr>
                                      <p:to>
                                        <p:clrVal>
                                          <a:schemeClr val="accent2"/>
                                        </p:clrVal>
                                      </p:to>
                                    </p:set>
                                    <p:set>
                                      <p:cBhvr>
                                        <p:cTn id="61" dur="500" fill="hold"/>
                                        <p:tgtEl>
                                          <p:spTgt spid="5">
                                            <p:txEl>
                                              <p:pRg st="9" end="9"/>
                                            </p:txEl>
                                          </p:spTgt>
                                        </p:tgtEl>
                                        <p:attrNameLst>
                                          <p:attrName>fillcolor</p:attrName>
                                        </p:attrNameLst>
                                      </p:cBhvr>
                                      <p:to>
                                        <p:clrVal>
                                          <a:schemeClr val="accent2"/>
                                        </p:clrVal>
                                      </p:to>
                                    </p:set>
                                    <p:set>
                                      <p:cBhvr>
                                        <p:cTn id="62" dur="500" fill="hold"/>
                                        <p:tgtEl>
                                          <p:spTgt spid="5">
                                            <p:txEl>
                                              <p:pRg st="9" end="9"/>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Amazon S3: Storage pricing</a:t>
            </a:r>
          </a:p>
        </p:txBody>
      </p:sp>
      <p:sp>
        <p:nvSpPr>
          <p:cNvPr id="5" name="Content Placeholder 2"/>
          <p:cNvSpPr>
            <a:spLocks noGrp="1"/>
          </p:cNvSpPr>
          <p:nvPr>
            <p:ph idx="1"/>
          </p:nvPr>
        </p:nvSpPr>
        <p:spPr/>
        <p:txBody>
          <a:bodyPr>
            <a:normAutofit/>
          </a:bodyPr>
          <a:lstStyle/>
          <a:p>
            <a:pPr marL="771525" indent="-771525">
              <a:buFont typeface="+mj-lt"/>
              <a:buAutoNum type="arabicPeriod" startAt="3"/>
            </a:pP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Requests – </a:t>
            </a:r>
          </a:p>
          <a:p>
            <a:pPr marL="1383507" lvl="1" indent="-697707"/>
            <a:r>
              <a:rPr lang="en-US" sz="4200" dirty="0"/>
              <a:t>The number and type of requests </a:t>
            </a:r>
            <a:r>
              <a:rPr lang="en-US" sz="4200" b="1" dirty="0"/>
              <a:t>(GET, PUT, COPY)</a:t>
            </a:r>
            <a:endParaRPr lang="en-US" sz="4200" dirty="0"/>
          </a:p>
          <a:p>
            <a:pPr marL="1383507" lvl="1" indent="-697707"/>
            <a:r>
              <a:rPr lang="en-US" sz="4200" dirty="0"/>
              <a:t>Type of requests:</a:t>
            </a:r>
          </a:p>
          <a:p>
            <a:pPr marL="2069307" lvl="2" indent="-697707"/>
            <a:r>
              <a:rPr lang="en-US" sz="3600" dirty="0"/>
              <a:t>Different rates for GET requests than other requests.</a:t>
            </a:r>
          </a:p>
          <a:p>
            <a:pPr marL="771525" indent="-771525">
              <a:buFont typeface="+mj-lt"/>
              <a:buAutoNum type="arabicPeriod" startAt="3"/>
            </a:pP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Data transfer – </a:t>
            </a:r>
          </a:p>
          <a:p>
            <a:pPr marL="1383507" lvl="1" indent="-697707"/>
            <a:r>
              <a:rPr lang="en-US" sz="4200" dirty="0"/>
              <a:t>Pricing is based on the amount of data that is transferred out of the Amazon S3 Region</a:t>
            </a:r>
          </a:p>
          <a:p>
            <a:pPr marL="2069307" lvl="2" indent="-697707"/>
            <a:r>
              <a:rPr lang="en-US" sz="3600" dirty="0"/>
              <a:t>Data transfer in is free, but you incur charges for data that is transferred out.</a:t>
            </a:r>
          </a:p>
        </p:txBody>
      </p:sp>
      <p:sp>
        <p:nvSpPr>
          <p:cNvPr id="7" name="Footer Placeholder 6">
            <a:extLst>
              <a:ext uri="{FF2B5EF4-FFF2-40B4-BE49-F238E27FC236}">
                <a16:creationId xmlns:a16="http://schemas.microsoft.com/office/drawing/2014/main" id="{A13E1C53-C723-404A-BF84-1100B9AEC2E2}"/>
              </a:ext>
            </a:extLst>
          </p:cNvPr>
          <p:cNvSpPr>
            <a:spLocks noGrp="1"/>
          </p:cNvSpPr>
          <p:nvPr>
            <p:ph type="ftr" sz="quarter" idx="3"/>
          </p:nvPr>
        </p:nvSpPr>
        <p:spPr/>
        <p:txBody>
          <a:bodyPr/>
          <a:lstStyle/>
          <a:p>
            <a:r>
              <a:rPr lang="en-US"/>
              <a:t>Distributed and Cloud Computing - Fall 2021</a:t>
            </a:r>
            <a:endParaRPr lang="en-US" dirty="0"/>
          </a:p>
        </p:txBody>
      </p:sp>
      <p:sp>
        <p:nvSpPr>
          <p:cNvPr id="8" name="Slide Number Placeholder 7">
            <a:extLst>
              <a:ext uri="{FF2B5EF4-FFF2-40B4-BE49-F238E27FC236}">
                <a16:creationId xmlns:a16="http://schemas.microsoft.com/office/drawing/2014/main" id="{C4D27D3D-F2BC-D34D-B6F8-201477A2530D}"/>
              </a:ext>
            </a:extLst>
          </p:cNvPr>
          <p:cNvSpPr>
            <a:spLocks noGrp="1"/>
          </p:cNvSpPr>
          <p:nvPr>
            <p:ph type="sldNum" sz="quarter" idx="12"/>
          </p:nvPr>
        </p:nvSpPr>
        <p:spPr/>
        <p:txBody>
          <a:bodyPr/>
          <a:lstStyle/>
          <a:p>
            <a:fld id="{B6A95138-A96E-2F42-A959-2EFD44FE4AB7}" type="slidenum">
              <a:rPr lang="en-US" smtClean="0"/>
              <a:t>104</a:t>
            </a:fld>
            <a:endParaRPr lang="en-US" dirty="0"/>
          </a:p>
        </p:txBody>
      </p:sp>
    </p:spTree>
    <p:custDataLst>
      <p:tags r:id="rId1"/>
    </p:custDataLst>
    <p:extLst>
      <p:ext uri="{BB962C8B-B14F-4D97-AF65-F5344CB8AC3E}">
        <p14:creationId xmlns:p14="http://schemas.microsoft.com/office/powerpoint/2010/main" val="3815971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5">
                                            <p:txEl>
                                              <p:pRg st="0" end="0"/>
                                            </p:txEl>
                                          </p:spTgt>
                                        </p:tgtEl>
                                        <p:attrNameLst>
                                          <p:attrName>style.color</p:attrName>
                                        </p:attrNameLst>
                                      </p:cBhvr>
                                      <p:to>
                                        <p:clrVal>
                                          <a:schemeClr val="accent2"/>
                                        </p:clrVal>
                                      </p:to>
                                    </p:set>
                                    <p:set>
                                      <p:cBhvr>
                                        <p:cTn id="7" dur="500" fill="hold"/>
                                        <p:tgtEl>
                                          <p:spTgt spid="5">
                                            <p:txEl>
                                              <p:pRg st="0" end="0"/>
                                            </p:txEl>
                                          </p:spTgt>
                                        </p:tgtEl>
                                        <p:attrNameLst>
                                          <p:attrName>fillcolor</p:attrName>
                                        </p:attrNameLst>
                                      </p:cBhvr>
                                      <p:to>
                                        <p:clrVal>
                                          <a:schemeClr val="accent2"/>
                                        </p:clrVal>
                                      </p:to>
                                    </p:set>
                                    <p:set>
                                      <p:cBhvr>
                                        <p:cTn id="8" dur="500" fill="hold"/>
                                        <p:tgtEl>
                                          <p:spTgt spid="5">
                                            <p:txEl>
                                              <p:pRg st="0" end="0"/>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5">
                                            <p:txEl>
                                              <p:pRg st="1" end="1"/>
                                            </p:txEl>
                                          </p:spTgt>
                                        </p:tgtEl>
                                        <p:attrNameLst>
                                          <p:attrName>style.color</p:attrName>
                                        </p:attrNameLst>
                                      </p:cBhvr>
                                      <p:to>
                                        <p:clrVal>
                                          <a:schemeClr val="accent2"/>
                                        </p:clrVal>
                                      </p:to>
                                    </p:set>
                                    <p:set>
                                      <p:cBhvr>
                                        <p:cTn id="13" dur="500" fill="hold"/>
                                        <p:tgtEl>
                                          <p:spTgt spid="5">
                                            <p:txEl>
                                              <p:pRg st="1" end="1"/>
                                            </p:txEl>
                                          </p:spTgt>
                                        </p:tgtEl>
                                        <p:attrNameLst>
                                          <p:attrName>fillcolor</p:attrName>
                                        </p:attrNameLst>
                                      </p:cBhvr>
                                      <p:to>
                                        <p:clrVal>
                                          <a:schemeClr val="accent2"/>
                                        </p:clrVal>
                                      </p:to>
                                    </p:set>
                                    <p:set>
                                      <p:cBhvr>
                                        <p:cTn id="14" dur="500" fill="hold"/>
                                        <p:tgtEl>
                                          <p:spTgt spid="5">
                                            <p:txEl>
                                              <p:pRg st="1" end="1"/>
                                            </p:txEl>
                                          </p:spTgt>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16" presetClass="emph" presetSubtype="0" fill="hold" nodeType="clickEffect">
                                  <p:stCondLst>
                                    <p:cond delay="0"/>
                                  </p:stCondLst>
                                  <p:iterate type="lt">
                                    <p:tmPct val="4000"/>
                                  </p:iterate>
                                  <p:childTnLst>
                                    <p:set>
                                      <p:cBhvr override="childStyle">
                                        <p:cTn id="18" dur="500" fill="hold"/>
                                        <p:tgtEl>
                                          <p:spTgt spid="5">
                                            <p:txEl>
                                              <p:pRg st="2" end="2"/>
                                            </p:txEl>
                                          </p:spTgt>
                                        </p:tgtEl>
                                        <p:attrNameLst>
                                          <p:attrName>style.color</p:attrName>
                                        </p:attrNameLst>
                                      </p:cBhvr>
                                      <p:to>
                                        <p:clrVal>
                                          <a:schemeClr val="accent2"/>
                                        </p:clrVal>
                                      </p:to>
                                    </p:set>
                                    <p:set>
                                      <p:cBhvr>
                                        <p:cTn id="19" dur="500" fill="hold"/>
                                        <p:tgtEl>
                                          <p:spTgt spid="5">
                                            <p:txEl>
                                              <p:pRg st="2" end="2"/>
                                            </p:txEl>
                                          </p:spTgt>
                                        </p:tgtEl>
                                        <p:attrNameLst>
                                          <p:attrName>fillcolor</p:attrName>
                                        </p:attrNameLst>
                                      </p:cBhvr>
                                      <p:to>
                                        <p:clrVal>
                                          <a:schemeClr val="accent2"/>
                                        </p:clrVal>
                                      </p:to>
                                    </p:set>
                                    <p:set>
                                      <p:cBhvr>
                                        <p:cTn id="20" dur="500" fill="hold"/>
                                        <p:tgtEl>
                                          <p:spTgt spid="5">
                                            <p:txEl>
                                              <p:pRg st="2" end="2"/>
                                            </p:txEl>
                                          </p:spTgt>
                                        </p:tgtEl>
                                        <p:attrNameLst>
                                          <p:attrName>fill.type</p:attrName>
                                        </p:attrNameLst>
                                      </p:cBhvr>
                                      <p:to>
                                        <p:strVal val="solid"/>
                                      </p:to>
                                    </p:set>
                                  </p:childTnLst>
                                </p:cTn>
                              </p:par>
                            </p:childTnLst>
                          </p:cTn>
                        </p:par>
                      </p:childTnLst>
                    </p:cTn>
                  </p:par>
                  <p:par>
                    <p:cTn id="21" fill="hold">
                      <p:stCondLst>
                        <p:cond delay="indefinite"/>
                      </p:stCondLst>
                      <p:childTnLst>
                        <p:par>
                          <p:cTn id="22" fill="hold">
                            <p:stCondLst>
                              <p:cond delay="0"/>
                            </p:stCondLst>
                            <p:childTnLst>
                              <p:par>
                                <p:cTn id="23" presetID="16" presetClass="emph" presetSubtype="0" fill="hold" nodeType="clickEffect">
                                  <p:stCondLst>
                                    <p:cond delay="0"/>
                                  </p:stCondLst>
                                  <p:iterate type="lt">
                                    <p:tmPct val="4000"/>
                                  </p:iterate>
                                  <p:childTnLst>
                                    <p:set>
                                      <p:cBhvr override="childStyle">
                                        <p:cTn id="24" dur="500" fill="hold"/>
                                        <p:tgtEl>
                                          <p:spTgt spid="5">
                                            <p:txEl>
                                              <p:pRg st="3" end="3"/>
                                            </p:txEl>
                                          </p:spTgt>
                                        </p:tgtEl>
                                        <p:attrNameLst>
                                          <p:attrName>style.color</p:attrName>
                                        </p:attrNameLst>
                                      </p:cBhvr>
                                      <p:to>
                                        <p:clrVal>
                                          <a:schemeClr val="accent2"/>
                                        </p:clrVal>
                                      </p:to>
                                    </p:set>
                                    <p:set>
                                      <p:cBhvr>
                                        <p:cTn id="25" dur="500" fill="hold"/>
                                        <p:tgtEl>
                                          <p:spTgt spid="5">
                                            <p:txEl>
                                              <p:pRg st="3" end="3"/>
                                            </p:txEl>
                                          </p:spTgt>
                                        </p:tgtEl>
                                        <p:attrNameLst>
                                          <p:attrName>fillcolor</p:attrName>
                                        </p:attrNameLst>
                                      </p:cBhvr>
                                      <p:to>
                                        <p:clrVal>
                                          <a:schemeClr val="accent2"/>
                                        </p:clrVal>
                                      </p:to>
                                    </p:set>
                                    <p:set>
                                      <p:cBhvr>
                                        <p:cTn id="26" dur="500" fill="hold"/>
                                        <p:tgtEl>
                                          <p:spTgt spid="5">
                                            <p:txEl>
                                              <p:pRg st="3" end="3"/>
                                            </p:txEl>
                                          </p:spTgt>
                                        </p:tgtEl>
                                        <p:attrNameLst>
                                          <p:attrName>fill.type</p:attrName>
                                        </p:attrNameLst>
                                      </p:cBhvr>
                                      <p:to>
                                        <p:strVal val="solid"/>
                                      </p:to>
                                    </p:set>
                                  </p:childTnLst>
                                </p:cTn>
                              </p:par>
                            </p:childTnLst>
                          </p:cTn>
                        </p:par>
                      </p:childTnLst>
                    </p:cTn>
                  </p:par>
                  <p:par>
                    <p:cTn id="27" fill="hold">
                      <p:stCondLst>
                        <p:cond delay="indefinite"/>
                      </p:stCondLst>
                      <p:childTnLst>
                        <p:par>
                          <p:cTn id="28" fill="hold">
                            <p:stCondLst>
                              <p:cond delay="0"/>
                            </p:stCondLst>
                            <p:childTnLst>
                              <p:par>
                                <p:cTn id="29" presetID="16" presetClass="emph" presetSubtype="0" fill="hold" nodeType="clickEffect">
                                  <p:stCondLst>
                                    <p:cond delay="0"/>
                                  </p:stCondLst>
                                  <p:iterate type="lt">
                                    <p:tmPct val="4000"/>
                                  </p:iterate>
                                  <p:childTnLst>
                                    <p:set>
                                      <p:cBhvr override="childStyle">
                                        <p:cTn id="30" dur="500" fill="hold"/>
                                        <p:tgtEl>
                                          <p:spTgt spid="5">
                                            <p:txEl>
                                              <p:pRg st="4" end="4"/>
                                            </p:txEl>
                                          </p:spTgt>
                                        </p:tgtEl>
                                        <p:attrNameLst>
                                          <p:attrName>style.color</p:attrName>
                                        </p:attrNameLst>
                                      </p:cBhvr>
                                      <p:to>
                                        <p:clrVal>
                                          <a:schemeClr val="accent2"/>
                                        </p:clrVal>
                                      </p:to>
                                    </p:set>
                                    <p:set>
                                      <p:cBhvr>
                                        <p:cTn id="31" dur="500" fill="hold"/>
                                        <p:tgtEl>
                                          <p:spTgt spid="5">
                                            <p:txEl>
                                              <p:pRg st="4" end="4"/>
                                            </p:txEl>
                                          </p:spTgt>
                                        </p:tgtEl>
                                        <p:attrNameLst>
                                          <p:attrName>fillcolor</p:attrName>
                                        </p:attrNameLst>
                                      </p:cBhvr>
                                      <p:to>
                                        <p:clrVal>
                                          <a:schemeClr val="accent2"/>
                                        </p:clrVal>
                                      </p:to>
                                    </p:set>
                                    <p:set>
                                      <p:cBhvr>
                                        <p:cTn id="32" dur="500" fill="hold"/>
                                        <p:tgtEl>
                                          <p:spTgt spid="5">
                                            <p:txEl>
                                              <p:pRg st="4" end="4"/>
                                            </p:txEl>
                                          </p:spTgt>
                                        </p:tgtEl>
                                        <p:attrNameLst>
                                          <p:attrName>fill.type</p:attrName>
                                        </p:attrNameLst>
                                      </p:cBhvr>
                                      <p:to>
                                        <p:strVal val="solid"/>
                                      </p:to>
                                    </p:set>
                                  </p:childTnLst>
                                </p:cTn>
                              </p:par>
                            </p:childTnLst>
                          </p:cTn>
                        </p:par>
                      </p:childTnLst>
                    </p:cTn>
                  </p:par>
                  <p:par>
                    <p:cTn id="33" fill="hold">
                      <p:stCondLst>
                        <p:cond delay="indefinite"/>
                      </p:stCondLst>
                      <p:childTnLst>
                        <p:par>
                          <p:cTn id="34" fill="hold">
                            <p:stCondLst>
                              <p:cond delay="0"/>
                            </p:stCondLst>
                            <p:childTnLst>
                              <p:par>
                                <p:cTn id="35" presetID="16" presetClass="emph" presetSubtype="0" fill="hold" nodeType="clickEffect">
                                  <p:stCondLst>
                                    <p:cond delay="0"/>
                                  </p:stCondLst>
                                  <p:iterate type="lt">
                                    <p:tmPct val="4000"/>
                                  </p:iterate>
                                  <p:childTnLst>
                                    <p:set>
                                      <p:cBhvr override="childStyle">
                                        <p:cTn id="36" dur="500" fill="hold"/>
                                        <p:tgtEl>
                                          <p:spTgt spid="5">
                                            <p:txEl>
                                              <p:pRg st="5" end="5"/>
                                            </p:txEl>
                                          </p:spTgt>
                                        </p:tgtEl>
                                        <p:attrNameLst>
                                          <p:attrName>style.color</p:attrName>
                                        </p:attrNameLst>
                                      </p:cBhvr>
                                      <p:to>
                                        <p:clrVal>
                                          <a:schemeClr val="accent2"/>
                                        </p:clrVal>
                                      </p:to>
                                    </p:set>
                                    <p:set>
                                      <p:cBhvr>
                                        <p:cTn id="37" dur="500" fill="hold"/>
                                        <p:tgtEl>
                                          <p:spTgt spid="5">
                                            <p:txEl>
                                              <p:pRg st="5" end="5"/>
                                            </p:txEl>
                                          </p:spTgt>
                                        </p:tgtEl>
                                        <p:attrNameLst>
                                          <p:attrName>fillcolor</p:attrName>
                                        </p:attrNameLst>
                                      </p:cBhvr>
                                      <p:to>
                                        <p:clrVal>
                                          <a:schemeClr val="accent2"/>
                                        </p:clrVal>
                                      </p:to>
                                    </p:set>
                                    <p:set>
                                      <p:cBhvr>
                                        <p:cTn id="38" dur="500" fill="hold"/>
                                        <p:tgtEl>
                                          <p:spTgt spid="5">
                                            <p:txEl>
                                              <p:pRg st="5" end="5"/>
                                            </p:txEl>
                                          </p:spTgt>
                                        </p:tgtEl>
                                        <p:attrNameLst>
                                          <p:attrName>fill.type</p:attrName>
                                        </p:attrNameLst>
                                      </p:cBhvr>
                                      <p:to>
                                        <p:strVal val="solid"/>
                                      </p:to>
                                    </p:set>
                                  </p:childTnLst>
                                </p:cTn>
                              </p:par>
                            </p:childTnLst>
                          </p:cTn>
                        </p:par>
                      </p:childTnLst>
                    </p:cTn>
                  </p:par>
                  <p:par>
                    <p:cTn id="39" fill="hold">
                      <p:stCondLst>
                        <p:cond delay="indefinite"/>
                      </p:stCondLst>
                      <p:childTnLst>
                        <p:par>
                          <p:cTn id="40" fill="hold">
                            <p:stCondLst>
                              <p:cond delay="0"/>
                            </p:stCondLst>
                            <p:childTnLst>
                              <p:par>
                                <p:cTn id="41" presetID="16" presetClass="emph" presetSubtype="0" fill="hold" nodeType="clickEffect">
                                  <p:stCondLst>
                                    <p:cond delay="0"/>
                                  </p:stCondLst>
                                  <p:iterate type="lt">
                                    <p:tmPct val="4000"/>
                                  </p:iterate>
                                  <p:childTnLst>
                                    <p:set>
                                      <p:cBhvr override="childStyle">
                                        <p:cTn id="42" dur="500" fill="hold"/>
                                        <p:tgtEl>
                                          <p:spTgt spid="5">
                                            <p:txEl>
                                              <p:pRg st="6" end="6"/>
                                            </p:txEl>
                                          </p:spTgt>
                                        </p:tgtEl>
                                        <p:attrNameLst>
                                          <p:attrName>style.color</p:attrName>
                                        </p:attrNameLst>
                                      </p:cBhvr>
                                      <p:to>
                                        <p:clrVal>
                                          <a:schemeClr val="accent2"/>
                                        </p:clrVal>
                                      </p:to>
                                    </p:set>
                                    <p:set>
                                      <p:cBhvr>
                                        <p:cTn id="43" dur="500" fill="hold"/>
                                        <p:tgtEl>
                                          <p:spTgt spid="5">
                                            <p:txEl>
                                              <p:pRg st="6" end="6"/>
                                            </p:txEl>
                                          </p:spTgt>
                                        </p:tgtEl>
                                        <p:attrNameLst>
                                          <p:attrName>fillcolor</p:attrName>
                                        </p:attrNameLst>
                                      </p:cBhvr>
                                      <p:to>
                                        <p:clrVal>
                                          <a:schemeClr val="accent2"/>
                                        </p:clrVal>
                                      </p:to>
                                    </p:set>
                                    <p:set>
                                      <p:cBhvr>
                                        <p:cTn id="44" dur="500" fill="hold"/>
                                        <p:tgtEl>
                                          <p:spTgt spid="5">
                                            <p:txEl>
                                              <p:pRg st="6" end="6"/>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t>Section 2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895833" y="4155536"/>
            <a:ext cx="5896971" cy="4656302"/>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dirty="0"/>
              <a:t>Amazon S3 is a fully managed cloud storage service.</a:t>
            </a:r>
          </a:p>
          <a:p>
            <a:r>
              <a:rPr lang="en-US" dirty="0"/>
              <a:t>You can store a virtually unlimited number of objects.</a:t>
            </a:r>
          </a:p>
          <a:p>
            <a:r>
              <a:rPr lang="en-US" dirty="0"/>
              <a:t>You pay for only what you use.</a:t>
            </a:r>
          </a:p>
          <a:p>
            <a:r>
              <a:rPr lang="en-US" dirty="0"/>
              <a:t>You can access Amazon S3 at any time from anywhere through a URL.</a:t>
            </a:r>
          </a:p>
          <a:p>
            <a:r>
              <a:rPr lang="en-US" dirty="0"/>
              <a:t>Amazon S3 offers rich security controls.</a:t>
            </a:r>
          </a:p>
        </p:txBody>
      </p:sp>
      <p:sp>
        <p:nvSpPr>
          <p:cNvPr id="8" name="Footer Placeholder 7">
            <a:extLst>
              <a:ext uri="{FF2B5EF4-FFF2-40B4-BE49-F238E27FC236}">
                <a16:creationId xmlns:a16="http://schemas.microsoft.com/office/drawing/2014/main" id="{F2728653-62A2-8D4D-AA35-728D75126467}"/>
              </a:ext>
            </a:extLst>
          </p:cNvPr>
          <p:cNvSpPr>
            <a:spLocks noGrp="1"/>
          </p:cNvSpPr>
          <p:nvPr>
            <p:ph type="ftr" sz="quarter" idx="11"/>
          </p:nvPr>
        </p:nvSpPr>
        <p:spPr>
          <a:xfrm>
            <a:off x="7627792" y="9534526"/>
            <a:ext cx="5662758" cy="547688"/>
          </a:xfrm>
        </p:spPr>
        <p:txBody>
          <a:bodyPr/>
          <a:lstStyle/>
          <a:p>
            <a:r>
              <a:rPr lang="en-US"/>
              <a:t>Distributed and Cloud Computing - Fall 2021</a:t>
            </a:r>
            <a:endParaRPr lang="en-US" dirty="0"/>
          </a:p>
        </p:txBody>
      </p:sp>
      <p:sp>
        <p:nvSpPr>
          <p:cNvPr id="9" name="Slide Number Placeholder 8">
            <a:extLst>
              <a:ext uri="{FF2B5EF4-FFF2-40B4-BE49-F238E27FC236}">
                <a16:creationId xmlns:a16="http://schemas.microsoft.com/office/drawing/2014/main" id="{FC9DF65B-836A-9E42-9823-5E0385B5CF9E}"/>
              </a:ext>
            </a:extLst>
          </p:cNvPr>
          <p:cNvSpPr>
            <a:spLocks noGrp="1"/>
          </p:cNvSpPr>
          <p:nvPr>
            <p:ph type="sldNum" sz="quarter" idx="10"/>
          </p:nvPr>
        </p:nvSpPr>
        <p:spPr/>
        <p:txBody>
          <a:bodyPr/>
          <a:lstStyle/>
          <a:p>
            <a:fld id="{B6A95138-A96E-2F42-A959-2EFD44FE4AB7}" type="slidenum">
              <a:rPr lang="en-US" smtClean="0"/>
              <a:pPr/>
              <a:t>105</a:t>
            </a:fld>
            <a:endParaRPr lang="en-US" dirty="0"/>
          </a:p>
        </p:txBody>
      </p:sp>
    </p:spTree>
    <p:custDataLst>
      <p:tags r:id="rId1"/>
    </p:custDataLst>
    <p:extLst>
      <p:ext uri="{BB962C8B-B14F-4D97-AF65-F5344CB8AC3E}">
        <p14:creationId xmlns:p14="http://schemas.microsoft.com/office/powerpoint/2010/main" val="37052569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628650" y="3831534"/>
            <a:ext cx="13694451" cy="732747"/>
          </a:xfrm>
        </p:spPr>
        <p:txBody>
          <a:bodyPr>
            <a:normAutofit/>
          </a:bodyPr>
          <a:lstStyle/>
          <a:p>
            <a:r>
              <a:rPr lang="en-US" dirty="0"/>
              <a:t>Module 7: Storage</a:t>
            </a:r>
          </a:p>
        </p:txBody>
      </p:sp>
      <p:sp>
        <p:nvSpPr>
          <p:cNvPr id="2" name="Title 1"/>
          <p:cNvSpPr>
            <a:spLocks noGrp="1"/>
          </p:cNvSpPr>
          <p:nvPr>
            <p:ph type="title"/>
          </p:nvPr>
        </p:nvSpPr>
        <p:spPr/>
        <p:txBody>
          <a:bodyPr>
            <a:noAutofit/>
          </a:bodyPr>
          <a:lstStyle/>
          <a:p>
            <a:r>
              <a:rPr lang="en-US" sz="6000" dirty="0"/>
              <a:t>Section 3: Amazon Elastic File System (Amazon EFS) </a:t>
            </a:r>
          </a:p>
        </p:txBody>
      </p:sp>
      <p:sp>
        <p:nvSpPr>
          <p:cNvPr id="6" name="Footer Placeholder 5">
            <a:extLst>
              <a:ext uri="{FF2B5EF4-FFF2-40B4-BE49-F238E27FC236}">
                <a16:creationId xmlns:a16="http://schemas.microsoft.com/office/drawing/2014/main" id="{D029F312-CFF5-9149-82E3-13B197BBE4FD}"/>
              </a:ext>
            </a:extLst>
          </p:cNvPr>
          <p:cNvSpPr>
            <a:spLocks noGrp="1"/>
          </p:cNvSpPr>
          <p:nvPr>
            <p:ph type="ftr" sz="quarter" idx="3"/>
          </p:nvPr>
        </p:nvSpPr>
        <p:spPr/>
        <p:txBody>
          <a:bodyPr/>
          <a:lstStyle/>
          <a:p>
            <a:r>
              <a:rPr lang="en-US"/>
              <a:t>Distributed and Cloud Computing - Fall 2021</a:t>
            </a:r>
            <a:endParaRPr lang="en-US" dirty="0"/>
          </a:p>
        </p:txBody>
      </p:sp>
    </p:spTree>
    <p:custDataLst>
      <p:tags r:id="rId1"/>
    </p:custDataLst>
    <p:extLst>
      <p:ext uri="{BB962C8B-B14F-4D97-AF65-F5344CB8AC3E}">
        <p14:creationId xmlns:p14="http://schemas.microsoft.com/office/powerpoint/2010/main" val="274597810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a:t>
            </a:r>
          </a:p>
        </p:txBody>
      </p:sp>
      <p:sp>
        <p:nvSpPr>
          <p:cNvPr id="11" name="TextBox 10"/>
          <p:cNvSpPr txBox="1"/>
          <p:nvPr/>
        </p:nvSpPr>
        <p:spPr>
          <a:xfrm>
            <a:off x="5714360" y="7617057"/>
            <a:ext cx="6837161" cy="1477328"/>
          </a:xfrm>
          <a:prstGeom prst="rect">
            <a:avLst/>
          </a:prstGeom>
          <a:noFill/>
        </p:spPr>
        <p:txBody>
          <a:bodyPr wrap="square" lIns="0" tIns="0" rIns="0" bIns="0" rtlCol="0" anchor="ctr">
            <a:spAutoFit/>
          </a:bodyPr>
          <a:lstStyle/>
          <a:p>
            <a:pPr algn="ctr" defTabSz="1371600">
              <a:buClrTx/>
            </a:pPr>
            <a:r>
              <a:rPr lang="sv-SE" sz="4800" kern="1200" dirty="0">
                <a:latin typeface="Amazon Ember Light"/>
                <a:ea typeface="+mn-ea"/>
                <a:cs typeface="+mn-cs"/>
              </a:rPr>
              <a:t>Amazon Elastic File System (Amazon EFS)</a:t>
            </a:r>
            <a:endParaRPr lang="en-US" sz="4800" kern="12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7" name="Graphic 6">
            <a:extLst>
              <a:ext uri="{FF2B5EF4-FFF2-40B4-BE49-F238E27FC236}">
                <a16:creationId xmlns:a16="http://schemas.microsoft.com/office/drawing/2014/main" id="{C129356C-F763-41D1-8785-FF8BE3BC607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50824" y="3673977"/>
            <a:ext cx="2939046" cy="2939046"/>
          </a:xfrm>
          <a:prstGeom prst="rect">
            <a:avLst/>
          </a:prstGeom>
        </p:spPr>
      </p:pic>
      <p:sp>
        <p:nvSpPr>
          <p:cNvPr id="6" name="Footer Placeholder 5">
            <a:extLst>
              <a:ext uri="{FF2B5EF4-FFF2-40B4-BE49-F238E27FC236}">
                <a16:creationId xmlns:a16="http://schemas.microsoft.com/office/drawing/2014/main" id="{22FEBC6F-31D5-5841-8D90-C08B72D54A58}"/>
              </a:ext>
            </a:extLst>
          </p:cNvPr>
          <p:cNvSpPr>
            <a:spLocks noGrp="1"/>
          </p:cNvSpPr>
          <p:nvPr>
            <p:ph type="ftr" sz="quarter" idx="3"/>
          </p:nvPr>
        </p:nvSpPr>
        <p:spPr/>
        <p:txBody>
          <a:bodyPr/>
          <a:lstStyle/>
          <a:p>
            <a:r>
              <a:rPr lang="en-US"/>
              <a:t>Distributed and Cloud Computing - Fall 2021</a:t>
            </a:r>
            <a:endParaRPr lang="en-US" dirty="0"/>
          </a:p>
        </p:txBody>
      </p:sp>
      <p:sp>
        <p:nvSpPr>
          <p:cNvPr id="8" name="Slide Number Placeholder 7">
            <a:extLst>
              <a:ext uri="{FF2B5EF4-FFF2-40B4-BE49-F238E27FC236}">
                <a16:creationId xmlns:a16="http://schemas.microsoft.com/office/drawing/2014/main" id="{2AB7EF6F-229B-D04F-8FE5-6295EDC616EE}"/>
              </a:ext>
            </a:extLst>
          </p:cNvPr>
          <p:cNvSpPr>
            <a:spLocks noGrp="1"/>
          </p:cNvSpPr>
          <p:nvPr>
            <p:ph type="sldNum" sz="quarter" idx="12"/>
          </p:nvPr>
        </p:nvSpPr>
        <p:spPr/>
        <p:txBody>
          <a:bodyPr/>
          <a:lstStyle/>
          <a:p>
            <a:fld id="{B6A95138-A96E-2F42-A959-2EFD44FE4AB7}" type="slidenum">
              <a:rPr lang="en-US" smtClean="0"/>
              <a:t>107</a:t>
            </a:fld>
            <a:endParaRPr lang="en-US" dirty="0"/>
          </a:p>
        </p:txBody>
      </p:sp>
    </p:spTree>
    <p:custDataLst>
      <p:tags r:id="rId1"/>
    </p:custDataLst>
    <p:extLst>
      <p:ext uri="{BB962C8B-B14F-4D97-AF65-F5344CB8AC3E}">
        <p14:creationId xmlns:p14="http://schemas.microsoft.com/office/powerpoint/2010/main" val="273918048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EFS features</a:t>
            </a:r>
          </a:p>
        </p:txBody>
      </p:sp>
      <p:sp>
        <p:nvSpPr>
          <p:cNvPr id="5" name="Content Placeholder 2"/>
          <p:cNvSpPr>
            <a:spLocks noGrp="1"/>
          </p:cNvSpPr>
          <p:nvPr>
            <p:ph idx="1"/>
          </p:nvPr>
        </p:nvSpPr>
        <p:spPr>
          <a:xfrm>
            <a:off x="357808" y="2160458"/>
            <a:ext cx="17025731" cy="7369962"/>
          </a:xfrm>
        </p:spPr>
        <p:txBody>
          <a:bodyPr>
            <a:normAutofit/>
          </a:bodyPr>
          <a:lstStyle/>
          <a:p>
            <a:pPr marL="685800" indent="-685800">
              <a:spcAft>
                <a:spcPts val="1200"/>
              </a:spcAft>
            </a:pPr>
            <a:r>
              <a:rPr lang="en-US" dirty="0"/>
              <a:t>File storage in the AWS Cloud </a:t>
            </a:r>
          </a:p>
          <a:p>
            <a:pPr marL="685800" indent="-685800">
              <a:spcAft>
                <a:spcPts val="1200"/>
              </a:spcAft>
            </a:pPr>
            <a:r>
              <a:rPr lang="en-US" dirty="0"/>
              <a:t>Works well for big data and analytics, media processing workflows, content management, web serving, and home directories</a:t>
            </a:r>
          </a:p>
          <a:p>
            <a:pPr marL="685800" indent="-685800">
              <a:spcAft>
                <a:spcPts val="1200"/>
              </a:spcAft>
            </a:pPr>
            <a:r>
              <a:rPr lang="en-US" dirty="0"/>
              <a:t>Petabyte-scale, low-latency file system</a:t>
            </a:r>
          </a:p>
          <a:p>
            <a:pPr marL="685800" indent="-685800">
              <a:spcAft>
                <a:spcPts val="1200"/>
              </a:spcAft>
            </a:pPr>
            <a:r>
              <a:rPr lang="en-US" dirty="0"/>
              <a:t>Shared storage</a:t>
            </a:r>
          </a:p>
          <a:p>
            <a:pPr marL="685800" indent="-685800">
              <a:spcAft>
                <a:spcPts val="1200"/>
              </a:spcAft>
            </a:pPr>
            <a:r>
              <a:rPr lang="en-US" dirty="0"/>
              <a:t>Elastic capacity</a:t>
            </a:r>
          </a:p>
          <a:p>
            <a:pPr marL="685800" indent="-685800">
              <a:spcAft>
                <a:spcPts val="1200"/>
              </a:spcAft>
            </a:pPr>
            <a:r>
              <a:rPr lang="en-US" dirty="0"/>
              <a:t>Supports Network File System (NFS) versions 4.0 and 4.1 (NFSv4)</a:t>
            </a:r>
          </a:p>
          <a:p>
            <a:pPr marL="685800" indent="-685800">
              <a:spcAft>
                <a:spcPts val="1200"/>
              </a:spcAft>
            </a:pPr>
            <a:r>
              <a:rPr lang="en-US" dirty="0"/>
              <a:t>Compatible with all Linux-based AMIs for Amazon EC2</a:t>
            </a:r>
          </a:p>
        </p:txBody>
      </p:sp>
      <p:sp>
        <p:nvSpPr>
          <p:cNvPr id="7" name="Footer Placeholder 6">
            <a:extLst>
              <a:ext uri="{FF2B5EF4-FFF2-40B4-BE49-F238E27FC236}">
                <a16:creationId xmlns:a16="http://schemas.microsoft.com/office/drawing/2014/main" id="{597D41E8-EAC8-874F-964D-B6208330C6D5}"/>
              </a:ext>
            </a:extLst>
          </p:cNvPr>
          <p:cNvSpPr>
            <a:spLocks noGrp="1"/>
          </p:cNvSpPr>
          <p:nvPr>
            <p:ph type="ftr" sz="quarter" idx="3"/>
          </p:nvPr>
        </p:nvSpPr>
        <p:spPr/>
        <p:txBody>
          <a:bodyPr/>
          <a:lstStyle/>
          <a:p>
            <a:r>
              <a:rPr lang="en-US"/>
              <a:t>Distributed and Cloud Computing - Fall 2021</a:t>
            </a:r>
            <a:endParaRPr lang="en-US" dirty="0"/>
          </a:p>
        </p:txBody>
      </p:sp>
      <p:sp>
        <p:nvSpPr>
          <p:cNvPr id="8" name="Slide Number Placeholder 7">
            <a:extLst>
              <a:ext uri="{FF2B5EF4-FFF2-40B4-BE49-F238E27FC236}">
                <a16:creationId xmlns:a16="http://schemas.microsoft.com/office/drawing/2014/main" id="{2E58B1C3-128E-954A-88E0-F489936F7E49}"/>
              </a:ext>
            </a:extLst>
          </p:cNvPr>
          <p:cNvSpPr>
            <a:spLocks noGrp="1"/>
          </p:cNvSpPr>
          <p:nvPr>
            <p:ph type="sldNum" sz="quarter" idx="12"/>
          </p:nvPr>
        </p:nvSpPr>
        <p:spPr/>
        <p:txBody>
          <a:bodyPr/>
          <a:lstStyle/>
          <a:p>
            <a:fld id="{B6A95138-A96E-2F42-A959-2EFD44FE4AB7}" type="slidenum">
              <a:rPr lang="en-US" smtClean="0"/>
              <a:t>108</a:t>
            </a:fld>
            <a:endParaRPr lang="en-US" dirty="0"/>
          </a:p>
        </p:txBody>
      </p:sp>
    </p:spTree>
    <p:custDataLst>
      <p:tags r:id="rId1"/>
    </p:custDataLst>
    <p:extLst>
      <p:ext uri="{BB962C8B-B14F-4D97-AF65-F5344CB8AC3E}">
        <p14:creationId xmlns:p14="http://schemas.microsoft.com/office/powerpoint/2010/main" val="41695605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EFS architecture</a:t>
            </a:r>
          </a:p>
        </p:txBody>
      </p:sp>
      <p:grpSp>
        <p:nvGrpSpPr>
          <p:cNvPr id="12" name="Group 11" descr="Amazon Elastic File System architecture.">
            <a:extLst>
              <a:ext uri="{FF2B5EF4-FFF2-40B4-BE49-F238E27FC236}">
                <a16:creationId xmlns:a16="http://schemas.microsoft.com/office/drawing/2014/main" id="{F9DF2325-E6B3-4D7B-A40D-58D7AA42C2E9}"/>
              </a:ext>
            </a:extLst>
          </p:cNvPr>
          <p:cNvGrpSpPr/>
          <p:nvPr/>
        </p:nvGrpSpPr>
        <p:grpSpPr>
          <a:xfrm>
            <a:off x="1153214" y="2252799"/>
            <a:ext cx="15790080" cy="7490432"/>
            <a:chOff x="768809" y="1501866"/>
            <a:chExt cx="10526720" cy="4993621"/>
          </a:xfrm>
        </p:grpSpPr>
        <p:sp>
          <p:nvSpPr>
            <p:cNvPr id="42" name="Rectangle 41">
              <a:extLst>
                <a:ext uri="{FF2B5EF4-FFF2-40B4-BE49-F238E27FC236}">
                  <a16:creationId xmlns:a16="http://schemas.microsoft.com/office/drawing/2014/main" id="{D21F8159-ACAF-41D2-9006-07739A924D03}"/>
                </a:ext>
              </a:extLst>
            </p:cNvPr>
            <p:cNvSpPr/>
            <p:nvPr/>
          </p:nvSpPr>
          <p:spPr>
            <a:xfrm>
              <a:off x="768809" y="1501866"/>
              <a:ext cx="10526720" cy="4533173"/>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685800" tIns="137160" rIns="137160" bIns="68580" numCol="1" spcCol="0" rtlCol="0" fromWordArt="0" anchor="t" anchorCtr="0" forceAA="0" compatLnSpc="1">
              <a:prstTxWarp prst="textNoShape">
                <a:avLst/>
              </a:prstTxWarp>
              <a:noAutofit/>
            </a:bodyPr>
            <a:lstStyle/>
            <a:p>
              <a:pPr defTabSz="1371600">
                <a:buClrTx/>
                <a:defRPr/>
              </a:pPr>
              <a:r>
                <a:rPr lang="en-US" sz="2400" dirty="0">
                  <a:ln w="0"/>
                  <a:solidFill>
                    <a:srgbClr val="1D8900"/>
                  </a:solidFill>
                  <a:ea typeface="+mn-ea"/>
                  <a:cs typeface="+mn-cs"/>
                </a:rPr>
                <a:t> VPC</a:t>
              </a:r>
              <a:endParaRPr lang="en-US" sz="1800" dirty="0">
                <a:ln w="0"/>
                <a:solidFill>
                  <a:srgbClr val="1D8900"/>
                </a:solidFill>
                <a:ea typeface="+mn-ea"/>
                <a:cs typeface="+mn-cs"/>
              </a:endParaRPr>
            </a:p>
          </p:txBody>
        </p:sp>
        <p:pic>
          <p:nvPicPr>
            <p:cNvPr id="43" name="Graphic 42">
              <a:extLst>
                <a:ext uri="{FF2B5EF4-FFF2-40B4-BE49-F238E27FC236}">
                  <a16:creationId xmlns:a16="http://schemas.microsoft.com/office/drawing/2014/main" id="{4A323B17-B6B3-47C8-BEEE-83954DE7216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8809" y="1501867"/>
              <a:ext cx="457200" cy="457200"/>
            </a:xfrm>
            <a:prstGeom prst="rect">
              <a:avLst/>
            </a:prstGeom>
          </p:spPr>
        </p:pic>
        <p:sp>
          <p:nvSpPr>
            <p:cNvPr id="5" name="Rectangle: Rounded Corners 4">
              <a:extLst>
                <a:ext uri="{FF2B5EF4-FFF2-40B4-BE49-F238E27FC236}">
                  <a16:creationId xmlns:a16="http://schemas.microsoft.com/office/drawing/2014/main" id="{6E5C6BD3-CC82-46EA-9B01-38FD399E4F66}"/>
                </a:ext>
                <a:ext uri="{C183D7F6-B498-43B3-948B-1728B52AA6E4}">
                  <adec:decorative xmlns:adec="http://schemas.microsoft.com/office/drawing/2017/decorative" val="1"/>
                </a:ext>
              </a:extLst>
            </p:cNvPr>
            <p:cNvSpPr/>
            <p:nvPr/>
          </p:nvSpPr>
          <p:spPr>
            <a:xfrm>
              <a:off x="2175425" y="4118759"/>
              <a:ext cx="1127174" cy="679153"/>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r>
                <a:rPr lang="en-US" sz="2400" kern="1200" dirty="0">
                  <a:solidFill>
                    <a:srgbClr val="FFFFFF"/>
                  </a:solidFill>
                  <a:latin typeface="Amazon Ember Light"/>
                </a:rPr>
                <a:t>Network Interface</a:t>
              </a:r>
            </a:p>
          </p:txBody>
        </p:sp>
        <p:sp>
          <p:nvSpPr>
            <p:cNvPr id="7" name="Rectangle: Rounded Corners 6">
              <a:extLst>
                <a:ext uri="{FF2B5EF4-FFF2-40B4-BE49-F238E27FC236}">
                  <a16:creationId xmlns:a16="http://schemas.microsoft.com/office/drawing/2014/main" id="{640065CB-B6BF-418E-A2FA-292617A5F12D}"/>
                </a:ext>
                <a:ext uri="{C183D7F6-B498-43B3-948B-1728B52AA6E4}">
                  <adec:decorative xmlns:adec="http://schemas.microsoft.com/office/drawing/2017/decorative" val="1"/>
                </a:ext>
              </a:extLst>
            </p:cNvPr>
            <p:cNvSpPr/>
            <p:nvPr/>
          </p:nvSpPr>
          <p:spPr>
            <a:xfrm>
              <a:off x="2000922" y="4024966"/>
              <a:ext cx="1542757" cy="10418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endParaRPr lang="en-US" sz="2700" kern="1200">
                <a:solidFill>
                  <a:srgbClr val="FFFFFF"/>
                </a:solidFill>
                <a:latin typeface="Amazon Ember Light"/>
              </a:endParaRPr>
            </a:p>
          </p:txBody>
        </p:sp>
        <p:sp>
          <p:nvSpPr>
            <p:cNvPr id="8" name="TextBox 7">
              <a:extLst>
                <a:ext uri="{FF2B5EF4-FFF2-40B4-BE49-F238E27FC236}">
                  <a16:creationId xmlns:a16="http://schemas.microsoft.com/office/drawing/2014/main" id="{AFC8156D-2D86-48F4-B9E8-1026223F07F9}"/>
                </a:ext>
                <a:ext uri="{C183D7F6-B498-43B3-948B-1728B52AA6E4}">
                  <adec:decorative xmlns:adec="http://schemas.microsoft.com/office/drawing/2017/decorative" val="1"/>
                </a:ext>
              </a:extLst>
            </p:cNvPr>
            <p:cNvSpPr txBox="1"/>
            <p:nvPr/>
          </p:nvSpPr>
          <p:spPr>
            <a:xfrm>
              <a:off x="2051399" y="4774608"/>
              <a:ext cx="1704762" cy="338554"/>
            </a:xfrm>
            <a:prstGeom prst="rect">
              <a:avLst/>
            </a:prstGeom>
            <a:noFill/>
          </p:spPr>
          <p:txBody>
            <a:bodyPr wrap="square" rtlCol="0">
              <a:spAutoFit/>
            </a:bodyPr>
            <a:lstStyle/>
            <a:p>
              <a:pPr defTabSz="1371600">
                <a:buClrTx/>
              </a:pPr>
              <a:r>
                <a:rPr lang="en-US" sz="2700" kern="1200" dirty="0">
                  <a:latin typeface="Amazon Ember Light" panose="020B0403020204020204" pitchFamily="34" charset="0"/>
                  <a:ea typeface="Amazon Ember Light" panose="020B0403020204020204" pitchFamily="34" charset="0"/>
                  <a:cs typeface="Amazon Ember Light" panose="020B0403020204020204" pitchFamily="34" charset="0"/>
                </a:rPr>
                <a:t>Mount target</a:t>
              </a:r>
            </a:p>
          </p:txBody>
        </p:sp>
        <p:sp>
          <p:nvSpPr>
            <p:cNvPr id="116" name="Rectangle: Rounded Corners 115">
              <a:extLst>
                <a:ext uri="{FF2B5EF4-FFF2-40B4-BE49-F238E27FC236}">
                  <a16:creationId xmlns:a16="http://schemas.microsoft.com/office/drawing/2014/main" id="{E2F14156-3F7C-4E2B-B749-337DB00076B3}"/>
                </a:ext>
                <a:ext uri="{C183D7F6-B498-43B3-948B-1728B52AA6E4}">
                  <adec:decorative xmlns:adec="http://schemas.microsoft.com/office/drawing/2017/decorative" val="1"/>
                </a:ext>
              </a:extLst>
            </p:cNvPr>
            <p:cNvSpPr/>
            <p:nvPr/>
          </p:nvSpPr>
          <p:spPr>
            <a:xfrm>
              <a:off x="5565871" y="4142063"/>
              <a:ext cx="1127174" cy="688482"/>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r>
                <a:rPr lang="en-US" sz="2400" kern="1200" dirty="0">
                  <a:solidFill>
                    <a:srgbClr val="FFFFFF"/>
                  </a:solidFill>
                  <a:latin typeface="Amazon Ember Light"/>
                </a:rPr>
                <a:t>Network Interface</a:t>
              </a:r>
            </a:p>
          </p:txBody>
        </p:sp>
        <p:sp>
          <p:nvSpPr>
            <p:cNvPr id="118" name="TextBox 117">
              <a:extLst>
                <a:ext uri="{FF2B5EF4-FFF2-40B4-BE49-F238E27FC236}">
                  <a16:creationId xmlns:a16="http://schemas.microsoft.com/office/drawing/2014/main" id="{1229F2A5-CD4E-4928-B4AF-BC1DAC275886}"/>
                </a:ext>
                <a:ext uri="{C183D7F6-B498-43B3-948B-1728B52AA6E4}">
                  <adec:decorative xmlns:adec="http://schemas.microsoft.com/office/drawing/2017/decorative" val="1"/>
                </a:ext>
              </a:extLst>
            </p:cNvPr>
            <p:cNvSpPr txBox="1"/>
            <p:nvPr/>
          </p:nvSpPr>
          <p:spPr>
            <a:xfrm>
              <a:off x="5441845" y="4797912"/>
              <a:ext cx="1704762" cy="338554"/>
            </a:xfrm>
            <a:prstGeom prst="rect">
              <a:avLst/>
            </a:prstGeom>
            <a:noFill/>
          </p:spPr>
          <p:txBody>
            <a:bodyPr wrap="square" rtlCol="0">
              <a:spAutoFit/>
            </a:bodyPr>
            <a:lstStyle/>
            <a:p>
              <a:pPr defTabSz="1371600">
                <a:buClrTx/>
              </a:pPr>
              <a:r>
                <a:rPr lang="en-US" sz="2700" kern="1200" dirty="0">
                  <a:latin typeface="Amazon Ember Light" panose="020B0403020204020204" pitchFamily="34" charset="0"/>
                  <a:ea typeface="Amazon Ember Light" panose="020B0403020204020204" pitchFamily="34" charset="0"/>
                  <a:cs typeface="Amazon Ember Light" panose="020B0403020204020204" pitchFamily="34" charset="0"/>
                </a:rPr>
                <a:t>Mount target</a:t>
              </a:r>
            </a:p>
          </p:txBody>
        </p:sp>
        <p:sp>
          <p:nvSpPr>
            <p:cNvPr id="119" name="Rectangle: Rounded Corners 118">
              <a:extLst>
                <a:ext uri="{FF2B5EF4-FFF2-40B4-BE49-F238E27FC236}">
                  <a16:creationId xmlns:a16="http://schemas.microsoft.com/office/drawing/2014/main" id="{646221D7-A001-4E86-83A5-26B1408DC9D9}"/>
                </a:ext>
                <a:ext uri="{C183D7F6-B498-43B3-948B-1728B52AA6E4}">
                  <adec:decorative xmlns:adec="http://schemas.microsoft.com/office/drawing/2017/decorative" val="1"/>
                </a:ext>
              </a:extLst>
            </p:cNvPr>
            <p:cNvSpPr/>
            <p:nvPr/>
          </p:nvSpPr>
          <p:spPr>
            <a:xfrm>
              <a:off x="9067214" y="4248525"/>
              <a:ext cx="1127174" cy="688482"/>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r>
                <a:rPr lang="en-US" sz="2400" kern="1200" dirty="0">
                  <a:solidFill>
                    <a:srgbClr val="FFFFFF"/>
                  </a:solidFill>
                  <a:latin typeface="Amazon Ember Light"/>
                </a:rPr>
                <a:t>Network Interface</a:t>
              </a:r>
            </a:p>
          </p:txBody>
        </p:sp>
        <p:sp>
          <p:nvSpPr>
            <p:cNvPr id="127" name="Rectangle: Rounded Corners 126">
              <a:extLst>
                <a:ext uri="{FF2B5EF4-FFF2-40B4-BE49-F238E27FC236}">
                  <a16:creationId xmlns:a16="http://schemas.microsoft.com/office/drawing/2014/main" id="{10EA998E-ED02-4FEA-A884-6402E33D7899}"/>
                </a:ext>
                <a:ext uri="{C183D7F6-B498-43B3-948B-1728B52AA6E4}">
                  <adec:decorative xmlns:adec="http://schemas.microsoft.com/office/drawing/2017/decorative" val="1"/>
                </a:ext>
              </a:extLst>
            </p:cNvPr>
            <p:cNvSpPr/>
            <p:nvPr/>
          </p:nvSpPr>
          <p:spPr>
            <a:xfrm>
              <a:off x="8902236" y="4154732"/>
              <a:ext cx="1542757" cy="10418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endParaRPr lang="en-US" sz="2700" kern="1200">
                <a:solidFill>
                  <a:srgbClr val="FFFFFF"/>
                </a:solidFill>
                <a:latin typeface="Amazon Ember Light"/>
              </a:endParaRPr>
            </a:p>
          </p:txBody>
        </p:sp>
        <p:sp>
          <p:nvSpPr>
            <p:cNvPr id="129" name="TextBox 128">
              <a:extLst>
                <a:ext uri="{FF2B5EF4-FFF2-40B4-BE49-F238E27FC236}">
                  <a16:creationId xmlns:a16="http://schemas.microsoft.com/office/drawing/2014/main" id="{071356BC-16FB-484D-9D34-39842506E399}"/>
                </a:ext>
                <a:ext uri="{C183D7F6-B498-43B3-948B-1728B52AA6E4}">
                  <adec:decorative xmlns:adec="http://schemas.microsoft.com/office/drawing/2017/decorative" val="1"/>
                </a:ext>
              </a:extLst>
            </p:cNvPr>
            <p:cNvSpPr txBox="1"/>
            <p:nvPr/>
          </p:nvSpPr>
          <p:spPr>
            <a:xfrm>
              <a:off x="8943188" y="4904374"/>
              <a:ext cx="1704762" cy="338554"/>
            </a:xfrm>
            <a:prstGeom prst="rect">
              <a:avLst/>
            </a:prstGeom>
            <a:noFill/>
          </p:spPr>
          <p:txBody>
            <a:bodyPr wrap="square" rtlCol="0">
              <a:spAutoFit/>
            </a:bodyPr>
            <a:lstStyle/>
            <a:p>
              <a:pPr defTabSz="1371600">
                <a:buClrTx/>
              </a:pPr>
              <a:r>
                <a:rPr lang="en-US" sz="2700" kern="1200" dirty="0">
                  <a:latin typeface="Amazon Ember Light" panose="020B0403020204020204" pitchFamily="34" charset="0"/>
                  <a:ea typeface="Amazon Ember Light" panose="020B0403020204020204" pitchFamily="34" charset="0"/>
                  <a:cs typeface="Amazon Ember Light" panose="020B0403020204020204" pitchFamily="34" charset="0"/>
                </a:rPr>
                <a:t>Mount target</a:t>
              </a:r>
            </a:p>
          </p:txBody>
        </p:sp>
        <p:sp>
          <p:nvSpPr>
            <p:cNvPr id="132" name="Rectangle: Rounded Corners 131">
              <a:extLst>
                <a:ext uri="{FF2B5EF4-FFF2-40B4-BE49-F238E27FC236}">
                  <a16:creationId xmlns:a16="http://schemas.microsoft.com/office/drawing/2014/main" id="{4F49B8BF-ED65-47DA-8EE8-F5EBBE3B7778}"/>
                </a:ext>
                <a:ext uri="{C183D7F6-B498-43B3-948B-1728B52AA6E4}">
                  <adec:decorative xmlns:adec="http://schemas.microsoft.com/office/drawing/2017/decorative" val="1"/>
                </a:ext>
              </a:extLst>
            </p:cNvPr>
            <p:cNvSpPr/>
            <p:nvPr/>
          </p:nvSpPr>
          <p:spPr>
            <a:xfrm>
              <a:off x="1746387" y="2947382"/>
              <a:ext cx="786239" cy="570432"/>
            </a:xfrm>
            <a:prstGeom prst="roundRect">
              <a:avLst>
                <a:gd name="adj" fmla="val 14781"/>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r>
                <a:rPr lang="en-US" sz="1650" kern="1200" dirty="0">
                  <a:solidFill>
                    <a:srgbClr val="FFFFFF"/>
                  </a:solidFill>
                  <a:latin typeface="Amazon Ember Light"/>
                </a:rPr>
                <a:t>Network Interface</a:t>
              </a:r>
            </a:p>
          </p:txBody>
        </p:sp>
        <p:sp>
          <p:nvSpPr>
            <p:cNvPr id="137" name="Rectangle: Rounded Corners 136">
              <a:extLst>
                <a:ext uri="{FF2B5EF4-FFF2-40B4-BE49-F238E27FC236}">
                  <a16:creationId xmlns:a16="http://schemas.microsoft.com/office/drawing/2014/main" id="{D9092BB3-62EE-41C3-8C6A-B8583F41DCEF}"/>
                </a:ext>
                <a:ext uri="{C183D7F6-B498-43B3-948B-1728B52AA6E4}">
                  <adec:decorative xmlns:adec="http://schemas.microsoft.com/office/drawing/2017/decorative" val="1"/>
                </a:ext>
              </a:extLst>
            </p:cNvPr>
            <p:cNvSpPr/>
            <p:nvPr/>
          </p:nvSpPr>
          <p:spPr>
            <a:xfrm>
              <a:off x="2920769" y="2949175"/>
              <a:ext cx="786239" cy="570432"/>
            </a:xfrm>
            <a:prstGeom prst="roundRect">
              <a:avLst>
                <a:gd name="adj" fmla="val 14781"/>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r>
                <a:rPr lang="en-US" sz="1650" kern="1200" dirty="0">
                  <a:solidFill>
                    <a:srgbClr val="FFFFFF"/>
                  </a:solidFill>
                  <a:latin typeface="Amazon Ember Light"/>
                </a:rPr>
                <a:t>Network Interface</a:t>
              </a:r>
            </a:p>
          </p:txBody>
        </p:sp>
        <p:pic>
          <p:nvPicPr>
            <p:cNvPr id="138" name="Graphic 137">
              <a:extLst>
                <a:ext uri="{FF2B5EF4-FFF2-40B4-BE49-F238E27FC236}">
                  <a16:creationId xmlns:a16="http://schemas.microsoft.com/office/drawing/2014/main" id="{28F82819-F1C7-4190-B765-9ECB2CD763BC}"/>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26889" y="2726173"/>
              <a:ext cx="1194098" cy="1094580"/>
            </a:xfrm>
            <a:prstGeom prst="rect">
              <a:avLst/>
            </a:prstGeom>
          </p:spPr>
        </p:pic>
        <p:sp>
          <p:nvSpPr>
            <p:cNvPr id="139" name="Rectangle: Rounded Corners 138">
              <a:extLst>
                <a:ext uri="{FF2B5EF4-FFF2-40B4-BE49-F238E27FC236}">
                  <a16:creationId xmlns:a16="http://schemas.microsoft.com/office/drawing/2014/main" id="{225A51EB-3539-4474-BAE3-4F0E4EA7CB71}"/>
                </a:ext>
                <a:ext uri="{C183D7F6-B498-43B3-948B-1728B52AA6E4}">
                  <adec:decorative xmlns:adec="http://schemas.microsoft.com/office/drawing/2017/decorative" val="1"/>
                </a:ext>
              </a:extLst>
            </p:cNvPr>
            <p:cNvSpPr/>
            <p:nvPr/>
          </p:nvSpPr>
          <p:spPr>
            <a:xfrm>
              <a:off x="9216427" y="2972133"/>
              <a:ext cx="786239" cy="570432"/>
            </a:xfrm>
            <a:prstGeom prst="roundRect">
              <a:avLst>
                <a:gd name="adj" fmla="val 14781"/>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r>
                <a:rPr lang="en-US" sz="1650" kern="1200" dirty="0">
                  <a:solidFill>
                    <a:srgbClr val="FFFFFF"/>
                  </a:solidFill>
                  <a:latin typeface="Amazon Ember Light"/>
                </a:rPr>
                <a:t>Network Interface</a:t>
              </a:r>
            </a:p>
          </p:txBody>
        </p:sp>
        <p:cxnSp>
          <p:nvCxnSpPr>
            <p:cNvPr id="149" name="Straight Arrow Connector 148">
              <a:extLst>
                <a:ext uri="{FF2B5EF4-FFF2-40B4-BE49-F238E27FC236}">
                  <a16:creationId xmlns:a16="http://schemas.microsoft.com/office/drawing/2014/main" id="{B342FC70-C5CA-407B-B606-6D3A51E2C09E}"/>
                </a:ext>
                <a:ext uri="{C183D7F6-B498-43B3-948B-1728B52AA6E4}">
                  <adec:decorative xmlns:adec="http://schemas.microsoft.com/office/drawing/2017/decorative" val="1"/>
                </a:ext>
              </a:extLst>
            </p:cNvPr>
            <p:cNvCxnSpPr>
              <a:cxnSpLocks/>
            </p:cNvCxnSpPr>
            <p:nvPr/>
          </p:nvCxnSpPr>
          <p:spPr>
            <a:xfrm>
              <a:off x="2062157" y="3696873"/>
              <a:ext cx="481227" cy="357338"/>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92B36C2D-D228-4568-9E1F-8D9EFEE556F8}"/>
                </a:ext>
                <a:ext uri="{C183D7F6-B498-43B3-948B-1728B52AA6E4}">
                  <adec:decorative xmlns:adec="http://schemas.microsoft.com/office/drawing/2017/decorative" val="1"/>
                </a:ext>
              </a:extLst>
            </p:cNvPr>
            <p:cNvCxnSpPr>
              <a:cxnSpLocks/>
            </p:cNvCxnSpPr>
            <p:nvPr/>
          </p:nvCxnSpPr>
          <p:spPr>
            <a:xfrm flipH="1">
              <a:off x="3003180" y="3677455"/>
              <a:ext cx="388143" cy="370815"/>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A2F7B282-C55D-40B5-B7D6-31AB47AB6D39}"/>
                </a:ext>
                <a:ext uri="{C183D7F6-B498-43B3-948B-1728B52AA6E4}">
                  <adec:decorative xmlns:adec="http://schemas.microsoft.com/office/drawing/2017/decorative" val="1"/>
                </a:ext>
              </a:extLst>
            </p:cNvPr>
            <p:cNvCxnSpPr>
              <a:cxnSpLocks/>
            </p:cNvCxnSpPr>
            <p:nvPr/>
          </p:nvCxnSpPr>
          <p:spPr>
            <a:xfrm>
              <a:off x="9690613" y="3820753"/>
              <a:ext cx="6863" cy="273956"/>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20C6AEE9-1952-4436-8D40-0DD53F626883}"/>
                </a:ext>
                <a:ext uri="{C183D7F6-B498-43B3-948B-1728B52AA6E4}">
                  <adec:decorative xmlns:adec="http://schemas.microsoft.com/office/drawing/2017/decorative" val="1"/>
                </a:ext>
              </a:extLst>
            </p:cNvPr>
            <p:cNvCxnSpPr>
              <a:cxnSpLocks/>
              <a:endCxn id="112" idx="0"/>
            </p:cNvCxnSpPr>
            <p:nvPr/>
          </p:nvCxnSpPr>
          <p:spPr>
            <a:xfrm>
              <a:off x="6172200" y="5114925"/>
              <a:ext cx="11922" cy="669362"/>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25770BDF-0021-4AE6-966E-B94F363C5367}"/>
                </a:ext>
                <a:ext uri="{C183D7F6-B498-43B3-948B-1728B52AA6E4}">
                  <adec:decorative xmlns:adec="http://schemas.microsoft.com/office/drawing/2017/decorative" val="1"/>
                </a:ext>
              </a:extLst>
            </p:cNvPr>
            <p:cNvCxnSpPr>
              <a:stCxn id="112" idx="1"/>
              <a:endCxn id="101" idx="2"/>
            </p:cNvCxnSpPr>
            <p:nvPr/>
          </p:nvCxnSpPr>
          <p:spPr>
            <a:xfrm rot="10800000">
              <a:off x="2732444" y="5370199"/>
              <a:ext cx="3096079" cy="76968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6BF3DE60-8942-4FD3-9B79-3AA898881E9A}"/>
                </a:ext>
                <a:ext uri="{C183D7F6-B498-43B3-948B-1728B52AA6E4}">
                  <adec:decorative xmlns:adec="http://schemas.microsoft.com/office/drawing/2017/decorative" val="1"/>
                </a:ext>
              </a:extLst>
            </p:cNvPr>
            <p:cNvSpPr/>
            <p:nvPr/>
          </p:nvSpPr>
          <p:spPr>
            <a:xfrm>
              <a:off x="1183341" y="2011680"/>
              <a:ext cx="3119718" cy="3571539"/>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68580" numCol="1" spcCol="0" rtlCol="0" fromWordArt="0" anchor="t" anchorCtr="0" forceAA="0" compatLnSpc="1">
              <a:prstTxWarp prst="textNoShape">
                <a:avLst/>
              </a:prstTxWarp>
              <a:noAutofit/>
            </a:bodyPr>
            <a:lstStyle/>
            <a:p>
              <a:pPr algn="ctr" defTabSz="1371600">
                <a:buClrTx/>
              </a:pPr>
              <a:endParaRPr lang="en-US" sz="1800" kern="1200" dirty="0">
                <a:solidFill>
                  <a:srgbClr val="000000"/>
                </a:solidFill>
                <a:latin typeface="Amazon Ember Light"/>
              </a:endParaRPr>
            </a:p>
          </p:txBody>
        </p:sp>
        <p:sp>
          <p:nvSpPr>
            <p:cNvPr id="101" name="Rectangle 100">
              <a:extLst>
                <a:ext uri="{FF2B5EF4-FFF2-40B4-BE49-F238E27FC236}">
                  <a16:creationId xmlns:a16="http://schemas.microsoft.com/office/drawing/2014/main" id="{B853AD0C-C2FB-40D1-99D4-E693522E6C1B}"/>
                </a:ext>
                <a:ext uri="{C183D7F6-B498-43B3-948B-1728B52AA6E4}">
                  <adec:decorative xmlns:adec="http://schemas.microsoft.com/office/drawing/2017/decorative" val="1"/>
                </a:ext>
              </a:extLst>
            </p:cNvPr>
            <p:cNvSpPr/>
            <p:nvPr/>
          </p:nvSpPr>
          <p:spPr>
            <a:xfrm>
              <a:off x="1538344" y="2370005"/>
              <a:ext cx="2388197" cy="3000193"/>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7492" tIns="68580" rIns="137160" bIns="68580" numCol="1" spcCol="0" rtlCol="0" fromWordArt="0" anchor="t" anchorCtr="0" forceAA="0" compatLnSpc="1">
              <a:prstTxWarp prst="textNoShape">
                <a:avLst/>
              </a:prstTxWarp>
              <a:noAutofit/>
            </a:bodyPr>
            <a:lstStyle/>
            <a:p>
              <a:pPr defTabSz="1371600">
                <a:buClrTx/>
              </a:pPr>
              <a:r>
                <a:rPr lang="en-US" sz="1800" kern="1200" dirty="0">
                  <a:solidFill>
                    <a:srgbClr val="36C2B3"/>
                  </a:solidFill>
                  <a:latin typeface="Amazon Ember Light"/>
                </a:rPr>
                <a:t>Private subnet</a:t>
              </a:r>
            </a:p>
          </p:txBody>
        </p:sp>
        <p:sp>
          <p:nvSpPr>
            <p:cNvPr id="102" name="Rectangle 101">
              <a:extLst>
                <a:ext uri="{FF2B5EF4-FFF2-40B4-BE49-F238E27FC236}">
                  <a16:creationId xmlns:a16="http://schemas.microsoft.com/office/drawing/2014/main" id="{D173B7F8-A9B4-4355-AE7A-E5AC7ABC379F}"/>
                </a:ext>
                <a:ext uri="{C183D7F6-B498-43B3-948B-1728B52AA6E4}">
                  <adec:decorative xmlns:adec="http://schemas.microsoft.com/office/drawing/2017/decorative" val="1"/>
                </a:ext>
              </a:extLst>
            </p:cNvPr>
            <p:cNvSpPr/>
            <p:nvPr/>
          </p:nvSpPr>
          <p:spPr>
            <a:xfrm>
              <a:off x="4990024" y="2396636"/>
              <a:ext cx="2388197" cy="3000193"/>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7492" tIns="68580" rIns="137160" bIns="68580" numCol="1" spcCol="0" rtlCol="0" fromWordArt="0" anchor="t" anchorCtr="0" forceAA="0" compatLnSpc="1">
              <a:prstTxWarp prst="textNoShape">
                <a:avLst/>
              </a:prstTxWarp>
              <a:noAutofit/>
            </a:bodyPr>
            <a:lstStyle/>
            <a:p>
              <a:pPr defTabSz="1371600">
                <a:buClrTx/>
              </a:pPr>
              <a:r>
                <a:rPr lang="en-US" sz="1800" kern="1200" dirty="0">
                  <a:solidFill>
                    <a:srgbClr val="36C2B3"/>
                  </a:solidFill>
                  <a:latin typeface="Amazon Ember Light"/>
                </a:rPr>
                <a:t>Private subnet</a:t>
              </a:r>
            </a:p>
          </p:txBody>
        </p:sp>
        <p:sp>
          <p:nvSpPr>
            <p:cNvPr id="103" name="Rectangle 102">
              <a:extLst>
                <a:ext uri="{FF2B5EF4-FFF2-40B4-BE49-F238E27FC236}">
                  <a16:creationId xmlns:a16="http://schemas.microsoft.com/office/drawing/2014/main" id="{37330761-E8DF-4FCA-9009-355665985D19}"/>
                </a:ext>
                <a:ext uri="{C183D7F6-B498-43B3-948B-1728B52AA6E4}">
                  <adec:decorative xmlns:adec="http://schemas.microsoft.com/office/drawing/2017/decorative" val="1"/>
                </a:ext>
              </a:extLst>
            </p:cNvPr>
            <p:cNvSpPr/>
            <p:nvPr/>
          </p:nvSpPr>
          <p:spPr>
            <a:xfrm>
              <a:off x="8401991" y="2452217"/>
              <a:ext cx="2388197" cy="1345232"/>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7492" tIns="68580" rIns="137160" bIns="68580" numCol="1" spcCol="0" rtlCol="0" fromWordArt="0" anchor="t" anchorCtr="0" forceAA="0" compatLnSpc="1">
              <a:prstTxWarp prst="textNoShape">
                <a:avLst/>
              </a:prstTxWarp>
              <a:noAutofit/>
            </a:bodyPr>
            <a:lstStyle/>
            <a:p>
              <a:pPr defTabSz="1371600">
                <a:buClrTx/>
              </a:pPr>
              <a:r>
                <a:rPr lang="en-US" sz="1800" kern="1200" dirty="0">
                  <a:solidFill>
                    <a:srgbClr val="36C2B3"/>
                  </a:solidFill>
                  <a:latin typeface="Amazon Ember Light"/>
                </a:rPr>
                <a:t>Private subnet</a:t>
              </a:r>
            </a:p>
          </p:txBody>
        </p:sp>
        <p:sp>
          <p:nvSpPr>
            <p:cNvPr id="104" name="Rectangle 103">
              <a:extLst>
                <a:ext uri="{FF2B5EF4-FFF2-40B4-BE49-F238E27FC236}">
                  <a16:creationId xmlns:a16="http://schemas.microsoft.com/office/drawing/2014/main" id="{46581731-63CF-4D22-80AB-4BA4BB90BFF9}"/>
                </a:ext>
                <a:ext uri="{C183D7F6-B498-43B3-948B-1728B52AA6E4}">
                  <adec:decorative xmlns:adec="http://schemas.microsoft.com/office/drawing/2017/decorative" val="1"/>
                </a:ext>
              </a:extLst>
            </p:cNvPr>
            <p:cNvSpPr/>
            <p:nvPr/>
          </p:nvSpPr>
          <p:spPr>
            <a:xfrm>
              <a:off x="8401991" y="3917386"/>
              <a:ext cx="2388197" cy="1452812"/>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07492" tIns="68580" rIns="137160" bIns="68580" numCol="1" spcCol="0" rtlCol="0" fromWordArt="0" anchor="t" anchorCtr="0" forceAA="0" compatLnSpc="1">
              <a:prstTxWarp prst="textNoShape">
                <a:avLst/>
              </a:prstTxWarp>
              <a:noAutofit/>
            </a:bodyPr>
            <a:lstStyle/>
            <a:p>
              <a:pPr defTabSz="1371600">
                <a:buClrTx/>
              </a:pPr>
              <a:r>
                <a:rPr lang="en-US" sz="1800" kern="1200" dirty="0">
                  <a:solidFill>
                    <a:srgbClr val="36C2B3"/>
                  </a:solidFill>
                  <a:latin typeface="Amazon Ember Light"/>
                </a:rPr>
                <a:t>Private subnet</a:t>
              </a:r>
            </a:p>
          </p:txBody>
        </p:sp>
        <p:pic>
          <p:nvPicPr>
            <p:cNvPr id="105" name="Graphic 104">
              <a:extLst>
                <a:ext uri="{FF2B5EF4-FFF2-40B4-BE49-F238E27FC236}">
                  <a16:creationId xmlns:a16="http://schemas.microsoft.com/office/drawing/2014/main" id="{3A299757-5771-494C-99DC-14E4D8EBB082}"/>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38344" y="2702870"/>
              <a:ext cx="1194098" cy="1094580"/>
            </a:xfrm>
            <a:prstGeom prst="rect">
              <a:avLst/>
            </a:prstGeom>
          </p:spPr>
        </p:pic>
        <p:pic>
          <p:nvPicPr>
            <p:cNvPr id="112" name="Graphic 111">
              <a:extLst>
                <a:ext uri="{FF2B5EF4-FFF2-40B4-BE49-F238E27FC236}">
                  <a16:creationId xmlns:a16="http://schemas.microsoft.com/office/drawing/2014/main" id="{14945D8A-36C4-4F28-9164-A2C4FBA52201}"/>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28522" y="5784287"/>
              <a:ext cx="711200" cy="711200"/>
            </a:xfrm>
            <a:prstGeom prst="rect">
              <a:avLst/>
            </a:prstGeom>
          </p:spPr>
        </p:pic>
        <p:sp>
          <p:nvSpPr>
            <p:cNvPr id="4" name="TextBox 3">
              <a:extLst>
                <a:ext uri="{FF2B5EF4-FFF2-40B4-BE49-F238E27FC236}">
                  <a16:creationId xmlns:a16="http://schemas.microsoft.com/office/drawing/2014/main" id="{B399C12D-4553-4967-96E4-907659D6C626}"/>
                </a:ext>
                <a:ext uri="{C183D7F6-B498-43B3-948B-1728B52AA6E4}">
                  <adec:decorative xmlns:adec="http://schemas.microsoft.com/office/drawing/2017/decorative" val="1"/>
                </a:ext>
              </a:extLst>
            </p:cNvPr>
            <p:cNvSpPr txBox="1"/>
            <p:nvPr/>
          </p:nvSpPr>
          <p:spPr>
            <a:xfrm>
              <a:off x="6683460" y="6109220"/>
              <a:ext cx="1998539" cy="369332"/>
            </a:xfrm>
            <a:prstGeom prst="rect">
              <a:avLst/>
            </a:prstGeom>
            <a:noFill/>
          </p:spPr>
          <p:txBody>
            <a:bodyPr wrap="none" rtlCol="0">
              <a:spAutoFit/>
            </a:bodyPr>
            <a:lstStyle/>
            <a:p>
              <a:pPr defTabSz="1371600">
                <a:buClrTx/>
              </a:pPr>
              <a:r>
                <a:rPr lang="en-US" sz="3000" kern="1200" dirty="0">
                  <a:latin typeface="Amazon Ember Light" panose="020B0403020204020204" pitchFamily="34" charset="0"/>
                  <a:ea typeface="Amazon Ember Light" panose="020B0403020204020204" pitchFamily="34" charset="0"/>
                  <a:cs typeface="Amazon Ember Light" panose="020B0403020204020204" pitchFamily="34" charset="0"/>
                </a:rPr>
                <a:t>Elastic File System</a:t>
              </a:r>
            </a:p>
          </p:txBody>
        </p:sp>
        <p:sp>
          <p:nvSpPr>
            <p:cNvPr id="117" name="Rectangle: Rounded Corners 116">
              <a:extLst>
                <a:ext uri="{FF2B5EF4-FFF2-40B4-BE49-F238E27FC236}">
                  <a16:creationId xmlns:a16="http://schemas.microsoft.com/office/drawing/2014/main" id="{A6D3EFF5-19A0-495C-A6A9-F2709A8DA9E5}"/>
                </a:ext>
                <a:ext uri="{C183D7F6-B498-43B3-948B-1728B52AA6E4}">
                  <adec:decorative xmlns:adec="http://schemas.microsoft.com/office/drawing/2017/decorative" val="1"/>
                </a:ext>
              </a:extLst>
            </p:cNvPr>
            <p:cNvSpPr/>
            <p:nvPr/>
          </p:nvSpPr>
          <p:spPr>
            <a:xfrm>
              <a:off x="5391368" y="4048270"/>
              <a:ext cx="1542757" cy="10418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endParaRPr lang="en-US" sz="2700" kern="1200">
                <a:solidFill>
                  <a:srgbClr val="FFFFFF"/>
                </a:solidFill>
                <a:latin typeface="Amazon Ember Light"/>
              </a:endParaRPr>
            </a:p>
          </p:txBody>
        </p:sp>
        <p:pic>
          <p:nvPicPr>
            <p:cNvPr id="133" name="Graphic 132">
              <a:extLst>
                <a:ext uri="{FF2B5EF4-FFF2-40B4-BE49-F238E27FC236}">
                  <a16:creationId xmlns:a16="http://schemas.microsoft.com/office/drawing/2014/main" id="{192FF234-284A-41C2-BF2C-CFBD45911F49}"/>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12726" y="2704663"/>
              <a:ext cx="1194098" cy="1094580"/>
            </a:xfrm>
            <a:prstGeom prst="rect">
              <a:avLst/>
            </a:prstGeom>
          </p:spPr>
        </p:pic>
        <p:sp>
          <p:nvSpPr>
            <p:cNvPr id="35" name="Rectangle 34">
              <a:extLst>
                <a:ext uri="{FF2B5EF4-FFF2-40B4-BE49-F238E27FC236}">
                  <a16:creationId xmlns:a16="http://schemas.microsoft.com/office/drawing/2014/main" id="{0C6B7B10-DA06-45DC-885A-14D7BCEA241F}"/>
                </a:ext>
                <a:ext uri="{C183D7F6-B498-43B3-948B-1728B52AA6E4}">
                  <adec:decorative xmlns:adec="http://schemas.microsoft.com/office/drawing/2017/decorative" val="1"/>
                </a:ext>
              </a:extLst>
            </p:cNvPr>
            <p:cNvSpPr/>
            <p:nvPr/>
          </p:nvSpPr>
          <p:spPr>
            <a:xfrm>
              <a:off x="4573571" y="2027037"/>
              <a:ext cx="3119718" cy="3571539"/>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68580" numCol="1" spcCol="0" rtlCol="0" fromWordArt="0" anchor="t" anchorCtr="0" forceAA="0" compatLnSpc="1">
              <a:prstTxWarp prst="textNoShape">
                <a:avLst/>
              </a:prstTxWarp>
              <a:noAutofit/>
            </a:bodyPr>
            <a:lstStyle/>
            <a:p>
              <a:pPr algn="ctr" defTabSz="1371600">
                <a:buClrTx/>
              </a:pPr>
              <a:endParaRPr lang="en-US" sz="1800" kern="1200" dirty="0">
                <a:solidFill>
                  <a:srgbClr val="000000"/>
                </a:solidFill>
                <a:latin typeface="Amazon Ember Light"/>
              </a:endParaRPr>
            </a:p>
          </p:txBody>
        </p:sp>
        <p:sp>
          <p:nvSpPr>
            <p:cNvPr id="36" name="Rectangle 35">
              <a:extLst>
                <a:ext uri="{FF2B5EF4-FFF2-40B4-BE49-F238E27FC236}">
                  <a16:creationId xmlns:a16="http://schemas.microsoft.com/office/drawing/2014/main" id="{A3DC0A8F-02F0-4694-BE89-F0F26AB4ECF6}"/>
                </a:ext>
                <a:ext uri="{C183D7F6-B498-43B3-948B-1728B52AA6E4}">
                  <adec:decorative xmlns:adec="http://schemas.microsoft.com/office/drawing/2017/decorative" val="1"/>
                </a:ext>
              </a:extLst>
            </p:cNvPr>
            <p:cNvSpPr/>
            <p:nvPr/>
          </p:nvSpPr>
          <p:spPr>
            <a:xfrm>
              <a:off x="7974558" y="2011679"/>
              <a:ext cx="3119718" cy="3571539"/>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37160" rIns="137160" bIns="68580" numCol="1" spcCol="0" rtlCol="0" fromWordArt="0" anchor="t" anchorCtr="0" forceAA="0" compatLnSpc="1">
              <a:prstTxWarp prst="textNoShape">
                <a:avLst/>
              </a:prstTxWarp>
              <a:noAutofit/>
            </a:bodyPr>
            <a:lstStyle/>
            <a:p>
              <a:pPr algn="ctr" defTabSz="1371600">
                <a:buClrTx/>
              </a:pPr>
              <a:endParaRPr lang="en-US" sz="1800" kern="1200" dirty="0">
                <a:solidFill>
                  <a:srgbClr val="000000"/>
                </a:solidFill>
                <a:latin typeface="Amazon Ember Light"/>
              </a:endParaRPr>
            </a:p>
          </p:txBody>
        </p:sp>
        <p:sp>
          <p:nvSpPr>
            <p:cNvPr id="9" name="TextBox 8">
              <a:extLst>
                <a:ext uri="{FF2B5EF4-FFF2-40B4-BE49-F238E27FC236}">
                  <a16:creationId xmlns:a16="http://schemas.microsoft.com/office/drawing/2014/main" id="{D621E7E1-4A36-4B94-AE03-1E70E5237B75}"/>
                </a:ext>
                <a:ext uri="{C183D7F6-B498-43B3-948B-1728B52AA6E4}">
                  <adec:decorative xmlns:adec="http://schemas.microsoft.com/office/drawing/2017/decorative" val="1"/>
                </a:ext>
              </a:extLst>
            </p:cNvPr>
            <p:cNvSpPr txBox="1"/>
            <p:nvPr/>
          </p:nvSpPr>
          <p:spPr>
            <a:xfrm>
              <a:off x="1792442" y="2011680"/>
              <a:ext cx="1651221" cy="307777"/>
            </a:xfrm>
            <a:prstGeom prst="rect">
              <a:avLst/>
            </a:prstGeom>
            <a:noFill/>
          </p:spPr>
          <p:txBody>
            <a:bodyPr wrap="none" rtlCol="0">
              <a:spAutoFit/>
            </a:bodyPr>
            <a:lstStyle/>
            <a:p>
              <a:pPr defTabSz="1371600">
                <a:buClrTx/>
              </a:pPr>
              <a:r>
                <a:rPr lang="en-US" sz="2400" kern="1200" dirty="0">
                  <a:latin typeface="Amazon Ember Light" panose="020B0403020204020204" pitchFamily="34" charset="0"/>
                  <a:ea typeface="Amazon Ember Light" panose="020B0403020204020204" pitchFamily="34" charset="0"/>
                  <a:cs typeface="Amazon Ember Light" panose="020B0403020204020204" pitchFamily="34" charset="0"/>
                </a:rPr>
                <a:t>Availability Zone A</a:t>
              </a:r>
            </a:p>
          </p:txBody>
        </p:sp>
        <p:sp>
          <p:nvSpPr>
            <p:cNvPr id="38" name="TextBox 37">
              <a:extLst>
                <a:ext uri="{FF2B5EF4-FFF2-40B4-BE49-F238E27FC236}">
                  <a16:creationId xmlns:a16="http://schemas.microsoft.com/office/drawing/2014/main" id="{1DD449E4-6081-4C82-AC4C-69051C1A2E47}"/>
                </a:ext>
                <a:ext uri="{C183D7F6-B498-43B3-948B-1728B52AA6E4}">
                  <adec:decorative xmlns:adec="http://schemas.microsoft.com/office/drawing/2017/decorative" val="1"/>
                </a:ext>
              </a:extLst>
            </p:cNvPr>
            <p:cNvSpPr txBox="1"/>
            <p:nvPr/>
          </p:nvSpPr>
          <p:spPr>
            <a:xfrm>
              <a:off x="5290472" y="2078016"/>
              <a:ext cx="1643741" cy="307777"/>
            </a:xfrm>
            <a:prstGeom prst="rect">
              <a:avLst/>
            </a:prstGeom>
            <a:noFill/>
          </p:spPr>
          <p:txBody>
            <a:bodyPr wrap="none" rtlCol="0">
              <a:spAutoFit/>
            </a:bodyPr>
            <a:lstStyle/>
            <a:p>
              <a:pPr defTabSz="1371600">
                <a:buClrTx/>
              </a:pPr>
              <a:r>
                <a:rPr lang="en-US" sz="2400" kern="1200" dirty="0">
                  <a:latin typeface="Amazon Ember Light" panose="020B0403020204020204" pitchFamily="34" charset="0"/>
                  <a:ea typeface="Amazon Ember Light" panose="020B0403020204020204" pitchFamily="34" charset="0"/>
                  <a:cs typeface="Amazon Ember Light" panose="020B0403020204020204" pitchFamily="34" charset="0"/>
                </a:rPr>
                <a:t>Availability Zone B</a:t>
              </a:r>
            </a:p>
          </p:txBody>
        </p:sp>
        <p:sp>
          <p:nvSpPr>
            <p:cNvPr id="39" name="TextBox 38">
              <a:extLst>
                <a:ext uri="{FF2B5EF4-FFF2-40B4-BE49-F238E27FC236}">
                  <a16:creationId xmlns:a16="http://schemas.microsoft.com/office/drawing/2014/main" id="{95F5BF64-A811-4851-A7BC-0C82DB3458A5}"/>
                </a:ext>
                <a:ext uri="{C183D7F6-B498-43B3-948B-1728B52AA6E4}">
                  <adec:decorative xmlns:adec="http://schemas.microsoft.com/office/drawing/2017/decorative" val="1"/>
                </a:ext>
              </a:extLst>
            </p:cNvPr>
            <p:cNvSpPr txBox="1"/>
            <p:nvPr/>
          </p:nvSpPr>
          <p:spPr>
            <a:xfrm>
              <a:off x="8732901" y="2110290"/>
              <a:ext cx="1641603" cy="307777"/>
            </a:xfrm>
            <a:prstGeom prst="rect">
              <a:avLst/>
            </a:prstGeom>
            <a:noFill/>
          </p:spPr>
          <p:txBody>
            <a:bodyPr wrap="none" rtlCol="0">
              <a:spAutoFit/>
            </a:bodyPr>
            <a:lstStyle/>
            <a:p>
              <a:pPr defTabSz="1371600">
                <a:buClrTx/>
              </a:pPr>
              <a:r>
                <a:rPr lang="en-US" sz="2400" kern="1200" dirty="0">
                  <a:latin typeface="Amazon Ember Light" panose="020B0403020204020204" pitchFamily="34" charset="0"/>
                  <a:ea typeface="Amazon Ember Light" panose="020B0403020204020204" pitchFamily="34" charset="0"/>
                  <a:cs typeface="Amazon Ember Light" panose="020B0403020204020204" pitchFamily="34" charset="0"/>
                </a:rPr>
                <a:t>Availability Zone C</a:t>
              </a:r>
            </a:p>
          </p:txBody>
        </p:sp>
      </p:grpSp>
      <p:sp>
        <p:nvSpPr>
          <p:cNvPr id="11" name="Footer Placeholder 10">
            <a:extLst>
              <a:ext uri="{FF2B5EF4-FFF2-40B4-BE49-F238E27FC236}">
                <a16:creationId xmlns:a16="http://schemas.microsoft.com/office/drawing/2014/main" id="{7E9F10CE-0AB8-DE43-9508-A2399839F872}"/>
              </a:ext>
            </a:extLst>
          </p:cNvPr>
          <p:cNvSpPr>
            <a:spLocks noGrp="1"/>
          </p:cNvSpPr>
          <p:nvPr>
            <p:ph type="ftr" sz="quarter" idx="3"/>
          </p:nvPr>
        </p:nvSpPr>
        <p:spPr/>
        <p:txBody>
          <a:bodyPr/>
          <a:lstStyle/>
          <a:p>
            <a:r>
              <a:rPr lang="en-US"/>
              <a:t>Distributed and Cloud Computing - Fall 2021</a:t>
            </a:r>
            <a:endParaRPr lang="en-US" dirty="0"/>
          </a:p>
        </p:txBody>
      </p:sp>
      <p:sp>
        <p:nvSpPr>
          <p:cNvPr id="13" name="Slide Number Placeholder 12">
            <a:extLst>
              <a:ext uri="{FF2B5EF4-FFF2-40B4-BE49-F238E27FC236}">
                <a16:creationId xmlns:a16="http://schemas.microsoft.com/office/drawing/2014/main" id="{583D595A-E37A-8649-9136-913F3A63AC19}"/>
              </a:ext>
            </a:extLst>
          </p:cNvPr>
          <p:cNvSpPr>
            <a:spLocks noGrp="1"/>
          </p:cNvSpPr>
          <p:nvPr>
            <p:ph type="sldNum" sz="quarter" idx="12"/>
          </p:nvPr>
        </p:nvSpPr>
        <p:spPr/>
        <p:txBody>
          <a:bodyPr/>
          <a:lstStyle/>
          <a:p>
            <a:fld id="{B6A95138-A96E-2F42-A959-2EFD44FE4AB7}" type="slidenum">
              <a:rPr lang="en-US" smtClean="0"/>
              <a:t>109</a:t>
            </a:fld>
            <a:endParaRPr lang="en-US" dirty="0"/>
          </a:p>
        </p:txBody>
      </p:sp>
    </p:spTree>
    <p:custDataLst>
      <p:tags r:id="rId1"/>
    </p:custDataLst>
    <p:extLst>
      <p:ext uri="{BB962C8B-B14F-4D97-AF65-F5344CB8AC3E}">
        <p14:creationId xmlns:p14="http://schemas.microsoft.com/office/powerpoint/2010/main" val="3286826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EC30E-D3A8-6240-8DF9-B900C12E88A2}"/>
              </a:ext>
            </a:extLst>
          </p:cNvPr>
          <p:cNvSpPr>
            <a:spLocks noGrp="1"/>
          </p:cNvSpPr>
          <p:nvPr>
            <p:ph type="title"/>
          </p:nvPr>
        </p:nvSpPr>
        <p:spPr/>
        <p:txBody>
          <a:bodyPr/>
          <a:lstStyle/>
          <a:p>
            <a:r>
              <a:rPr lang="en-US" dirty="0"/>
              <a:t>Solid-State Disks (SSD)</a:t>
            </a:r>
          </a:p>
        </p:txBody>
      </p:sp>
      <p:sp>
        <p:nvSpPr>
          <p:cNvPr id="3" name="Content Placeholder 2">
            <a:extLst>
              <a:ext uri="{FF2B5EF4-FFF2-40B4-BE49-F238E27FC236}">
                <a16:creationId xmlns:a16="http://schemas.microsoft.com/office/drawing/2014/main" id="{5CA764DB-A2CC-284C-BE0D-6E22E0D5B86F}"/>
              </a:ext>
            </a:extLst>
          </p:cNvPr>
          <p:cNvSpPr>
            <a:spLocks noGrp="1"/>
          </p:cNvSpPr>
          <p:nvPr>
            <p:ph idx="1"/>
          </p:nvPr>
        </p:nvSpPr>
        <p:spPr/>
        <p:txBody>
          <a:bodyPr/>
          <a:lstStyle/>
          <a:p>
            <a:r>
              <a:rPr lang="en-US" dirty="0"/>
              <a:t>Nonvolatile memory used like a hard drive</a:t>
            </a:r>
          </a:p>
          <a:p>
            <a:pPr lvl="1"/>
            <a:r>
              <a:rPr lang="en-US" dirty="0"/>
              <a:t>Many technology variations </a:t>
            </a:r>
          </a:p>
          <a:p>
            <a:r>
              <a:rPr lang="en-US" dirty="0"/>
              <a:t>Can be more reliable than HDDs</a:t>
            </a:r>
          </a:p>
          <a:p>
            <a:r>
              <a:rPr lang="en-US" dirty="0"/>
              <a:t>More expensive per MB </a:t>
            </a:r>
          </a:p>
          <a:p>
            <a:r>
              <a:rPr lang="en-US" dirty="0"/>
              <a:t>Maybe have shorter life span </a:t>
            </a:r>
          </a:p>
          <a:p>
            <a:r>
              <a:rPr lang="en-US" dirty="0"/>
              <a:t>Less capacity but much faster </a:t>
            </a:r>
          </a:p>
          <a:p>
            <a:r>
              <a:rPr lang="en-US" dirty="0"/>
              <a:t>Busses can be too slow -&gt; connect directly to PCI for example </a:t>
            </a:r>
          </a:p>
          <a:p>
            <a:r>
              <a:rPr lang="en-US" dirty="0"/>
              <a:t>No moving parts, so no seek time or rotational latency</a:t>
            </a:r>
          </a:p>
        </p:txBody>
      </p:sp>
      <p:sp>
        <p:nvSpPr>
          <p:cNvPr id="6" name="Footer Placeholder 5">
            <a:extLst>
              <a:ext uri="{FF2B5EF4-FFF2-40B4-BE49-F238E27FC236}">
                <a16:creationId xmlns:a16="http://schemas.microsoft.com/office/drawing/2014/main" id="{ECB2AD3E-EA75-654E-B9BB-8370CE08AC00}"/>
              </a:ext>
            </a:extLst>
          </p:cNvPr>
          <p:cNvSpPr>
            <a:spLocks noGrp="1"/>
          </p:cNvSpPr>
          <p:nvPr>
            <p:ph type="ftr" sz="quarter" idx="11"/>
          </p:nvPr>
        </p:nvSpPr>
        <p:spPr/>
        <p:txBody>
          <a:bodyPr/>
          <a:lstStyle/>
          <a:p>
            <a:r>
              <a:rPr lang="en-US"/>
              <a:t>Distributed and Cloud Computing - Fall 2021</a:t>
            </a:r>
          </a:p>
        </p:txBody>
      </p:sp>
      <p:sp>
        <p:nvSpPr>
          <p:cNvPr id="7" name="Slide Number Placeholder 6">
            <a:extLst>
              <a:ext uri="{FF2B5EF4-FFF2-40B4-BE49-F238E27FC236}">
                <a16:creationId xmlns:a16="http://schemas.microsoft.com/office/drawing/2014/main" id="{E850557F-289E-194B-BB4B-8FA080AD525D}"/>
              </a:ext>
            </a:extLst>
          </p:cNvPr>
          <p:cNvSpPr>
            <a:spLocks noGrp="1"/>
          </p:cNvSpPr>
          <p:nvPr>
            <p:ph type="sldNum" sz="quarter" idx="12"/>
          </p:nvPr>
        </p:nvSpPr>
        <p:spPr/>
        <p:txBody>
          <a:bodyPr/>
          <a:lstStyle/>
          <a:p>
            <a:fld id="{E5F9FE24-64CB-6D42-A9EC-97246F7285E9}" type="slidenum">
              <a:rPr lang="en-US" smtClean="0"/>
              <a:t>11</a:t>
            </a:fld>
            <a:endParaRPr lang="en-US"/>
          </a:p>
        </p:txBody>
      </p:sp>
      <p:pic>
        <p:nvPicPr>
          <p:cNvPr id="2054" name="Picture 6" descr="ssd-vs-hdd-hardware-differences">
            <a:extLst>
              <a:ext uri="{FF2B5EF4-FFF2-40B4-BE49-F238E27FC236}">
                <a16:creationId xmlns:a16="http://schemas.microsoft.com/office/drawing/2014/main" id="{9D263061-2E34-504E-984A-C8DDA30E7A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43217" y="867040"/>
            <a:ext cx="6436784" cy="3742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4145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EFS implementation</a:t>
            </a:r>
          </a:p>
        </p:txBody>
      </p:sp>
      <p:sp>
        <p:nvSpPr>
          <p:cNvPr id="12" name="Content Placeholder 11">
            <a:extLst>
              <a:ext uri="{C183D7F6-B498-43B3-948B-1728B52AA6E4}">
                <adec:decorative xmlns:adec="http://schemas.microsoft.com/office/drawing/2017/decorative" val="1"/>
              </a:ext>
            </a:extLst>
          </p:cNvPr>
          <p:cNvSpPr>
            <a:spLocks noGrp="1"/>
          </p:cNvSpPr>
          <p:nvPr>
            <p:ph idx="1"/>
          </p:nvPr>
        </p:nvSpPr>
        <p:spPr>
          <a:xfrm>
            <a:off x="1224507" y="2992881"/>
            <a:ext cx="16280289" cy="5744607"/>
          </a:xfrm>
        </p:spPr>
        <p:txBody>
          <a:bodyPr>
            <a:normAutofit fontScale="92500" lnSpcReduction="10000"/>
          </a:bodyPr>
          <a:lstStyle/>
          <a:p>
            <a:pPr marL="0" indent="0">
              <a:lnSpc>
                <a:spcPct val="93000"/>
              </a:lnSpc>
              <a:spcBef>
                <a:spcPts val="4800"/>
              </a:spcBef>
              <a:buNone/>
            </a:pPr>
            <a:r>
              <a:rPr lang="en-US" dirty="0"/>
              <a:t>Create your Amazon EC2 resources and launch your Amazon EC2 instance.</a:t>
            </a:r>
          </a:p>
          <a:p>
            <a:pPr marL="0" indent="0">
              <a:lnSpc>
                <a:spcPct val="93000"/>
              </a:lnSpc>
              <a:spcBef>
                <a:spcPts val="4800"/>
              </a:spcBef>
              <a:buNone/>
            </a:pPr>
            <a:r>
              <a:rPr lang="en-US" dirty="0"/>
              <a:t>Create your Amazon EFS file system.</a:t>
            </a:r>
          </a:p>
          <a:p>
            <a:pPr marL="0" indent="0">
              <a:lnSpc>
                <a:spcPct val="93000"/>
              </a:lnSpc>
              <a:spcBef>
                <a:spcPts val="4800"/>
              </a:spcBef>
              <a:buNone/>
              <a:tabLst>
                <a:tab pos="2292293" algn="l"/>
                <a:tab pos="2511363" algn="l"/>
              </a:tabLst>
            </a:pPr>
            <a:r>
              <a:rPr lang="en-US" dirty="0"/>
              <a:t>Create your mount targets in the appropriate subnets. </a:t>
            </a:r>
          </a:p>
          <a:p>
            <a:pPr marL="0" indent="0">
              <a:lnSpc>
                <a:spcPct val="93000"/>
              </a:lnSpc>
              <a:spcBef>
                <a:spcPts val="4800"/>
              </a:spcBef>
              <a:buNone/>
              <a:tabLst>
                <a:tab pos="2292293" algn="l"/>
                <a:tab pos="2511363" algn="l"/>
              </a:tabLst>
            </a:pPr>
            <a:r>
              <a:rPr lang="en-US" dirty="0"/>
              <a:t>Connect your Amazon EC2 instances to the mount targets.</a:t>
            </a:r>
          </a:p>
          <a:p>
            <a:pPr marL="0" indent="0">
              <a:lnSpc>
                <a:spcPct val="93000"/>
              </a:lnSpc>
              <a:spcBef>
                <a:spcPts val="4800"/>
              </a:spcBef>
              <a:buNone/>
              <a:tabLst>
                <a:tab pos="2292293" algn="l"/>
                <a:tab pos="2511363" algn="l"/>
              </a:tabLst>
            </a:pPr>
            <a:r>
              <a:rPr lang="en-US" dirty="0"/>
              <a:t>Verify the resources and protection of your AWS account.</a:t>
            </a:r>
          </a:p>
        </p:txBody>
      </p:sp>
      <p:sp>
        <p:nvSpPr>
          <p:cNvPr id="14" name="Oval 13">
            <a:extLst>
              <a:ext uri="{C183D7F6-B498-43B3-948B-1728B52AA6E4}">
                <adec:decorative xmlns:adec="http://schemas.microsoft.com/office/drawing/2017/decorative" val="1"/>
              </a:ext>
            </a:extLst>
          </p:cNvPr>
          <p:cNvSpPr>
            <a:spLocks noChangeAspect="1"/>
          </p:cNvSpPr>
          <p:nvPr/>
        </p:nvSpPr>
        <p:spPr>
          <a:xfrm>
            <a:off x="477812" y="2985447"/>
            <a:ext cx="612324" cy="612324"/>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anchor="ctr"/>
          <a:lstStyle/>
          <a:p>
            <a:pPr algn="ctr" defTabSz="1371600">
              <a:buClrTx/>
              <a:defRPr/>
            </a:pPr>
            <a:r>
              <a:rPr lang="en-US" sz="3200" b="1" kern="1200" dirty="0">
                <a:solidFill>
                  <a:srgbClr val="FFFFFF">
                    <a:lumMod val="95000"/>
                  </a:srgbClr>
                </a:solidFill>
                <a:latin typeface="Amazon Ember Light"/>
              </a:rPr>
              <a:t>1</a:t>
            </a:r>
          </a:p>
        </p:txBody>
      </p:sp>
      <p:sp>
        <p:nvSpPr>
          <p:cNvPr id="15" name="Oval 14">
            <a:extLst>
              <a:ext uri="{C183D7F6-B498-43B3-948B-1728B52AA6E4}">
                <adec:decorative xmlns:adec="http://schemas.microsoft.com/office/drawing/2017/decorative" val="1"/>
              </a:ext>
            </a:extLst>
          </p:cNvPr>
          <p:cNvSpPr>
            <a:spLocks noChangeAspect="1"/>
          </p:cNvSpPr>
          <p:nvPr/>
        </p:nvSpPr>
        <p:spPr>
          <a:xfrm>
            <a:off x="477812" y="4198050"/>
            <a:ext cx="612324" cy="612324"/>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anchor="ctr"/>
          <a:lstStyle/>
          <a:p>
            <a:pPr algn="ctr" defTabSz="1371600">
              <a:buClrTx/>
              <a:defRPr/>
            </a:pPr>
            <a:r>
              <a:rPr lang="en-US" sz="3200" b="1" kern="1200" dirty="0">
                <a:solidFill>
                  <a:srgbClr val="FFFFFF">
                    <a:lumMod val="95000"/>
                  </a:srgbClr>
                </a:solidFill>
                <a:latin typeface="Amazon Ember Light"/>
              </a:rPr>
              <a:t>2</a:t>
            </a:r>
          </a:p>
        </p:txBody>
      </p:sp>
      <p:sp>
        <p:nvSpPr>
          <p:cNvPr id="16" name="Oval 15">
            <a:extLst>
              <a:ext uri="{C183D7F6-B498-43B3-948B-1728B52AA6E4}">
                <adec:decorative xmlns:adec="http://schemas.microsoft.com/office/drawing/2017/decorative" val="1"/>
              </a:ext>
            </a:extLst>
          </p:cNvPr>
          <p:cNvSpPr>
            <a:spLocks noChangeAspect="1"/>
          </p:cNvSpPr>
          <p:nvPr/>
        </p:nvSpPr>
        <p:spPr>
          <a:xfrm>
            <a:off x="499278" y="5410653"/>
            <a:ext cx="612324" cy="612324"/>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anchor="ctr"/>
          <a:lstStyle/>
          <a:p>
            <a:pPr algn="ctr" defTabSz="1371600">
              <a:buClrTx/>
              <a:defRPr/>
            </a:pPr>
            <a:r>
              <a:rPr lang="en-US" sz="3200" b="1" kern="1200" dirty="0">
                <a:solidFill>
                  <a:srgbClr val="FFFFFF">
                    <a:lumMod val="95000"/>
                  </a:srgbClr>
                </a:solidFill>
                <a:latin typeface="Amazon Ember Light"/>
              </a:rPr>
              <a:t>3</a:t>
            </a:r>
          </a:p>
        </p:txBody>
      </p:sp>
      <p:sp>
        <p:nvSpPr>
          <p:cNvPr id="17" name="Oval 16">
            <a:extLst>
              <a:ext uri="{C183D7F6-B498-43B3-948B-1728B52AA6E4}">
                <adec:decorative xmlns:adec="http://schemas.microsoft.com/office/drawing/2017/decorative" val="1"/>
              </a:ext>
            </a:extLst>
          </p:cNvPr>
          <p:cNvSpPr>
            <a:spLocks noChangeAspect="1"/>
          </p:cNvSpPr>
          <p:nvPr/>
        </p:nvSpPr>
        <p:spPr>
          <a:xfrm>
            <a:off x="477812" y="6623256"/>
            <a:ext cx="612324" cy="612324"/>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anchor="ctr"/>
          <a:lstStyle/>
          <a:p>
            <a:pPr algn="ctr" defTabSz="1371600">
              <a:buClrTx/>
              <a:defRPr/>
            </a:pPr>
            <a:r>
              <a:rPr lang="en-US" sz="3200" b="1" kern="1200" dirty="0">
                <a:solidFill>
                  <a:srgbClr val="FFFFFF">
                    <a:lumMod val="95000"/>
                  </a:srgbClr>
                </a:solidFill>
                <a:latin typeface="Amazon Ember Light"/>
              </a:rPr>
              <a:t>4</a:t>
            </a:r>
          </a:p>
        </p:txBody>
      </p:sp>
      <p:sp>
        <p:nvSpPr>
          <p:cNvPr id="20" name="Oval 19">
            <a:extLst>
              <a:ext uri="{C183D7F6-B498-43B3-948B-1728B52AA6E4}">
                <adec:decorative xmlns:adec="http://schemas.microsoft.com/office/drawing/2017/decorative" val="1"/>
              </a:ext>
            </a:extLst>
          </p:cNvPr>
          <p:cNvSpPr>
            <a:spLocks noChangeAspect="1"/>
          </p:cNvSpPr>
          <p:nvPr/>
        </p:nvSpPr>
        <p:spPr>
          <a:xfrm>
            <a:off x="499278" y="7835858"/>
            <a:ext cx="612324" cy="612324"/>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p:spPr>
        <p:style>
          <a:lnRef idx="0">
            <a:schemeClr val="accent6"/>
          </a:lnRef>
          <a:fillRef idx="3">
            <a:schemeClr val="accent6"/>
          </a:fillRef>
          <a:effectRef idx="3">
            <a:schemeClr val="accent6"/>
          </a:effectRef>
          <a:fontRef idx="minor">
            <a:schemeClr val="lt1"/>
          </a:fontRef>
        </p:style>
        <p:txBody>
          <a:bodyPr anchor="ctr"/>
          <a:lstStyle/>
          <a:p>
            <a:pPr algn="ctr" defTabSz="1371600">
              <a:buClrTx/>
              <a:defRPr/>
            </a:pPr>
            <a:r>
              <a:rPr lang="en-US" sz="3200" b="1" kern="1200" dirty="0">
                <a:solidFill>
                  <a:srgbClr val="FFFFFF">
                    <a:lumMod val="95000"/>
                  </a:srgbClr>
                </a:solidFill>
                <a:latin typeface="Amazon Ember Light"/>
              </a:rPr>
              <a:t>5</a:t>
            </a:r>
          </a:p>
        </p:txBody>
      </p:sp>
      <p:sp>
        <p:nvSpPr>
          <p:cNvPr id="6" name="Footer Placeholder 5">
            <a:extLst>
              <a:ext uri="{FF2B5EF4-FFF2-40B4-BE49-F238E27FC236}">
                <a16:creationId xmlns:a16="http://schemas.microsoft.com/office/drawing/2014/main" id="{1FA2650E-6E01-FE44-A631-9197F2906890}"/>
              </a:ext>
            </a:extLst>
          </p:cNvPr>
          <p:cNvSpPr>
            <a:spLocks noGrp="1"/>
          </p:cNvSpPr>
          <p:nvPr>
            <p:ph type="ftr" sz="quarter" idx="3"/>
          </p:nvPr>
        </p:nvSpPr>
        <p:spPr/>
        <p:txBody>
          <a:bodyPr/>
          <a:lstStyle/>
          <a:p>
            <a:r>
              <a:rPr lang="en-US"/>
              <a:t>Distributed and Cloud Computing - Fall 2021</a:t>
            </a:r>
            <a:endParaRPr lang="en-US" dirty="0"/>
          </a:p>
        </p:txBody>
      </p:sp>
      <p:sp>
        <p:nvSpPr>
          <p:cNvPr id="7" name="Slide Number Placeholder 6">
            <a:extLst>
              <a:ext uri="{FF2B5EF4-FFF2-40B4-BE49-F238E27FC236}">
                <a16:creationId xmlns:a16="http://schemas.microsoft.com/office/drawing/2014/main" id="{90E33FFD-1711-E741-8BD1-0647A08C4F69}"/>
              </a:ext>
            </a:extLst>
          </p:cNvPr>
          <p:cNvSpPr>
            <a:spLocks noGrp="1"/>
          </p:cNvSpPr>
          <p:nvPr>
            <p:ph type="sldNum" sz="quarter" idx="12"/>
          </p:nvPr>
        </p:nvSpPr>
        <p:spPr/>
        <p:txBody>
          <a:bodyPr/>
          <a:lstStyle/>
          <a:p>
            <a:fld id="{B6A95138-A96E-2F42-A959-2EFD44FE4AB7}" type="slidenum">
              <a:rPr lang="en-US" smtClean="0"/>
              <a:t>110</a:t>
            </a:fld>
            <a:endParaRPr lang="en-US" dirty="0"/>
          </a:p>
        </p:txBody>
      </p:sp>
    </p:spTree>
    <p:custDataLst>
      <p:tags r:id="rId1"/>
    </p:custDataLst>
    <p:extLst>
      <p:ext uri="{BB962C8B-B14F-4D97-AF65-F5344CB8AC3E}">
        <p14:creationId xmlns:p14="http://schemas.microsoft.com/office/powerpoint/2010/main" val="295639910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EFS resources</a:t>
            </a:r>
          </a:p>
        </p:txBody>
      </p:sp>
      <p:sp>
        <p:nvSpPr>
          <p:cNvPr id="3" name="Content Placeholder 2"/>
          <p:cNvSpPr>
            <a:spLocks noGrp="1"/>
          </p:cNvSpPr>
          <p:nvPr>
            <p:ph idx="1"/>
          </p:nvPr>
        </p:nvSpPr>
        <p:spPr>
          <a:xfrm>
            <a:off x="924339" y="2418002"/>
            <a:ext cx="15773400" cy="7369962"/>
          </a:xfrm>
        </p:spPr>
        <p:txBody>
          <a:bodyPr>
            <a:normAutofit lnSpcReduction="10000"/>
          </a:bodyPr>
          <a:lstStyle/>
          <a:p>
            <a:pPr marL="0" indent="0">
              <a:buNone/>
            </a:pPr>
            <a:r>
              <a:rPr lang="en-US" sz="4500" dirty="0"/>
              <a:t>File system</a:t>
            </a:r>
          </a:p>
          <a:p>
            <a:pPr marL="1119188" lvl="1" indent="-685800" algn="just">
              <a:spcBef>
                <a:spcPts val="1500"/>
              </a:spcBef>
              <a:spcAft>
                <a:spcPts val="1200"/>
              </a:spcAft>
            </a:pPr>
            <a:r>
              <a:rPr lang="en-US" sz="3900" dirty="0"/>
              <a:t>Mount target</a:t>
            </a:r>
          </a:p>
          <a:p>
            <a:pPr marL="1893095" lvl="1" indent="-685800">
              <a:lnSpc>
                <a:spcPct val="140000"/>
              </a:lnSpc>
              <a:spcBef>
                <a:spcPts val="0"/>
              </a:spcBef>
              <a:buClr>
                <a:schemeClr val="bg2">
                  <a:lumMod val="10000"/>
                </a:schemeClr>
              </a:buClr>
            </a:pPr>
            <a:r>
              <a:rPr lang="en-US" sz="3300" dirty="0"/>
              <a:t>Subnet ID</a:t>
            </a:r>
          </a:p>
          <a:p>
            <a:pPr marL="1893095" lvl="1" indent="-685800">
              <a:lnSpc>
                <a:spcPct val="150000"/>
              </a:lnSpc>
              <a:spcBef>
                <a:spcPts val="0"/>
              </a:spcBef>
              <a:buClr>
                <a:schemeClr val="bg2">
                  <a:lumMod val="10000"/>
                </a:schemeClr>
              </a:buClr>
            </a:pPr>
            <a:r>
              <a:rPr lang="en-US" sz="3300" dirty="0"/>
              <a:t>Security groups</a:t>
            </a:r>
          </a:p>
          <a:p>
            <a:pPr marL="1893095" lvl="1" indent="-685800">
              <a:lnSpc>
                <a:spcPct val="150000"/>
              </a:lnSpc>
              <a:spcBef>
                <a:spcPts val="0"/>
              </a:spcBef>
              <a:buClr>
                <a:schemeClr val="bg2">
                  <a:lumMod val="10000"/>
                </a:schemeClr>
              </a:buClr>
            </a:pPr>
            <a:r>
              <a:rPr lang="en-US" sz="3300" dirty="0"/>
              <a:t>One or more per file system</a:t>
            </a:r>
          </a:p>
          <a:p>
            <a:pPr marL="1893095" lvl="1" indent="-685800">
              <a:lnSpc>
                <a:spcPct val="150000"/>
              </a:lnSpc>
              <a:spcBef>
                <a:spcPts val="0"/>
              </a:spcBef>
              <a:buClr>
                <a:schemeClr val="bg2">
                  <a:lumMod val="10000"/>
                </a:schemeClr>
              </a:buClr>
            </a:pPr>
            <a:r>
              <a:rPr lang="en-US" sz="3300" dirty="0"/>
              <a:t>Create in a VPC subnet</a:t>
            </a:r>
          </a:p>
          <a:p>
            <a:pPr marL="1893095" lvl="1" indent="-685800">
              <a:lnSpc>
                <a:spcPct val="150000"/>
              </a:lnSpc>
              <a:spcBef>
                <a:spcPts val="0"/>
              </a:spcBef>
              <a:buClr>
                <a:schemeClr val="bg2">
                  <a:lumMod val="10000"/>
                </a:schemeClr>
              </a:buClr>
            </a:pPr>
            <a:r>
              <a:rPr lang="en-US" sz="3300" dirty="0"/>
              <a:t>One per Availability Zone</a:t>
            </a:r>
          </a:p>
          <a:p>
            <a:pPr marL="1893095" lvl="1" indent="-685800">
              <a:lnSpc>
                <a:spcPct val="150000"/>
              </a:lnSpc>
              <a:spcBef>
                <a:spcPts val="0"/>
              </a:spcBef>
              <a:buClr>
                <a:schemeClr val="bg2">
                  <a:lumMod val="10000"/>
                </a:schemeClr>
              </a:buClr>
            </a:pPr>
            <a:r>
              <a:rPr lang="en-US" sz="3300" dirty="0"/>
              <a:t>Must be in the same VPC</a:t>
            </a:r>
          </a:p>
          <a:p>
            <a:pPr marL="1119188" lvl="1" indent="-685800" algn="just">
              <a:spcBef>
                <a:spcPts val="1500"/>
              </a:spcBef>
              <a:spcAft>
                <a:spcPts val="1200"/>
              </a:spcAft>
            </a:pPr>
            <a:r>
              <a:rPr lang="en-US" sz="3900" dirty="0"/>
              <a:t>Tags</a:t>
            </a:r>
          </a:p>
          <a:p>
            <a:pPr marL="1893095" lvl="1" indent="-685800">
              <a:lnSpc>
                <a:spcPct val="150000"/>
              </a:lnSpc>
              <a:spcBef>
                <a:spcPts val="0"/>
              </a:spcBef>
              <a:buClr>
                <a:schemeClr val="bg2">
                  <a:lumMod val="10000"/>
                </a:schemeClr>
              </a:buClr>
            </a:pPr>
            <a:r>
              <a:rPr lang="en-US" sz="3300" dirty="0"/>
              <a:t>Key-value pairs</a:t>
            </a:r>
          </a:p>
        </p:txBody>
      </p:sp>
      <p:pic>
        <p:nvPicPr>
          <p:cNvPr id="20" name="Picture 19" descr="collection of folders."/>
          <p:cNvPicPr>
            <a:picLocks noChangeAspect="1"/>
          </p:cNvPicPr>
          <p:nvPr/>
        </p:nvPicPr>
        <p:blipFill>
          <a:blip r:embed="rId4"/>
          <a:stretch>
            <a:fillRect/>
          </a:stretch>
        </p:blipFill>
        <p:spPr>
          <a:xfrm>
            <a:off x="10439912" y="4207508"/>
            <a:ext cx="4533900" cy="3790950"/>
          </a:xfrm>
          <a:prstGeom prst="rect">
            <a:avLst/>
          </a:prstGeom>
        </p:spPr>
      </p:pic>
      <p:sp>
        <p:nvSpPr>
          <p:cNvPr id="7" name="Footer Placeholder 6">
            <a:extLst>
              <a:ext uri="{FF2B5EF4-FFF2-40B4-BE49-F238E27FC236}">
                <a16:creationId xmlns:a16="http://schemas.microsoft.com/office/drawing/2014/main" id="{6DD31A91-8C28-1C48-9410-C2134289DA51}"/>
              </a:ext>
            </a:extLst>
          </p:cNvPr>
          <p:cNvSpPr>
            <a:spLocks noGrp="1"/>
          </p:cNvSpPr>
          <p:nvPr>
            <p:ph type="ftr" sz="quarter" idx="3"/>
          </p:nvPr>
        </p:nvSpPr>
        <p:spPr/>
        <p:txBody>
          <a:bodyPr/>
          <a:lstStyle/>
          <a:p>
            <a:r>
              <a:rPr lang="en-US"/>
              <a:t>Distributed and Cloud Computing - Fall 2021</a:t>
            </a:r>
            <a:endParaRPr lang="en-US" dirty="0"/>
          </a:p>
        </p:txBody>
      </p:sp>
      <p:sp>
        <p:nvSpPr>
          <p:cNvPr id="8" name="Slide Number Placeholder 7">
            <a:extLst>
              <a:ext uri="{FF2B5EF4-FFF2-40B4-BE49-F238E27FC236}">
                <a16:creationId xmlns:a16="http://schemas.microsoft.com/office/drawing/2014/main" id="{0607D03F-6C71-D941-9D10-304070256294}"/>
              </a:ext>
            </a:extLst>
          </p:cNvPr>
          <p:cNvSpPr>
            <a:spLocks noGrp="1"/>
          </p:cNvSpPr>
          <p:nvPr>
            <p:ph type="sldNum" sz="quarter" idx="12"/>
          </p:nvPr>
        </p:nvSpPr>
        <p:spPr/>
        <p:txBody>
          <a:bodyPr/>
          <a:lstStyle/>
          <a:p>
            <a:fld id="{B6A95138-A96E-2F42-A959-2EFD44FE4AB7}" type="slidenum">
              <a:rPr lang="en-US" smtClean="0"/>
              <a:t>111</a:t>
            </a:fld>
            <a:endParaRPr lang="en-US" dirty="0"/>
          </a:p>
        </p:txBody>
      </p:sp>
    </p:spTree>
    <p:custDataLst>
      <p:tags r:id="rId1"/>
    </p:custDataLst>
    <p:extLst>
      <p:ext uri="{BB962C8B-B14F-4D97-AF65-F5344CB8AC3E}">
        <p14:creationId xmlns:p14="http://schemas.microsoft.com/office/powerpoint/2010/main" val="313093994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t>Section 3 key takeaways</a:t>
            </a:r>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sz="3600" dirty="0"/>
              <a:t>Amazon EFS provides file storage over a network.</a:t>
            </a:r>
          </a:p>
          <a:p>
            <a:r>
              <a:rPr lang="en-US" sz="3600" dirty="0"/>
              <a:t>Perfect for big data and analytics, media processing workflows, content management, web serving, and home directories.</a:t>
            </a:r>
          </a:p>
          <a:p>
            <a:r>
              <a:rPr lang="en-US" sz="3600" dirty="0"/>
              <a:t>Fully managed service that eliminates storage administration tasks.</a:t>
            </a:r>
          </a:p>
          <a:p>
            <a:r>
              <a:rPr lang="en-US" sz="3600" dirty="0"/>
              <a:t>Accessible from the console, an API, or the CLI.</a:t>
            </a:r>
          </a:p>
          <a:p>
            <a:r>
              <a:rPr lang="en-US" sz="3600" dirty="0"/>
              <a:t>Scales up or down as files are added or removed and you pay for what you use.</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895833" y="4155536"/>
            <a:ext cx="5896971" cy="4656302"/>
          </a:xfrm>
          <a:prstGeom prst="rect">
            <a:avLst/>
          </a:prstGeom>
        </p:spPr>
      </p:pic>
      <p:sp>
        <p:nvSpPr>
          <p:cNvPr id="8" name="Footer Placeholder 7">
            <a:extLst>
              <a:ext uri="{FF2B5EF4-FFF2-40B4-BE49-F238E27FC236}">
                <a16:creationId xmlns:a16="http://schemas.microsoft.com/office/drawing/2014/main" id="{A772330B-4379-E945-BEB3-C0EECFCE859E}"/>
              </a:ext>
            </a:extLst>
          </p:cNvPr>
          <p:cNvSpPr>
            <a:spLocks noGrp="1"/>
          </p:cNvSpPr>
          <p:nvPr>
            <p:ph type="ftr" sz="quarter" idx="11"/>
          </p:nvPr>
        </p:nvSpPr>
        <p:spPr>
          <a:xfrm>
            <a:off x="7874958" y="9723438"/>
            <a:ext cx="5662758" cy="547688"/>
          </a:xfrm>
        </p:spPr>
        <p:txBody>
          <a:bodyPr/>
          <a:lstStyle/>
          <a:p>
            <a:r>
              <a:rPr lang="en-US"/>
              <a:t>Distributed and Cloud Computing - Fall 2021</a:t>
            </a:r>
            <a:endParaRPr lang="en-US" dirty="0"/>
          </a:p>
        </p:txBody>
      </p:sp>
      <p:sp>
        <p:nvSpPr>
          <p:cNvPr id="9" name="Slide Number Placeholder 8">
            <a:extLst>
              <a:ext uri="{FF2B5EF4-FFF2-40B4-BE49-F238E27FC236}">
                <a16:creationId xmlns:a16="http://schemas.microsoft.com/office/drawing/2014/main" id="{CD3155B1-2961-9F4F-AA37-70AD40ED4678}"/>
              </a:ext>
            </a:extLst>
          </p:cNvPr>
          <p:cNvSpPr>
            <a:spLocks noGrp="1"/>
          </p:cNvSpPr>
          <p:nvPr>
            <p:ph type="sldNum" sz="quarter" idx="10"/>
          </p:nvPr>
        </p:nvSpPr>
        <p:spPr/>
        <p:txBody>
          <a:bodyPr/>
          <a:lstStyle/>
          <a:p>
            <a:fld id="{B6A95138-A96E-2F42-A959-2EFD44FE4AB7}" type="slidenum">
              <a:rPr lang="en-US" smtClean="0"/>
              <a:pPr/>
              <a:t>112</a:t>
            </a:fld>
            <a:endParaRPr lang="en-US" dirty="0"/>
          </a:p>
        </p:txBody>
      </p:sp>
      <p:sp>
        <p:nvSpPr>
          <p:cNvPr id="10" name="Slide Number Placeholder 7">
            <a:extLst>
              <a:ext uri="{FF2B5EF4-FFF2-40B4-BE49-F238E27FC236}">
                <a16:creationId xmlns:a16="http://schemas.microsoft.com/office/drawing/2014/main" id="{50E438CA-BC03-1F44-8936-FC1E5AF5856E}"/>
              </a:ext>
            </a:extLst>
          </p:cNvPr>
          <p:cNvSpPr txBox="1">
            <a:spLocks/>
          </p:cNvSpPr>
          <p:nvPr/>
        </p:nvSpPr>
        <p:spPr>
          <a:xfrm>
            <a:off x="17202150" y="9732743"/>
            <a:ext cx="1610783" cy="54768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6A95138-A96E-2F42-A959-2EFD44FE4AB7}" type="slidenum">
              <a:rPr lang="en-US" smtClean="0">
                <a:solidFill>
                  <a:schemeClr val="bg1">
                    <a:lumMod val="65000"/>
                  </a:schemeClr>
                </a:solidFill>
              </a:rPr>
              <a:pPr/>
              <a:t>112</a:t>
            </a:fld>
            <a:endParaRPr lang="en-US" dirty="0">
              <a:solidFill>
                <a:schemeClr val="bg1">
                  <a:lumMod val="65000"/>
                </a:schemeClr>
              </a:solidFill>
            </a:endParaRPr>
          </a:p>
        </p:txBody>
      </p:sp>
    </p:spTree>
    <p:custDataLst>
      <p:tags r:id="rId1"/>
    </p:custDataLst>
    <p:extLst>
      <p:ext uri="{BB962C8B-B14F-4D97-AF65-F5344CB8AC3E}">
        <p14:creationId xmlns:p14="http://schemas.microsoft.com/office/powerpoint/2010/main" val="20448608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628650" y="3831534"/>
            <a:ext cx="13694451" cy="732747"/>
          </a:xfrm>
        </p:spPr>
        <p:txBody>
          <a:bodyPr>
            <a:normAutofit/>
          </a:bodyPr>
          <a:lstStyle/>
          <a:p>
            <a:r>
              <a:rPr lang="en-US" dirty="0"/>
              <a:t>Module 7: Storage</a:t>
            </a:r>
          </a:p>
        </p:txBody>
      </p:sp>
      <p:sp>
        <p:nvSpPr>
          <p:cNvPr id="2" name="Title 1"/>
          <p:cNvSpPr>
            <a:spLocks noGrp="1"/>
          </p:cNvSpPr>
          <p:nvPr>
            <p:ph type="title"/>
          </p:nvPr>
        </p:nvSpPr>
        <p:spPr/>
        <p:txBody>
          <a:bodyPr>
            <a:noAutofit/>
          </a:bodyPr>
          <a:lstStyle/>
          <a:p>
            <a:r>
              <a:rPr lang="en-US" sz="6000" dirty="0"/>
              <a:t>Section 4: Amazon S3 Glacier </a:t>
            </a:r>
          </a:p>
        </p:txBody>
      </p:sp>
      <p:sp>
        <p:nvSpPr>
          <p:cNvPr id="6" name="Footer Placeholder 5">
            <a:extLst>
              <a:ext uri="{FF2B5EF4-FFF2-40B4-BE49-F238E27FC236}">
                <a16:creationId xmlns:a16="http://schemas.microsoft.com/office/drawing/2014/main" id="{724B8509-263E-1146-BA1D-8D476781ADE7}"/>
              </a:ext>
            </a:extLst>
          </p:cNvPr>
          <p:cNvSpPr>
            <a:spLocks noGrp="1"/>
          </p:cNvSpPr>
          <p:nvPr>
            <p:ph type="ftr" sz="quarter" idx="3"/>
          </p:nvPr>
        </p:nvSpPr>
        <p:spPr/>
        <p:txBody>
          <a:bodyPr/>
          <a:lstStyle/>
          <a:p>
            <a:r>
              <a:rPr lang="en-US"/>
              <a:t>Distributed and Cloud Computing - Fall 2021</a:t>
            </a:r>
            <a:endParaRPr lang="en-US" dirty="0"/>
          </a:p>
        </p:txBody>
      </p:sp>
    </p:spTree>
    <p:custDataLst>
      <p:tags r:id="rId1"/>
    </p:custDataLst>
    <p:extLst>
      <p:ext uri="{BB962C8B-B14F-4D97-AF65-F5344CB8AC3E}">
        <p14:creationId xmlns:p14="http://schemas.microsoft.com/office/powerpoint/2010/main" val="304079017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a:t>
            </a:r>
          </a:p>
        </p:txBody>
      </p:sp>
      <p:pic>
        <p:nvPicPr>
          <p:cNvPr id="5" name="Graphic 4">
            <a:extLst>
              <a:ext uri="{FF2B5EF4-FFF2-40B4-BE49-F238E27FC236}">
                <a16:creationId xmlns:a16="http://schemas.microsoft.com/office/drawing/2014/main" id="{750985AA-AD6D-4C9D-91C1-78A1E9514CD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75042" y="3797432"/>
            <a:ext cx="2900553" cy="2900553"/>
          </a:xfrm>
          <a:prstGeom prst="rect">
            <a:avLst/>
          </a:prstGeom>
        </p:spPr>
      </p:pic>
      <p:sp>
        <p:nvSpPr>
          <p:cNvPr id="11" name="TextBox 10"/>
          <p:cNvSpPr txBox="1"/>
          <p:nvPr/>
        </p:nvSpPr>
        <p:spPr>
          <a:xfrm>
            <a:off x="5729851" y="7572970"/>
            <a:ext cx="6837161" cy="738664"/>
          </a:xfrm>
          <a:prstGeom prst="rect">
            <a:avLst/>
          </a:prstGeom>
          <a:noFill/>
        </p:spPr>
        <p:txBody>
          <a:bodyPr wrap="square" lIns="0" tIns="0" rIns="0" bIns="0" rtlCol="0" anchor="ctr">
            <a:spAutoFit/>
          </a:bodyPr>
          <a:lstStyle/>
          <a:p>
            <a:pPr algn="ctr" defTabSz="1371600">
              <a:buClrTx/>
            </a:pPr>
            <a:r>
              <a:rPr lang="en-US" sz="4800" kern="1200" dirty="0">
                <a:latin typeface="Amazon Ember Light"/>
                <a:ea typeface="Amazon Ember" panose="020B0603020204020204" pitchFamily="34" charset="0"/>
                <a:cs typeface="Amazon Ember" panose="020B0603020204020204" pitchFamily="34" charset="0"/>
              </a:rPr>
              <a:t>Amazon S3 Glacier</a:t>
            </a:r>
            <a:endParaRPr lang="en-US" sz="9900" kern="1200" dirty="0">
              <a:latin typeface="Amazon Ember Light"/>
              <a:ea typeface="Amazon Ember" panose="020B0603020204020204" pitchFamily="34" charset="0"/>
              <a:cs typeface="Amazon Ember" panose="020B0603020204020204" pitchFamily="34" charset="0"/>
            </a:endParaRPr>
          </a:p>
        </p:txBody>
      </p:sp>
      <p:sp>
        <p:nvSpPr>
          <p:cNvPr id="7" name="Footer Placeholder 6">
            <a:extLst>
              <a:ext uri="{FF2B5EF4-FFF2-40B4-BE49-F238E27FC236}">
                <a16:creationId xmlns:a16="http://schemas.microsoft.com/office/drawing/2014/main" id="{884CD022-34C1-A446-A475-DF12E2D8D092}"/>
              </a:ext>
            </a:extLst>
          </p:cNvPr>
          <p:cNvSpPr>
            <a:spLocks noGrp="1"/>
          </p:cNvSpPr>
          <p:nvPr>
            <p:ph type="ftr" sz="quarter" idx="3"/>
          </p:nvPr>
        </p:nvSpPr>
        <p:spPr/>
        <p:txBody>
          <a:bodyPr/>
          <a:lstStyle/>
          <a:p>
            <a:r>
              <a:rPr lang="en-US"/>
              <a:t>Distributed and Cloud Computing - Fall 2021</a:t>
            </a:r>
            <a:endParaRPr lang="en-US" dirty="0"/>
          </a:p>
        </p:txBody>
      </p:sp>
      <p:sp>
        <p:nvSpPr>
          <p:cNvPr id="8" name="Slide Number Placeholder 7">
            <a:extLst>
              <a:ext uri="{FF2B5EF4-FFF2-40B4-BE49-F238E27FC236}">
                <a16:creationId xmlns:a16="http://schemas.microsoft.com/office/drawing/2014/main" id="{AD30EC0E-8E20-BA4D-BB0C-B8D0C907BBD0}"/>
              </a:ext>
            </a:extLst>
          </p:cNvPr>
          <p:cNvSpPr>
            <a:spLocks noGrp="1"/>
          </p:cNvSpPr>
          <p:nvPr>
            <p:ph type="sldNum" sz="quarter" idx="12"/>
          </p:nvPr>
        </p:nvSpPr>
        <p:spPr/>
        <p:txBody>
          <a:bodyPr/>
          <a:lstStyle/>
          <a:p>
            <a:fld id="{B6A95138-A96E-2F42-A959-2EFD44FE4AB7}" type="slidenum">
              <a:rPr lang="en-US" smtClean="0"/>
              <a:t>114</a:t>
            </a:fld>
            <a:endParaRPr lang="en-US" dirty="0"/>
          </a:p>
        </p:txBody>
      </p:sp>
    </p:spTree>
    <p:custDataLst>
      <p:tags r:id="rId1"/>
    </p:custDataLst>
    <p:extLst>
      <p:ext uri="{BB962C8B-B14F-4D97-AF65-F5344CB8AC3E}">
        <p14:creationId xmlns:p14="http://schemas.microsoft.com/office/powerpoint/2010/main" val="152325033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Glacier review</a:t>
            </a:r>
          </a:p>
        </p:txBody>
      </p:sp>
      <p:sp>
        <p:nvSpPr>
          <p:cNvPr id="3" name="Content Placeholder 2"/>
          <p:cNvSpPr>
            <a:spLocks noGrp="1"/>
          </p:cNvSpPr>
          <p:nvPr>
            <p:ph idx="1"/>
          </p:nvPr>
        </p:nvSpPr>
        <p:spPr>
          <a:xfrm>
            <a:off x="357809" y="2160458"/>
            <a:ext cx="17010822" cy="7369962"/>
          </a:xfrm>
        </p:spPr>
        <p:txBody>
          <a:bodyPr>
            <a:normAutofit/>
          </a:bodyPr>
          <a:lstStyle/>
          <a:p>
            <a:pPr marL="0" indent="0">
              <a:lnSpc>
                <a:spcPct val="100000"/>
              </a:lnSpc>
              <a:spcBef>
                <a:spcPts val="1800"/>
              </a:spcBef>
              <a:spcAft>
                <a:spcPts val="1200"/>
              </a:spcAft>
              <a:buNone/>
            </a:pPr>
            <a:r>
              <a:rPr lang="en-US" dirty="0"/>
              <a:t>Amazon S3 Glacier is a </a:t>
            </a: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data archiving service </a:t>
            </a:r>
            <a:r>
              <a:rPr lang="en-US" dirty="0"/>
              <a:t>that is designed for </a:t>
            </a: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security</a:t>
            </a:r>
            <a:r>
              <a:rPr lang="en-US" dirty="0"/>
              <a:t>, </a:t>
            </a:r>
            <a:r>
              <a:rPr lang="en-US"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durability</a:t>
            </a:r>
            <a:r>
              <a:rPr lang="en-US" dirty="0"/>
              <a:t>, and an </a:t>
            </a:r>
            <a:r>
              <a:rPr lang="en-US" dirty="0">
                <a:solidFill>
                  <a:schemeClr val="accent5"/>
                </a:solidFill>
                <a:latin typeface="Amazon Ember" panose="02000000000000000000" pitchFamily="2" charset="0"/>
                <a:ea typeface="Amazon Ember" panose="02000000000000000000" pitchFamily="2" charset="0"/>
                <a:cs typeface="Amazon Ember" panose="020B0603020204020204" pitchFamily="34" charset="0"/>
              </a:rPr>
              <a:t>extremely</a:t>
            </a:r>
            <a:r>
              <a:rPr lang="en-US" dirty="0">
                <a:solidFill>
                  <a:schemeClr val="accent5"/>
                </a:solidFill>
                <a:latin typeface="Amazon Ember" panose="02000000000000000000" pitchFamily="2" charset="0"/>
                <a:ea typeface="Amazon Ember" panose="02000000000000000000" pitchFamily="2" charset="0"/>
              </a:rPr>
              <a:t> </a:t>
            </a:r>
            <a:r>
              <a:rPr lang="en-US" dirty="0">
                <a:solidFill>
                  <a:schemeClr val="accent5"/>
                </a:solidFill>
                <a:latin typeface="Amazon Ember" panose="02000000000000000000" pitchFamily="2" charset="0"/>
                <a:ea typeface="Amazon Ember" panose="02000000000000000000" pitchFamily="2" charset="0"/>
                <a:cs typeface="Amazon Ember" panose="020B0603020204020204" pitchFamily="34" charset="0"/>
              </a:rPr>
              <a:t>low</a:t>
            </a:r>
            <a:r>
              <a:rPr lang="en-US" dirty="0">
                <a:solidFill>
                  <a:schemeClr val="accent5"/>
                </a:solidFill>
                <a:latin typeface="Amazon Ember" panose="02000000000000000000" pitchFamily="2" charset="0"/>
                <a:ea typeface="Amazon Ember" panose="02000000000000000000" pitchFamily="2" charset="0"/>
              </a:rPr>
              <a:t> </a:t>
            </a:r>
            <a:r>
              <a:rPr lang="en-US" dirty="0">
                <a:solidFill>
                  <a:schemeClr val="accent5"/>
                </a:solidFill>
                <a:latin typeface="Amazon Ember" panose="02000000000000000000" pitchFamily="2" charset="0"/>
                <a:ea typeface="Amazon Ember" panose="02000000000000000000" pitchFamily="2" charset="0"/>
                <a:cs typeface="Amazon Ember" panose="020B0603020204020204" pitchFamily="34" charset="0"/>
              </a:rPr>
              <a:t>cost</a:t>
            </a:r>
            <a:r>
              <a:rPr lang="en-US" dirty="0"/>
              <a:t>.</a:t>
            </a:r>
          </a:p>
          <a:p>
            <a:pPr marL="685800" lvl="1" indent="-685800">
              <a:spcBef>
                <a:spcPts val="1800"/>
              </a:spcBef>
              <a:spcAft>
                <a:spcPts val="1200"/>
              </a:spcAft>
            </a:pPr>
            <a:r>
              <a:rPr lang="en-US" dirty="0"/>
              <a:t>Amazon S3 Glacier is designed to provide 11 9s of durability for objects.</a:t>
            </a:r>
          </a:p>
          <a:p>
            <a:pPr marL="685800" lvl="1" indent="-685800">
              <a:spcBef>
                <a:spcPts val="1800"/>
              </a:spcBef>
              <a:spcAft>
                <a:spcPts val="1200"/>
              </a:spcAft>
            </a:pPr>
            <a:r>
              <a:rPr lang="en-US" dirty="0"/>
              <a:t>It supports the encryption of data in transit and at rest through Secure Sockets Layer (SSL) or Transport Layer Security (TLS).</a:t>
            </a:r>
          </a:p>
          <a:p>
            <a:pPr marL="685800" lvl="1" indent="-685800">
              <a:spcBef>
                <a:spcPts val="1800"/>
              </a:spcBef>
              <a:spcAft>
                <a:spcPts val="1200"/>
              </a:spcAft>
            </a:pPr>
            <a:r>
              <a:rPr lang="en-US" dirty="0"/>
              <a:t>The Vault Lock feature enforces compliance through a policy.</a:t>
            </a:r>
          </a:p>
          <a:p>
            <a:pPr marL="685800" lvl="1" indent="-685800">
              <a:spcBef>
                <a:spcPts val="1800"/>
              </a:spcBef>
              <a:spcAft>
                <a:spcPts val="1200"/>
              </a:spcAft>
            </a:pPr>
            <a:r>
              <a:rPr lang="en-US" dirty="0"/>
              <a:t>Extremely low-cost design works well for long-term archiving.</a:t>
            </a:r>
          </a:p>
          <a:p>
            <a:pPr marL="1371600" lvl="2" indent="-685800">
              <a:spcBef>
                <a:spcPts val="1800"/>
              </a:spcBef>
              <a:spcAft>
                <a:spcPts val="1200"/>
              </a:spcAft>
            </a:pPr>
            <a:r>
              <a:rPr lang="en-US" sz="3300" dirty="0"/>
              <a:t>Provides three options for access to archives—expedited, standard, and bulk—retrieval times range from a few minutes to several hours.</a:t>
            </a:r>
          </a:p>
        </p:txBody>
      </p:sp>
      <p:sp>
        <p:nvSpPr>
          <p:cNvPr id="7" name="Footer Placeholder 6">
            <a:extLst>
              <a:ext uri="{FF2B5EF4-FFF2-40B4-BE49-F238E27FC236}">
                <a16:creationId xmlns:a16="http://schemas.microsoft.com/office/drawing/2014/main" id="{5F8D22A8-9C21-7D40-8DFD-0125A9569020}"/>
              </a:ext>
            </a:extLst>
          </p:cNvPr>
          <p:cNvSpPr>
            <a:spLocks noGrp="1"/>
          </p:cNvSpPr>
          <p:nvPr>
            <p:ph type="ftr" sz="quarter" idx="3"/>
          </p:nvPr>
        </p:nvSpPr>
        <p:spPr/>
        <p:txBody>
          <a:bodyPr/>
          <a:lstStyle/>
          <a:p>
            <a:r>
              <a:rPr lang="en-US"/>
              <a:t>Distributed and Cloud Computing - Fall 2021</a:t>
            </a:r>
            <a:endParaRPr lang="en-US" dirty="0"/>
          </a:p>
        </p:txBody>
      </p:sp>
      <p:sp>
        <p:nvSpPr>
          <p:cNvPr id="8" name="Slide Number Placeholder 7">
            <a:extLst>
              <a:ext uri="{FF2B5EF4-FFF2-40B4-BE49-F238E27FC236}">
                <a16:creationId xmlns:a16="http://schemas.microsoft.com/office/drawing/2014/main" id="{67D85D99-F9DC-FA4A-ADE7-F290E55FC992}"/>
              </a:ext>
            </a:extLst>
          </p:cNvPr>
          <p:cNvSpPr>
            <a:spLocks noGrp="1"/>
          </p:cNvSpPr>
          <p:nvPr>
            <p:ph type="sldNum" sz="quarter" idx="12"/>
          </p:nvPr>
        </p:nvSpPr>
        <p:spPr/>
        <p:txBody>
          <a:bodyPr/>
          <a:lstStyle/>
          <a:p>
            <a:fld id="{B6A95138-A96E-2F42-A959-2EFD44FE4AB7}" type="slidenum">
              <a:rPr lang="en-US" smtClean="0"/>
              <a:t>115</a:t>
            </a:fld>
            <a:endParaRPr lang="en-US" dirty="0"/>
          </a:p>
        </p:txBody>
      </p:sp>
    </p:spTree>
    <p:custDataLst>
      <p:tags r:id="rId1"/>
    </p:custDataLst>
    <p:extLst>
      <p:ext uri="{BB962C8B-B14F-4D97-AF65-F5344CB8AC3E}">
        <p14:creationId xmlns:p14="http://schemas.microsoft.com/office/powerpoint/2010/main" val="241748962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Glacier</a:t>
            </a:r>
          </a:p>
        </p:txBody>
      </p:sp>
      <p:sp>
        <p:nvSpPr>
          <p:cNvPr id="28" name="Rounded Rectangle 27" descr="Amazon S3 Glacier features."/>
          <p:cNvSpPr/>
          <p:nvPr/>
        </p:nvSpPr>
        <p:spPr bwMode="auto">
          <a:xfrm>
            <a:off x="677612" y="2415515"/>
            <a:ext cx="8083887" cy="6510207"/>
          </a:xfrm>
          <a:prstGeom prst="roundRect">
            <a:avLst>
              <a:gd name="adj" fmla="val 8402"/>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ctr" defTabSz="1398708" fontAlgn="base">
              <a:lnSpc>
                <a:spcPct val="90000"/>
              </a:lnSpc>
              <a:spcBef>
                <a:spcPct val="0"/>
              </a:spcBef>
              <a:spcAft>
                <a:spcPct val="0"/>
              </a:spcAft>
              <a:buClrTx/>
            </a:pPr>
            <a:endParaRPr lang="en-US" sz="3600" kern="1200" dirty="0">
              <a:gradFill>
                <a:gsLst>
                  <a:gs pos="0">
                    <a:srgbClr val="FFFFFF"/>
                  </a:gs>
                  <a:gs pos="100000">
                    <a:srgbClr val="FFFFFF"/>
                  </a:gs>
                </a:gsLst>
                <a:lin ang="5400000" scaled="0"/>
              </a:gradFill>
              <a:latin typeface="Amazon Ember Light"/>
              <a:ea typeface="Segoe UI" pitchFamily="34" charset="0"/>
              <a:cs typeface="Segoe UI" pitchFamily="34" charset="0"/>
            </a:endParaRPr>
          </a:p>
        </p:txBody>
      </p:sp>
      <p:sp>
        <p:nvSpPr>
          <p:cNvPr id="5" name="Content Placeholder 2"/>
          <p:cNvSpPr>
            <a:spLocks noGrp="1"/>
          </p:cNvSpPr>
          <p:nvPr>
            <p:ph idx="4294967295"/>
          </p:nvPr>
        </p:nvSpPr>
        <p:spPr>
          <a:xfrm>
            <a:off x="865022" y="2820491"/>
            <a:ext cx="7655720" cy="5674520"/>
          </a:xfrm>
        </p:spPr>
        <p:txBody>
          <a:bodyPr>
            <a:noAutofit/>
          </a:bodyPr>
          <a:lstStyle/>
          <a:p>
            <a:pPr>
              <a:lnSpc>
                <a:spcPct val="100000"/>
              </a:lnSpc>
              <a:spcBef>
                <a:spcPts val="900"/>
              </a:spcBef>
            </a:pPr>
            <a:r>
              <a:rPr lang="en-US" sz="3600" dirty="0"/>
              <a:t>Storage service for low-cost data archiving and long-term backup </a:t>
            </a:r>
          </a:p>
          <a:p>
            <a:pPr>
              <a:lnSpc>
                <a:spcPct val="100000"/>
              </a:lnSpc>
              <a:spcBef>
                <a:spcPts val="900"/>
              </a:spcBef>
            </a:pPr>
            <a:r>
              <a:rPr lang="en-US" sz="3600" dirty="0"/>
              <a:t>You can configure lifecycle archiving of Amazon S3 content to Amazon S3 Glacier</a:t>
            </a:r>
          </a:p>
          <a:p>
            <a:pPr>
              <a:lnSpc>
                <a:spcPct val="100000"/>
              </a:lnSpc>
              <a:spcBef>
                <a:spcPts val="900"/>
              </a:spcBef>
            </a:pPr>
            <a:r>
              <a:rPr lang="en-US" sz="3600" dirty="0"/>
              <a:t>Retrieval options – </a:t>
            </a:r>
          </a:p>
          <a:p>
            <a:pPr lvl="1">
              <a:lnSpc>
                <a:spcPct val="100000"/>
              </a:lnSpc>
              <a:spcBef>
                <a:spcPts val="900"/>
              </a:spcBef>
            </a:pPr>
            <a:r>
              <a:rPr lang="en-US" sz="3000" dirty="0"/>
              <a:t>Standard: 3–5 hours</a:t>
            </a:r>
          </a:p>
          <a:p>
            <a:pPr lvl="1">
              <a:lnSpc>
                <a:spcPct val="100000"/>
              </a:lnSpc>
              <a:spcBef>
                <a:spcPts val="900"/>
              </a:spcBef>
            </a:pPr>
            <a:r>
              <a:rPr lang="en-US" sz="3000" dirty="0"/>
              <a:t>Bulk: 5–12 hours</a:t>
            </a:r>
          </a:p>
          <a:p>
            <a:pPr lvl="1">
              <a:lnSpc>
                <a:spcPct val="100000"/>
              </a:lnSpc>
              <a:spcBef>
                <a:spcPts val="900"/>
              </a:spcBef>
            </a:pPr>
            <a:r>
              <a:rPr lang="en-US" sz="3000" dirty="0"/>
              <a:t>Expedited: 1–5 minutes</a:t>
            </a:r>
          </a:p>
        </p:txBody>
      </p:sp>
      <p:grpSp>
        <p:nvGrpSpPr>
          <p:cNvPr id="11" name="Group 10" descr="move objects from s3 bucket to amazon s3 glacier archive after 30 days. delete objects from amazon s3 glacier archive after 5 years.">
            <a:extLst>
              <a:ext uri="{FF2B5EF4-FFF2-40B4-BE49-F238E27FC236}">
                <a16:creationId xmlns:a16="http://schemas.microsoft.com/office/drawing/2014/main" id="{57E69DA4-D992-4250-931F-5079F3316230}"/>
              </a:ext>
            </a:extLst>
          </p:cNvPr>
          <p:cNvGrpSpPr/>
          <p:nvPr/>
        </p:nvGrpSpPr>
        <p:grpSpPr>
          <a:xfrm>
            <a:off x="9466875" y="2415515"/>
            <a:ext cx="8083887" cy="6510207"/>
            <a:chOff x="6311250" y="1610343"/>
            <a:chExt cx="5389258" cy="4340138"/>
          </a:xfrm>
        </p:grpSpPr>
        <p:sp>
          <p:nvSpPr>
            <p:cNvPr id="30" name="Rounded Rectangle 29" descr="illustrates Amazon S3 bucket sending data to archive in Amazon S3 Glacier."/>
            <p:cNvSpPr/>
            <p:nvPr/>
          </p:nvSpPr>
          <p:spPr bwMode="auto">
            <a:xfrm>
              <a:off x="6311250" y="1610343"/>
              <a:ext cx="5389258" cy="4340138"/>
            </a:xfrm>
            <a:prstGeom prst="roundRect">
              <a:avLst>
                <a:gd name="adj" fmla="val 8402"/>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ctr" defTabSz="1398708" fontAlgn="base">
                <a:lnSpc>
                  <a:spcPct val="90000"/>
                </a:lnSpc>
                <a:spcBef>
                  <a:spcPct val="0"/>
                </a:spcBef>
                <a:spcAft>
                  <a:spcPct val="0"/>
                </a:spcAft>
                <a:buClrTx/>
              </a:pPr>
              <a:endParaRPr lang="en-US" sz="3600" kern="1200" dirty="0">
                <a:gradFill>
                  <a:gsLst>
                    <a:gs pos="0">
                      <a:srgbClr val="FFFFFF"/>
                    </a:gs>
                    <a:gs pos="100000">
                      <a:srgbClr val="FFFFFF"/>
                    </a:gs>
                  </a:gsLst>
                  <a:lin ang="5400000" scaled="0"/>
                </a:gradFill>
                <a:latin typeface="Amazon Ember Light"/>
                <a:ea typeface="Segoe UI" pitchFamily="34" charset="0"/>
                <a:cs typeface="Segoe UI" pitchFamily="34" charset="0"/>
              </a:endParaRPr>
            </a:p>
          </p:txBody>
        </p:sp>
        <p:sp>
          <p:nvSpPr>
            <p:cNvPr id="6" name="Rectangle 5">
              <a:extLst>
                <a:ext uri="{C183D7F6-B498-43B3-948B-1728B52AA6E4}">
                  <adec:decorative xmlns:adec="http://schemas.microsoft.com/office/drawing/2017/decorative" val="1"/>
                </a:ext>
              </a:extLst>
            </p:cNvPr>
            <p:cNvSpPr/>
            <p:nvPr/>
          </p:nvSpPr>
          <p:spPr>
            <a:xfrm>
              <a:off x="6578450" y="3904669"/>
              <a:ext cx="1488920" cy="3527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endParaRPr lang="en-US" sz="2700" kern="1200" dirty="0">
                <a:solidFill>
                  <a:srgbClr val="FFFFFF"/>
                </a:solidFill>
                <a:latin typeface="Amazon Ember Light"/>
              </a:endParaRPr>
            </a:p>
          </p:txBody>
        </p:sp>
        <p:pic>
          <p:nvPicPr>
            <p:cNvPr id="19" name="Graphic 18">
              <a:extLst>
                <a:ext uri="{FF2B5EF4-FFF2-40B4-BE49-F238E27FC236}">
                  <a16:creationId xmlns:a16="http://schemas.microsoft.com/office/drawing/2014/main" id="{AD8813A2-1DAD-45E3-B3B9-7953F83328A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93396" y="3210259"/>
              <a:ext cx="640080" cy="640080"/>
            </a:xfrm>
            <a:prstGeom prst="rect">
              <a:avLst/>
            </a:prstGeom>
          </p:spPr>
        </p:pic>
        <p:sp>
          <p:nvSpPr>
            <p:cNvPr id="38" name="TextBox 37">
              <a:extLst>
                <a:ext uri="{C183D7F6-B498-43B3-948B-1728B52AA6E4}">
                  <adec:decorative xmlns:adec="http://schemas.microsoft.com/office/drawing/2017/decorative" val="1"/>
                </a:ext>
              </a:extLst>
            </p:cNvPr>
            <p:cNvSpPr txBox="1"/>
            <p:nvPr/>
          </p:nvSpPr>
          <p:spPr>
            <a:xfrm>
              <a:off x="6662755" y="3876478"/>
              <a:ext cx="1101363" cy="553998"/>
            </a:xfrm>
            <a:prstGeom prst="rect">
              <a:avLst/>
            </a:prstGeom>
            <a:noFill/>
          </p:spPr>
          <p:txBody>
            <a:bodyPr wrap="square" rtlCol="0">
              <a:spAutoFit/>
            </a:bodyPr>
            <a:lstStyle/>
            <a:p>
              <a:pPr algn="ctr" defTabSz="1371600">
                <a:buClrTx/>
              </a:pPr>
              <a:r>
                <a:rPr lang="en-US" sz="2400" kern="1200" dirty="0">
                  <a:solidFill>
                    <a:srgbClr val="232F3E">
                      <a:lumMod val="90000"/>
                      <a:lumOff val="10000"/>
                    </a:srgbClr>
                  </a:solidFill>
                  <a:latin typeface="Amazon Ember"/>
                  <a:ea typeface="Amazon Ember Medium" panose="020B0603020204030204" pitchFamily="34" charset="0"/>
                  <a:cs typeface="Arial" panose="020B0604020202020204" pitchFamily="34" charset="0"/>
                </a:rPr>
                <a:t>Amazon S3 bucket</a:t>
              </a:r>
            </a:p>
          </p:txBody>
        </p:sp>
        <p:sp>
          <p:nvSpPr>
            <p:cNvPr id="12" name="TextBox 11">
              <a:extLst>
                <a:ext uri="{C183D7F6-B498-43B3-948B-1728B52AA6E4}">
                  <adec:decorative xmlns:adec="http://schemas.microsoft.com/office/drawing/2017/decorative" val="1"/>
                </a:ext>
              </a:extLst>
            </p:cNvPr>
            <p:cNvSpPr txBox="1"/>
            <p:nvPr/>
          </p:nvSpPr>
          <p:spPr>
            <a:xfrm>
              <a:off x="7522272" y="3014342"/>
              <a:ext cx="1370728" cy="553998"/>
            </a:xfrm>
            <a:prstGeom prst="rect">
              <a:avLst/>
            </a:prstGeom>
            <a:noFill/>
          </p:spPr>
          <p:txBody>
            <a:bodyPr wrap="square" rtlCol="0">
              <a:spAutoFit/>
            </a:bodyPr>
            <a:lstStyle/>
            <a:p>
              <a:pPr algn="ctr" defTabSz="1371600">
                <a:buClrTx/>
              </a:pPr>
              <a:r>
                <a:rPr lang="en-US" sz="2400" kern="1200" dirty="0">
                  <a:latin typeface="Amazon Ember"/>
                  <a:ea typeface="Amazon Ember Light" panose="020B0403020204020204" pitchFamily="34" charset="0"/>
                  <a:cs typeface="Amazon Ember Light" panose="020B0403020204020204" pitchFamily="34" charset="0"/>
                </a:rPr>
                <a:t>Archive after 30 days</a:t>
              </a:r>
            </a:p>
          </p:txBody>
        </p:sp>
        <p:cxnSp>
          <p:nvCxnSpPr>
            <p:cNvPr id="25" name="Straight Arrow Connector 24">
              <a:extLst>
                <a:ext uri="{FF2B5EF4-FFF2-40B4-BE49-F238E27FC236}">
                  <a16:creationId xmlns:a16="http://schemas.microsoft.com/office/drawing/2014/main" id="{4A8C0F5C-0446-8A40-A710-BE80A9E5A424}"/>
                </a:ext>
                <a:ext uri="{C183D7F6-B498-43B3-948B-1728B52AA6E4}">
                  <adec:decorative xmlns:adec="http://schemas.microsoft.com/office/drawing/2017/decorative" val="1"/>
                </a:ext>
              </a:extLst>
            </p:cNvPr>
            <p:cNvCxnSpPr/>
            <p:nvPr/>
          </p:nvCxnSpPr>
          <p:spPr>
            <a:xfrm>
              <a:off x="7563331" y="3592661"/>
              <a:ext cx="1288611"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a16="http://schemas.microsoft.com/office/drawing/2014/main" id="{9FE3E175-E1C6-4533-88EA-5F0DF0EF74B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81006" y="3217522"/>
              <a:ext cx="640080" cy="640080"/>
            </a:xfrm>
            <a:prstGeom prst="rect">
              <a:avLst/>
            </a:prstGeom>
          </p:spPr>
        </p:pic>
        <p:sp>
          <p:nvSpPr>
            <p:cNvPr id="37" name="TextBox 36">
              <a:extLst>
                <a:ext uri="{C183D7F6-B498-43B3-948B-1728B52AA6E4}">
                  <adec:decorative xmlns:adec="http://schemas.microsoft.com/office/drawing/2017/decorative" val="1"/>
                </a:ext>
              </a:extLst>
            </p:cNvPr>
            <p:cNvSpPr txBox="1"/>
            <p:nvPr/>
          </p:nvSpPr>
          <p:spPr>
            <a:xfrm>
              <a:off x="8606686" y="3861557"/>
              <a:ext cx="1188720" cy="800219"/>
            </a:xfrm>
            <a:prstGeom prst="rect">
              <a:avLst/>
            </a:prstGeom>
            <a:noFill/>
          </p:spPr>
          <p:txBody>
            <a:bodyPr wrap="square" rtlCol="0">
              <a:spAutoFit/>
            </a:bodyPr>
            <a:lstStyle/>
            <a:p>
              <a:pPr algn="ctr" defTabSz="1371600">
                <a:buClrTx/>
              </a:pPr>
              <a:r>
                <a:rPr lang="en-US" sz="2400" kern="1200" dirty="0">
                  <a:solidFill>
                    <a:srgbClr val="232F3E">
                      <a:lumMod val="90000"/>
                      <a:lumOff val="10000"/>
                    </a:srgbClr>
                  </a:solidFill>
                  <a:latin typeface="Amazon Ember"/>
                  <a:ea typeface="Amazon Ember Medium" panose="020B0603020204030204" pitchFamily="34" charset="0"/>
                  <a:cs typeface="Arial" panose="020B0604020202020204" pitchFamily="34" charset="0"/>
                </a:rPr>
                <a:t>Amazon S3 Glacier Archive</a:t>
              </a:r>
            </a:p>
          </p:txBody>
        </p:sp>
        <p:sp>
          <p:nvSpPr>
            <p:cNvPr id="31" name="TextBox 30">
              <a:extLst>
                <a:ext uri="{C183D7F6-B498-43B3-948B-1728B52AA6E4}">
                  <adec:decorative xmlns:adec="http://schemas.microsoft.com/office/drawing/2017/decorative" val="1"/>
                </a:ext>
              </a:extLst>
            </p:cNvPr>
            <p:cNvSpPr txBox="1"/>
            <p:nvPr/>
          </p:nvSpPr>
          <p:spPr>
            <a:xfrm>
              <a:off x="9430693" y="3014342"/>
              <a:ext cx="1370728" cy="553998"/>
            </a:xfrm>
            <a:prstGeom prst="rect">
              <a:avLst/>
            </a:prstGeom>
            <a:noFill/>
          </p:spPr>
          <p:txBody>
            <a:bodyPr wrap="square" rtlCol="0">
              <a:spAutoFit/>
            </a:bodyPr>
            <a:lstStyle/>
            <a:p>
              <a:pPr algn="ctr" defTabSz="1371600">
                <a:buClrTx/>
              </a:pPr>
              <a:r>
                <a:rPr lang="en-US" sz="2400" kern="1200" dirty="0">
                  <a:latin typeface="Amazon Ember"/>
                  <a:ea typeface="Amazon Ember Light" panose="020B0403020204020204" pitchFamily="34" charset="0"/>
                  <a:cs typeface="Amazon Ember Light" panose="020B0403020204020204" pitchFamily="34" charset="0"/>
                </a:rPr>
                <a:t>Delete after 5 years</a:t>
              </a:r>
            </a:p>
          </p:txBody>
        </p:sp>
        <p:cxnSp>
          <p:nvCxnSpPr>
            <p:cNvPr id="26" name="Straight Arrow Connector 25">
              <a:extLst>
                <a:ext uri="{FF2B5EF4-FFF2-40B4-BE49-F238E27FC236}">
                  <a16:creationId xmlns:a16="http://schemas.microsoft.com/office/drawing/2014/main" id="{4A8C0F5C-0446-8A40-A710-BE80A9E5A424}"/>
                </a:ext>
                <a:ext uri="{C183D7F6-B498-43B3-948B-1728B52AA6E4}">
                  <adec:decorative xmlns:adec="http://schemas.microsoft.com/office/drawing/2017/decorative" val="1"/>
                </a:ext>
              </a:extLst>
            </p:cNvPr>
            <p:cNvCxnSpPr/>
            <p:nvPr/>
          </p:nvCxnSpPr>
          <p:spPr>
            <a:xfrm>
              <a:off x="9471752" y="3592661"/>
              <a:ext cx="1288611" cy="0"/>
            </a:xfrm>
            <a:prstGeom prst="straightConnector1">
              <a:avLst/>
            </a:prstGeom>
            <a:ln w="12700">
              <a:solidFill>
                <a:srgbClr val="545B6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pic>
          <p:nvPicPr>
            <p:cNvPr id="9" name="Picture 8">
              <a:extLst>
                <a:ext uri="{C183D7F6-B498-43B3-948B-1728B52AA6E4}">
                  <adec:decorative xmlns:adec="http://schemas.microsoft.com/office/drawing/2017/decorative" val="1"/>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5900"/>
                      </a14:imgEffect>
                    </a14:imgLayer>
                  </a14:imgProps>
                </a:ext>
                <a:ext uri="{28A0092B-C50C-407E-A947-70E740481C1C}">
                  <a14:useLocalDpi xmlns:a14="http://schemas.microsoft.com/office/drawing/2010/main" val="0"/>
                </a:ext>
              </a:extLst>
            </a:blip>
            <a:stretch>
              <a:fillRect/>
            </a:stretch>
          </p:blipFill>
          <p:spPr>
            <a:xfrm>
              <a:off x="10640001" y="3196007"/>
              <a:ext cx="793308" cy="793308"/>
            </a:xfrm>
            <a:prstGeom prst="rect">
              <a:avLst/>
            </a:prstGeom>
          </p:spPr>
        </p:pic>
      </p:grpSp>
      <p:sp>
        <p:nvSpPr>
          <p:cNvPr id="8" name="Footer Placeholder 7">
            <a:extLst>
              <a:ext uri="{FF2B5EF4-FFF2-40B4-BE49-F238E27FC236}">
                <a16:creationId xmlns:a16="http://schemas.microsoft.com/office/drawing/2014/main" id="{2E175852-CF79-B245-80EC-C031873ADDFB}"/>
              </a:ext>
            </a:extLst>
          </p:cNvPr>
          <p:cNvSpPr>
            <a:spLocks noGrp="1"/>
          </p:cNvSpPr>
          <p:nvPr>
            <p:ph type="ftr" sz="quarter" idx="3"/>
          </p:nvPr>
        </p:nvSpPr>
        <p:spPr/>
        <p:txBody>
          <a:bodyPr/>
          <a:lstStyle/>
          <a:p>
            <a:r>
              <a:rPr lang="en-US"/>
              <a:t>Distributed and Cloud Computing - Fall 2021</a:t>
            </a:r>
            <a:endParaRPr lang="en-US" dirty="0"/>
          </a:p>
        </p:txBody>
      </p:sp>
      <p:sp>
        <p:nvSpPr>
          <p:cNvPr id="10" name="Slide Number Placeholder 9">
            <a:extLst>
              <a:ext uri="{FF2B5EF4-FFF2-40B4-BE49-F238E27FC236}">
                <a16:creationId xmlns:a16="http://schemas.microsoft.com/office/drawing/2014/main" id="{CC2C6967-CB7E-7C40-948E-EBF8CA1BFE3C}"/>
              </a:ext>
            </a:extLst>
          </p:cNvPr>
          <p:cNvSpPr>
            <a:spLocks noGrp="1"/>
          </p:cNvSpPr>
          <p:nvPr>
            <p:ph type="sldNum" sz="quarter" idx="12"/>
          </p:nvPr>
        </p:nvSpPr>
        <p:spPr/>
        <p:txBody>
          <a:bodyPr/>
          <a:lstStyle/>
          <a:p>
            <a:fld id="{B6A95138-A96E-2F42-A959-2EFD44FE4AB7}" type="slidenum">
              <a:rPr lang="en-US" smtClean="0"/>
              <a:t>116</a:t>
            </a:fld>
            <a:endParaRPr lang="en-US" dirty="0"/>
          </a:p>
        </p:txBody>
      </p:sp>
    </p:spTree>
    <p:custDataLst>
      <p:tags r:id="rId1"/>
    </p:custDataLst>
    <p:extLst>
      <p:ext uri="{BB962C8B-B14F-4D97-AF65-F5344CB8AC3E}">
        <p14:creationId xmlns:p14="http://schemas.microsoft.com/office/powerpoint/2010/main" val="138370627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Glacier use cases</a:t>
            </a:r>
          </a:p>
        </p:txBody>
      </p:sp>
      <p:sp>
        <p:nvSpPr>
          <p:cNvPr id="14" name="Rounded Rectangle 13" descr="Amazon S3 Glacier use cases."/>
          <p:cNvSpPr/>
          <p:nvPr/>
        </p:nvSpPr>
        <p:spPr bwMode="auto">
          <a:xfrm>
            <a:off x="4233331" y="2346300"/>
            <a:ext cx="10187957" cy="6633939"/>
          </a:xfrm>
          <a:prstGeom prst="roundRect">
            <a:avLst>
              <a:gd name="adj" fmla="val 13771"/>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ctr" defTabSz="1398708" fontAlgn="base">
              <a:lnSpc>
                <a:spcPct val="90000"/>
              </a:lnSpc>
              <a:spcBef>
                <a:spcPct val="0"/>
              </a:spcBef>
              <a:spcAft>
                <a:spcPct val="0"/>
              </a:spcAft>
              <a:buClrTx/>
            </a:pPr>
            <a:endParaRPr lang="en-US" sz="3600" kern="1200" dirty="0">
              <a:gradFill>
                <a:gsLst>
                  <a:gs pos="0">
                    <a:srgbClr val="FFFFFF"/>
                  </a:gs>
                  <a:gs pos="100000">
                    <a:srgbClr val="FFFFFF"/>
                  </a:gs>
                </a:gsLst>
                <a:lin ang="5400000" scaled="0"/>
              </a:gradFill>
              <a:latin typeface="Amazon Ember Light"/>
              <a:ea typeface="Segoe UI" pitchFamily="34" charset="0"/>
              <a:cs typeface="Segoe UI" pitchFamily="34" charset="0"/>
            </a:endParaRPr>
          </a:p>
        </p:txBody>
      </p:sp>
      <p:sp>
        <p:nvSpPr>
          <p:cNvPr id="3" name="Content Placeholder 2"/>
          <p:cNvSpPr>
            <a:spLocks noGrp="1"/>
          </p:cNvSpPr>
          <p:nvPr>
            <p:ph idx="4294967295"/>
          </p:nvPr>
        </p:nvSpPr>
        <p:spPr>
          <a:xfrm>
            <a:off x="6283700" y="2587995"/>
            <a:ext cx="8137587" cy="6392244"/>
          </a:xfrm>
        </p:spPr>
        <p:txBody>
          <a:bodyPr>
            <a:normAutofit/>
          </a:bodyPr>
          <a:lstStyle/>
          <a:p>
            <a:pPr marL="0" indent="0">
              <a:lnSpc>
                <a:spcPct val="150000"/>
              </a:lnSpc>
              <a:spcBef>
                <a:spcPts val="1800"/>
              </a:spcBef>
              <a:buNone/>
            </a:pPr>
            <a:r>
              <a:rPr lang="en-US" sz="3600" dirty="0"/>
              <a:t>Media asset archiving</a:t>
            </a:r>
          </a:p>
          <a:p>
            <a:pPr marL="0" indent="0">
              <a:lnSpc>
                <a:spcPct val="150000"/>
              </a:lnSpc>
              <a:spcBef>
                <a:spcPts val="1800"/>
              </a:spcBef>
              <a:buNone/>
            </a:pPr>
            <a:r>
              <a:rPr lang="en-US" sz="3600" dirty="0"/>
              <a:t>Healthcare information archiving</a:t>
            </a:r>
          </a:p>
          <a:p>
            <a:pPr marL="0" indent="0">
              <a:lnSpc>
                <a:spcPct val="150000"/>
              </a:lnSpc>
              <a:spcBef>
                <a:spcPts val="1800"/>
              </a:spcBef>
              <a:buNone/>
            </a:pPr>
            <a:r>
              <a:rPr lang="en-US" sz="3600" dirty="0"/>
              <a:t>Regulatory and compliance archiving</a:t>
            </a:r>
          </a:p>
          <a:p>
            <a:pPr marL="0" indent="0">
              <a:lnSpc>
                <a:spcPct val="150000"/>
              </a:lnSpc>
              <a:spcBef>
                <a:spcPts val="1800"/>
              </a:spcBef>
              <a:buNone/>
            </a:pPr>
            <a:r>
              <a:rPr lang="en-US" sz="3600" dirty="0"/>
              <a:t>Scientific data archiving</a:t>
            </a:r>
          </a:p>
          <a:p>
            <a:pPr marL="0" indent="0">
              <a:lnSpc>
                <a:spcPct val="150000"/>
              </a:lnSpc>
              <a:spcBef>
                <a:spcPts val="1800"/>
              </a:spcBef>
              <a:buNone/>
            </a:pPr>
            <a:r>
              <a:rPr lang="en-US" sz="3600" dirty="0"/>
              <a:t>Digital preservation</a:t>
            </a:r>
          </a:p>
          <a:p>
            <a:pPr marL="0" indent="0">
              <a:lnSpc>
                <a:spcPct val="150000"/>
              </a:lnSpc>
              <a:spcBef>
                <a:spcPts val="1800"/>
              </a:spcBef>
              <a:buNone/>
            </a:pPr>
            <a:r>
              <a:rPr lang="en-US" sz="3600" dirty="0"/>
              <a:t>Magnetic tape replacement</a:t>
            </a:r>
          </a:p>
        </p:txBody>
      </p:sp>
      <p:pic>
        <p:nvPicPr>
          <p:cNvPr id="4" name="Picture 3">
            <a:extLst>
              <a:ext uri="{C183D7F6-B498-43B3-948B-1728B52AA6E4}">
                <adec:decorative xmlns:adec="http://schemas.microsoft.com/office/drawing/2017/decorative" val="1"/>
              </a:ext>
            </a:extLst>
          </p:cNvPr>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061518" y="2587997"/>
            <a:ext cx="1173633" cy="1168041"/>
          </a:xfrm>
          <a:prstGeom prst="rect">
            <a:avLst/>
          </a:prstGeom>
        </p:spPr>
      </p:pic>
      <p:pic>
        <p:nvPicPr>
          <p:cNvPr id="5" name="Picture 4">
            <a:extLst>
              <a:ext uri="{C183D7F6-B498-43B3-948B-1728B52AA6E4}">
                <adec:decorative xmlns:adec="http://schemas.microsoft.com/office/drawing/2017/decorative" val="1"/>
              </a:ext>
            </a:extLst>
          </p:cNvPr>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211227" y="3779699"/>
            <a:ext cx="874215" cy="874215"/>
          </a:xfrm>
          <a:prstGeom prst="rect">
            <a:avLst/>
          </a:prstGeom>
        </p:spPr>
      </p:pic>
      <p:pic>
        <p:nvPicPr>
          <p:cNvPr id="6" name="Picture 5">
            <a:extLst>
              <a:ext uri="{C183D7F6-B498-43B3-948B-1728B52AA6E4}">
                <adec:decorative xmlns:adec="http://schemas.microsoft.com/office/drawing/2017/decorative" val="1"/>
              </a:ext>
            </a:extLst>
          </p:cNvPr>
          <p:cNvPicPr>
            <a:picLocks noChangeAspect="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179115" y="4697553"/>
            <a:ext cx="938439" cy="933969"/>
          </a:xfrm>
          <a:prstGeom prst="rect">
            <a:avLst/>
          </a:prstGeom>
        </p:spPr>
      </p:pic>
      <p:pic>
        <p:nvPicPr>
          <p:cNvPr id="7" name="Picture 6">
            <a:extLst>
              <a:ext uri="{C183D7F6-B498-43B3-948B-1728B52AA6E4}">
                <adec:decorative xmlns:adec="http://schemas.microsoft.com/office/drawing/2017/decorative" val="1"/>
              </a:ext>
            </a:extLst>
          </p:cNvPr>
          <p:cNvPicPr>
            <a:picLocks noChangeAspect="1"/>
          </p:cNvPicPr>
          <p:nvPr/>
        </p:nvPicPr>
        <p:blipFill>
          <a:blip r:embed="rId7">
            <a:duotone>
              <a:prstClr val="black"/>
              <a:schemeClr val="tx2">
                <a:tint val="45000"/>
                <a:satMod val="400000"/>
              </a:schemeClr>
            </a:duotone>
          </a:blip>
          <a:stretch>
            <a:fillRect/>
          </a:stretch>
        </p:blipFill>
        <p:spPr>
          <a:xfrm>
            <a:off x="5045081" y="5767791"/>
            <a:ext cx="1206507" cy="1206507"/>
          </a:xfrm>
          <a:prstGeom prst="rect">
            <a:avLst/>
          </a:prstGeom>
        </p:spPr>
      </p:pic>
      <p:pic>
        <p:nvPicPr>
          <p:cNvPr id="8" name="Picture 7">
            <a:extLst>
              <a:ext uri="{C183D7F6-B498-43B3-948B-1728B52AA6E4}">
                <adec:decorative xmlns:adec="http://schemas.microsoft.com/office/drawing/2017/decorative" val="1"/>
              </a:ext>
            </a:extLst>
          </p:cNvPr>
          <p:cNvPicPr>
            <a:picLocks noChangeAspect="1"/>
          </p:cNvPicPr>
          <p:nvPr/>
        </p:nvPicPr>
        <p:blipFill>
          <a:blip r:embed="rId8">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211227" y="6974298"/>
            <a:ext cx="1023924" cy="1023924"/>
          </a:xfrm>
          <a:prstGeom prst="rect">
            <a:avLst/>
          </a:prstGeom>
        </p:spPr>
      </p:pic>
      <p:pic>
        <p:nvPicPr>
          <p:cNvPr id="10" name="Picture 9">
            <a:extLst>
              <a:ext uri="{C183D7F6-B498-43B3-948B-1728B52AA6E4}">
                <adec:decorative xmlns:adec="http://schemas.microsoft.com/office/drawing/2017/decorative" val="1"/>
              </a:ext>
            </a:extLst>
          </p:cNvPr>
          <p:cNvPicPr>
            <a:picLocks noChangeAspect="1"/>
          </p:cNvPicPr>
          <p:nvPr/>
        </p:nvPicPr>
        <p:blipFill>
          <a:blip r:embed="rId9">
            <a:duotone>
              <a:schemeClr val="accent6">
                <a:shade val="45000"/>
                <a:satMod val="135000"/>
              </a:schemeClr>
              <a:prstClr val="white"/>
            </a:duotone>
          </a:blip>
          <a:stretch>
            <a:fillRect/>
          </a:stretch>
        </p:blipFill>
        <p:spPr>
          <a:xfrm>
            <a:off x="5077955" y="8042739"/>
            <a:ext cx="1173633" cy="602463"/>
          </a:xfrm>
          <a:prstGeom prst="rect">
            <a:avLst/>
          </a:prstGeom>
        </p:spPr>
      </p:pic>
      <p:sp>
        <p:nvSpPr>
          <p:cNvPr id="13" name="Footer Placeholder 12">
            <a:extLst>
              <a:ext uri="{FF2B5EF4-FFF2-40B4-BE49-F238E27FC236}">
                <a16:creationId xmlns:a16="http://schemas.microsoft.com/office/drawing/2014/main" id="{8FC7104C-ACB7-3349-AA24-D3211A821961}"/>
              </a:ext>
            </a:extLst>
          </p:cNvPr>
          <p:cNvSpPr>
            <a:spLocks noGrp="1"/>
          </p:cNvSpPr>
          <p:nvPr>
            <p:ph type="ftr" sz="quarter" idx="3"/>
          </p:nvPr>
        </p:nvSpPr>
        <p:spPr/>
        <p:txBody>
          <a:bodyPr/>
          <a:lstStyle/>
          <a:p>
            <a:r>
              <a:rPr lang="en-US"/>
              <a:t>Distributed and Cloud Computing - Fall 2021</a:t>
            </a:r>
            <a:endParaRPr lang="en-US" dirty="0"/>
          </a:p>
        </p:txBody>
      </p:sp>
      <p:sp>
        <p:nvSpPr>
          <p:cNvPr id="15" name="Slide Number Placeholder 14">
            <a:extLst>
              <a:ext uri="{FF2B5EF4-FFF2-40B4-BE49-F238E27FC236}">
                <a16:creationId xmlns:a16="http://schemas.microsoft.com/office/drawing/2014/main" id="{9BB9FD4F-FC3C-1844-89E8-A88367544401}"/>
              </a:ext>
            </a:extLst>
          </p:cNvPr>
          <p:cNvSpPr>
            <a:spLocks noGrp="1"/>
          </p:cNvSpPr>
          <p:nvPr>
            <p:ph type="sldNum" sz="quarter" idx="12"/>
          </p:nvPr>
        </p:nvSpPr>
        <p:spPr/>
        <p:txBody>
          <a:bodyPr/>
          <a:lstStyle/>
          <a:p>
            <a:fld id="{B6A95138-A96E-2F42-A959-2EFD44FE4AB7}" type="slidenum">
              <a:rPr lang="en-US" smtClean="0"/>
              <a:t>117</a:t>
            </a:fld>
            <a:endParaRPr lang="en-US" dirty="0"/>
          </a:p>
        </p:txBody>
      </p:sp>
    </p:spTree>
    <p:custDataLst>
      <p:tags r:id="rId1"/>
    </p:custDataLst>
    <p:extLst>
      <p:ext uri="{BB962C8B-B14F-4D97-AF65-F5344CB8AC3E}">
        <p14:creationId xmlns:p14="http://schemas.microsoft.com/office/powerpoint/2010/main" val="316144461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Amazon S3 Glacier</a:t>
            </a:r>
          </a:p>
        </p:txBody>
      </p:sp>
      <p:grpSp>
        <p:nvGrpSpPr>
          <p:cNvPr id="6" name="Group 5" descr="access types for amazon s3 glacier.">
            <a:extLst>
              <a:ext uri="{FF2B5EF4-FFF2-40B4-BE49-F238E27FC236}">
                <a16:creationId xmlns:a16="http://schemas.microsoft.com/office/drawing/2014/main" id="{D0B6BB2D-94AD-48FB-8BA0-BA40EE584D03}"/>
              </a:ext>
            </a:extLst>
          </p:cNvPr>
          <p:cNvGrpSpPr/>
          <p:nvPr/>
        </p:nvGrpSpPr>
        <p:grpSpPr>
          <a:xfrm>
            <a:off x="3003833" y="2548536"/>
            <a:ext cx="5454368" cy="5865144"/>
            <a:chOff x="2002555" y="1699024"/>
            <a:chExt cx="3636245" cy="3910096"/>
          </a:xfrm>
        </p:grpSpPr>
        <p:cxnSp>
          <p:nvCxnSpPr>
            <p:cNvPr id="16" name="Straight Arrow Connector 15">
              <a:extLst>
                <a:ext uri="{FF2B5EF4-FFF2-40B4-BE49-F238E27FC236}">
                  <a16:creationId xmlns:a16="http://schemas.microsoft.com/office/drawing/2014/main" id="{460318BC-AA55-4463-9881-553B04E75E2B}"/>
                </a:ext>
                <a:ext uri="{C183D7F6-B498-43B3-948B-1728B52AA6E4}">
                  <adec:decorative xmlns:adec="http://schemas.microsoft.com/office/drawing/2017/decorative" val="1"/>
                </a:ext>
              </a:extLst>
            </p:cNvPr>
            <p:cNvCxnSpPr>
              <a:cxnSpLocks/>
            </p:cNvCxnSpPr>
            <p:nvPr/>
          </p:nvCxnSpPr>
          <p:spPr>
            <a:xfrm>
              <a:off x="2713755" y="4188453"/>
              <a:ext cx="1917197" cy="709467"/>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FDD5BB5-B197-4916-B73B-3E9727B77981}"/>
                </a:ext>
                <a:ext uri="{C183D7F6-B498-43B3-948B-1728B52AA6E4}">
                  <adec:decorative xmlns:adec="http://schemas.microsoft.com/office/drawing/2017/decorative" val="1"/>
                </a:ext>
              </a:extLst>
            </p:cNvPr>
            <p:cNvCxnSpPr>
              <a:cxnSpLocks/>
              <a:endCxn id="14" idx="1"/>
            </p:cNvCxnSpPr>
            <p:nvPr/>
          </p:nvCxnSpPr>
          <p:spPr>
            <a:xfrm flipV="1">
              <a:off x="2728156" y="3799001"/>
              <a:ext cx="1902796" cy="34718"/>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43B835B8-06D3-4319-A494-2AD39A32AA3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45353" y="4897920"/>
              <a:ext cx="711200" cy="711200"/>
            </a:xfrm>
            <a:prstGeom prst="rect">
              <a:avLst/>
            </a:prstGeom>
          </p:spPr>
        </p:pic>
        <p:pic>
          <p:nvPicPr>
            <p:cNvPr id="14" name="Graphic 13">
              <a:extLst>
                <a:ext uri="{FF2B5EF4-FFF2-40B4-BE49-F238E27FC236}">
                  <a16:creationId xmlns:a16="http://schemas.microsoft.com/office/drawing/2014/main" id="{BD0BC488-BF92-406B-8C44-9A87B64268E6}"/>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30952" y="3429000"/>
              <a:ext cx="740002" cy="740002"/>
            </a:xfrm>
            <a:prstGeom prst="rect">
              <a:avLst/>
            </a:prstGeom>
          </p:spPr>
        </p:pic>
        <p:pic>
          <p:nvPicPr>
            <p:cNvPr id="15" name="Graphic 14">
              <a:extLst>
                <a:ext uri="{FF2B5EF4-FFF2-40B4-BE49-F238E27FC236}">
                  <a16:creationId xmlns:a16="http://schemas.microsoft.com/office/drawing/2014/main" id="{10E576B7-9CD5-47D0-AF5A-1307DA53288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02555" y="3457802"/>
              <a:ext cx="711200" cy="711200"/>
            </a:xfrm>
            <a:prstGeom prst="rect">
              <a:avLst/>
            </a:prstGeom>
          </p:spPr>
        </p:pic>
        <p:pic>
          <p:nvPicPr>
            <p:cNvPr id="8" name="Picture 7">
              <a:extLst>
                <a:ext uri="{FF2B5EF4-FFF2-40B4-BE49-F238E27FC236}">
                  <a16:creationId xmlns:a16="http://schemas.microsoft.com/office/drawing/2014/main" id="{241E3C57-DEA0-418A-A15E-D864566BED7B}"/>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4154557" y="1699024"/>
              <a:ext cx="1484243" cy="1502125"/>
            </a:xfrm>
            <a:prstGeom prst="rect">
              <a:avLst/>
            </a:prstGeom>
          </p:spPr>
        </p:pic>
        <p:cxnSp>
          <p:nvCxnSpPr>
            <p:cNvPr id="34" name="Straight Arrow Connector 33">
              <a:extLst>
                <a:ext uri="{FF2B5EF4-FFF2-40B4-BE49-F238E27FC236}">
                  <a16:creationId xmlns:a16="http://schemas.microsoft.com/office/drawing/2014/main" id="{48169B05-50C2-45E1-81C6-2AF38CA30CFB}"/>
                </a:ext>
                <a:ext uri="{C183D7F6-B498-43B3-948B-1728B52AA6E4}">
                  <adec:decorative xmlns:adec="http://schemas.microsoft.com/office/drawing/2017/decorative" val="1"/>
                </a:ext>
              </a:extLst>
            </p:cNvPr>
            <p:cNvCxnSpPr>
              <a:cxnSpLocks/>
            </p:cNvCxnSpPr>
            <p:nvPr/>
          </p:nvCxnSpPr>
          <p:spPr>
            <a:xfrm flipV="1">
              <a:off x="2742557" y="2682426"/>
              <a:ext cx="1837950" cy="789291"/>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9" name="Rectangle 8" descr="restful web services.">
            <a:extLst>
              <a:ext uri="{FF2B5EF4-FFF2-40B4-BE49-F238E27FC236}">
                <a16:creationId xmlns:a16="http://schemas.microsoft.com/office/drawing/2014/main" id="{DBD48BC5-2964-2447-AD62-230622BE6BE4}"/>
              </a:ext>
            </a:extLst>
          </p:cNvPr>
          <p:cNvSpPr/>
          <p:nvPr/>
        </p:nvSpPr>
        <p:spPr>
          <a:xfrm>
            <a:off x="10766203" y="3030476"/>
            <a:ext cx="3664304" cy="1384995"/>
          </a:xfrm>
          <a:prstGeom prst="rect">
            <a:avLst/>
          </a:prstGeom>
        </p:spPr>
        <p:txBody>
          <a:bodyPr wrap="square">
            <a:spAutoFit/>
          </a:bodyPr>
          <a:lstStyle/>
          <a:p>
            <a:pPr algn="ctr" defTabSz="1371600">
              <a:buClrTx/>
            </a:pPr>
            <a:r>
              <a:rPr lang="en-US" sz="4200" kern="1200" dirty="0">
                <a:latin typeface="Amazon Ember" panose="020B0603020204020204" pitchFamily="34" charset="0"/>
                <a:ea typeface="Amazon Ember" panose="020B0603020204020204" pitchFamily="34" charset="0"/>
                <a:cs typeface="Amazon Ember" panose="020B0603020204020204" pitchFamily="34" charset="0"/>
              </a:rPr>
              <a:t>RESTful</a:t>
            </a:r>
          </a:p>
          <a:p>
            <a:pPr algn="ctr" defTabSz="1371600">
              <a:buClrTx/>
            </a:pPr>
            <a:r>
              <a:rPr lang="en-US" sz="4200" kern="1200" dirty="0">
                <a:latin typeface="Amazon Ember" panose="020B0603020204020204" pitchFamily="34" charset="0"/>
                <a:ea typeface="Amazon Ember" panose="020B0603020204020204" pitchFamily="34" charset="0"/>
                <a:cs typeface="Amazon Ember" panose="020B0603020204020204" pitchFamily="34" charset="0"/>
              </a:rPr>
              <a:t>web services</a:t>
            </a:r>
          </a:p>
        </p:txBody>
      </p:sp>
      <p:sp>
        <p:nvSpPr>
          <p:cNvPr id="10" name="Rectangle 9" descr="java or .NET sdks">
            <a:extLst>
              <a:ext uri="{FF2B5EF4-FFF2-40B4-BE49-F238E27FC236}">
                <a16:creationId xmlns:a16="http://schemas.microsoft.com/office/drawing/2014/main" id="{6167942A-F418-F046-BDB1-99327AE90473}"/>
              </a:ext>
            </a:extLst>
          </p:cNvPr>
          <p:cNvSpPr/>
          <p:nvPr/>
        </p:nvSpPr>
        <p:spPr>
          <a:xfrm>
            <a:off x="11024386" y="5004524"/>
            <a:ext cx="3664304" cy="1384995"/>
          </a:xfrm>
          <a:prstGeom prst="rect">
            <a:avLst/>
          </a:prstGeom>
        </p:spPr>
        <p:txBody>
          <a:bodyPr wrap="square">
            <a:spAutoFit/>
          </a:bodyPr>
          <a:lstStyle/>
          <a:p>
            <a:pPr algn="ctr" defTabSz="1371600">
              <a:buClrTx/>
            </a:pPr>
            <a:r>
              <a:rPr lang="en-US" sz="4200" kern="1200" dirty="0">
                <a:latin typeface="Amazon Ember" panose="020B0603020204020204" pitchFamily="34" charset="0"/>
                <a:ea typeface="Amazon Ember" panose="020B0603020204020204" pitchFamily="34" charset="0"/>
                <a:cs typeface="Amazon Ember" panose="020B0603020204020204" pitchFamily="34" charset="0"/>
              </a:rPr>
              <a:t>Java or .NET SDKs</a:t>
            </a:r>
          </a:p>
        </p:txBody>
      </p:sp>
      <p:sp>
        <p:nvSpPr>
          <p:cNvPr id="11" name="Rectangle 10" descr="amazon s3 with lifecycle policies.">
            <a:extLst>
              <a:ext uri="{FF2B5EF4-FFF2-40B4-BE49-F238E27FC236}">
                <a16:creationId xmlns:a16="http://schemas.microsoft.com/office/drawing/2014/main" id="{C98B1267-C101-5440-BCF1-DC8D6684582D}"/>
              </a:ext>
            </a:extLst>
          </p:cNvPr>
          <p:cNvSpPr/>
          <p:nvPr/>
        </p:nvSpPr>
        <p:spPr>
          <a:xfrm>
            <a:off x="10700171" y="7252894"/>
            <a:ext cx="4667732" cy="1384995"/>
          </a:xfrm>
          <a:prstGeom prst="rect">
            <a:avLst/>
          </a:prstGeom>
        </p:spPr>
        <p:txBody>
          <a:bodyPr wrap="square">
            <a:spAutoFit/>
          </a:bodyPr>
          <a:lstStyle/>
          <a:p>
            <a:pPr algn="ctr" defTabSz="1371600">
              <a:buClrTx/>
            </a:pPr>
            <a:r>
              <a:rPr lang="en-US" sz="4200" kern="1200" dirty="0">
                <a:latin typeface="Amazon Ember" panose="020B0603020204020204" pitchFamily="34" charset="0"/>
                <a:ea typeface="Amazon Ember" panose="020B0603020204020204" pitchFamily="34" charset="0"/>
                <a:cs typeface="Amazon Ember" panose="020B0603020204020204" pitchFamily="34" charset="0"/>
              </a:rPr>
              <a:t>Amazon S3 with lifecycle policies</a:t>
            </a:r>
          </a:p>
        </p:txBody>
      </p:sp>
      <p:sp>
        <p:nvSpPr>
          <p:cNvPr id="7" name="Footer Placeholder 6">
            <a:extLst>
              <a:ext uri="{FF2B5EF4-FFF2-40B4-BE49-F238E27FC236}">
                <a16:creationId xmlns:a16="http://schemas.microsoft.com/office/drawing/2014/main" id="{1DADF96E-5A13-5349-9807-F61260744AF6}"/>
              </a:ext>
            </a:extLst>
          </p:cNvPr>
          <p:cNvSpPr>
            <a:spLocks noGrp="1"/>
          </p:cNvSpPr>
          <p:nvPr>
            <p:ph type="ftr" sz="quarter" idx="3"/>
          </p:nvPr>
        </p:nvSpPr>
        <p:spPr/>
        <p:txBody>
          <a:bodyPr/>
          <a:lstStyle/>
          <a:p>
            <a:r>
              <a:rPr lang="en-US"/>
              <a:t>Distributed and Cloud Computing - Fall 2021</a:t>
            </a:r>
            <a:endParaRPr lang="en-US" dirty="0"/>
          </a:p>
        </p:txBody>
      </p:sp>
      <p:sp>
        <p:nvSpPr>
          <p:cNvPr id="12" name="Slide Number Placeholder 11">
            <a:extLst>
              <a:ext uri="{FF2B5EF4-FFF2-40B4-BE49-F238E27FC236}">
                <a16:creationId xmlns:a16="http://schemas.microsoft.com/office/drawing/2014/main" id="{4633C59A-82C8-A64A-AAD8-05F588AFC5D6}"/>
              </a:ext>
            </a:extLst>
          </p:cNvPr>
          <p:cNvSpPr>
            <a:spLocks noGrp="1"/>
          </p:cNvSpPr>
          <p:nvPr>
            <p:ph type="sldNum" sz="quarter" idx="12"/>
          </p:nvPr>
        </p:nvSpPr>
        <p:spPr/>
        <p:txBody>
          <a:bodyPr/>
          <a:lstStyle/>
          <a:p>
            <a:fld id="{B6A95138-A96E-2F42-A959-2EFD44FE4AB7}" type="slidenum">
              <a:rPr lang="en-US" smtClean="0"/>
              <a:t>118</a:t>
            </a:fld>
            <a:endParaRPr lang="en-US" dirty="0"/>
          </a:p>
        </p:txBody>
      </p:sp>
    </p:spTree>
    <p:custDataLst>
      <p:tags r:id="rId1"/>
    </p:custDataLst>
    <p:extLst>
      <p:ext uri="{BB962C8B-B14F-4D97-AF65-F5344CB8AC3E}">
        <p14:creationId xmlns:p14="http://schemas.microsoft.com/office/powerpoint/2010/main" val="19204951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Lifecycle policies</a:t>
            </a:r>
          </a:p>
        </p:txBody>
      </p:sp>
      <p:sp>
        <p:nvSpPr>
          <p:cNvPr id="3" name="Content Placeholder 2"/>
          <p:cNvSpPr>
            <a:spLocks noGrp="1"/>
          </p:cNvSpPr>
          <p:nvPr>
            <p:ph idx="1"/>
          </p:nvPr>
        </p:nvSpPr>
        <p:spPr>
          <a:xfrm>
            <a:off x="357808" y="2160458"/>
            <a:ext cx="16995914" cy="7369962"/>
          </a:xfrm>
        </p:spPr>
        <p:txBody>
          <a:bodyPr/>
          <a:lstStyle/>
          <a:p>
            <a:pPr marL="0" indent="0">
              <a:buNone/>
            </a:pPr>
            <a:r>
              <a:rPr lang="en-US"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Amazon</a:t>
            </a:r>
            <a:r>
              <a:rPr lang="en-US" dirty="0">
                <a:solidFill>
                  <a:srgbClr val="0070C0"/>
                </a:solidFill>
              </a:rPr>
              <a:t> </a:t>
            </a:r>
            <a:r>
              <a:rPr lang="en-US"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S3</a:t>
            </a:r>
            <a:r>
              <a:rPr lang="en-US" dirty="0">
                <a:solidFill>
                  <a:srgbClr val="0070C0"/>
                </a:solidFill>
              </a:rPr>
              <a:t> </a:t>
            </a:r>
            <a:r>
              <a:rPr lang="en-US"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lifecycle</a:t>
            </a:r>
            <a:r>
              <a:rPr lang="en-US" dirty="0">
                <a:solidFill>
                  <a:srgbClr val="0070C0"/>
                </a:solidFill>
              </a:rPr>
              <a:t> </a:t>
            </a:r>
            <a:r>
              <a:rPr lang="en-US"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policies</a:t>
            </a:r>
            <a:r>
              <a:rPr lang="en-US" dirty="0">
                <a:solidFill>
                  <a:srgbClr val="0070C0"/>
                </a:solidFill>
              </a:rPr>
              <a:t> </a:t>
            </a:r>
            <a:r>
              <a:rPr lang="en-US" dirty="0"/>
              <a:t>enable you to delete or move objects based on age.</a:t>
            </a:r>
          </a:p>
        </p:txBody>
      </p:sp>
      <p:grpSp>
        <p:nvGrpSpPr>
          <p:cNvPr id="5" name="Group 4">
            <a:extLst>
              <a:ext uri="{FF2B5EF4-FFF2-40B4-BE49-F238E27FC236}">
                <a16:creationId xmlns:a16="http://schemas.microsoft.com/office/drawing/2014/main" id="{76341E91-DE21-4D42-85DD-0AEA2F911BFC}"/>
              </a:ext>
              <a:ext uri="{C183D7F6-B498-43B3-948B-1728B52AA6E4}">
                <adec:decorative xmlns:adec="http://schemas.microsoft.com/office/drawing/2017/decorative" val="1"/>
              </a:ext>
            </a:extLst>
          </p:cNvPr>
          <p:cNvGrpSpPr/>
          <p:nvPr/>
        </p:nvGrpSpPr>
        <p:grpSpPr>
          <a:xfrm>
            <a:off x="1418090" y="4249265"/>
            <a:ext cx="15206363" cy="4462940"/>
            <a:chOff x="945393" y="2832843"/>
            <a:chExt cx="10137575" cy="2975293"/>
          </a:xfrm>
        </p:grpSpPr>
        <p:sp>
          <p:nvSpPr>
            <p:cNvPr id="28" name="TextBox 52">
              <a:extLst>
                <a:ext uri="{C183D7F6-B498-43B3-948B-1728B52AA6E4}">
                  <adec:decorative xmlns:adec="http://schemas.microsoft.com/office/drawing/2017/decorative" val="1"/>
                </a:ext>
              </a:extLst>
            </p:cNvPr>
            <p:cNvSpPr txBox="1">
              <a:spLocks noChangeArrowheads="1"/>
            </p:cNvSpPr>
            <p:nvPr/>
          </p:nvSpPr>
          <p:spPr bwMode="auto">
            <a:xfrm>
              <a:off x="945393" y="2832843"/>
              <a:ext cx="1683056" cy="2975293"/>
            </a:xfrm>
            <a:prstGeom prst="roundRect">
              <a:avLst/>
            </a:prstGeom>
            <a:noFill/>
            <a:ln w="28575">
              <a:solidFill>
                <a:schemeClr val="accent2"/>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no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defTabSz="1371600">
                <a:buClrTx/>
              </a:pPr>
              <a:r>
                <a:rPr lang="en-US" b="1" kern="12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Amazon S3 Standard</a:t>
              </a:r>
              <a:endParaRPr lang="en-US" sz="2801" b="1" kern="12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6" name="Picture 45">
              <a:extLs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3555" y="4013440"/>
              <a:ext cx="1192895" cy="1192895"/>
            </a:xfrm>
            <a:prstGeom prst="rect">
              <a:avLst/>
            </a:prstGeom>
          </p:spPr>
        </p:pic>
        <p:sp>
          <p:nvSpPr>
            <p:cNvPr id="48" name="TextBox 52">
              <a:extLst>
                <a:ext uri="{C183D7F6-B498-43B3-948B-1728B52AA6E4}">
                  <adec:decorative xmlns:adec="http://schemas.microsoft.com/office/drawing/2017/decorative" val="1"/>
                </a:ext>
              </a:extLst>
            </p:cNvPr>
            <p:cNvSpPr txBox="1">
              <a:spLocks noChangeArrowheads="1"/>
            </p:cNvSpPr>
            <p:nvPr/>
          </p:nvSpPr>
          <p:spPr bwMode="auto">
            <a:xfrm>
              <a:off x="1004401" y="5125417"/>
              <a:ext cx="1551200"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defTabSz="1371600">
                <a:buClrTx/>
              </a:pPr>
              <a:r>
                <a:rPr lang="en-US" i="1" kern="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Preview2.mp4</a:t>
              </a:r>
              <a:endParaRPr lang="en-US" sz="2801" i="1" kern="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35" name="Group 34">
              <a:extLst>
                <a:ext uri="{C183D7F6-B498-43B3-948B-1728B52AA6E4}">
                  <adec:decorative xmlns:adec="http://schemas.microsoft.com/office/drawing/2017/decorative" val="1"/>
                </a:ext>
              </a:extLst>
            </p:cNvPr>
            <p:cNvGrpSpPr/>
            <p:nvPr/>
          </p:nvGrpSpPr>
          <p:grpSpPr>
            <a:xfrm>
              <a:off x="2463538" y="4156658"/>
              <a:ext cx="1626109" cy="901172"/>
              <a:chOff x="1847653" y="2965826"/>
              <a:chExt cx="1219582" cy="675879"/>
            </a:xfrm>
            <a:solidFill>
              <a:schemeClr val="accent2"/>
            </a:solidFill>
          </p:grpSpPr>
          <p:sp>
            <p:nvSpPr>
              <p:cNvPr id="36" name="Right Arrow 35"/>
              <p:cNvSpPr/>
              <p:nvPr/>
            </p:nvSpPr>
            <p:spPr>
              <a:xfrm>
                <a:off x="1847653" y="2965826"/>
                <a:ext cx="1219582" cy="675879"/>
              </a:xfrm>
              <a:prstGeom prst="rightArrow">
                <a:avLst/>
              </a:prstGeom>
              <a:grp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371600">
                  <a:buClrTx/>
                </a:pPr>
                <a:endParaRPr lang="en-US" sz="2400" kern="12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7" name="TextBox 9"/>
              <p:cNvSpPr txBox="1"/>
              <p:nvPr/>
            </p:nvSpPr>
            <p:spPr>
              <a:xfrm>
                <a:off x="2069628" y="3166605"/>
                <a:ext cx="640080" cy="274320"/>
              </a:xfrm>
              <a:prstGeom prst="rect">
                <a:avLst/>
              </a:prstGeom>
              <a:grpFill/>
              <a:ln>
                <a:solidFill>
                  <a:schemeClr val="accent2"/>
                </a:solidFill>
              </a:ln>
            </p:spPr>
            <p:txBody>
              <a:bodyPr wrap="square" lIns="0" tIns="0" rIns="0" bIns="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buClrTx/>
                </a:pPr>
                <a:r>
                  <a:rPr lang="en-US" sz="2400" b="1"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30 days</a:t>
                </a:r>
              </a:p>
            </p:txBody>
          </p:sp>
        </p:grpSp>
        <p:sp>
          <p:nvSpPr>
            <p:cNvPr id="29" name="TextBox 52">
              <a:extLst>
                <a:ext uri="{C183D7F6-B498-43B3-948B-1728B52AA6E4}">
                  <adec:decorative xmlns:adec="http://schemas.microsoft.com/office/drawing/2017/decorative" val="1"/>
                </a:ext>
              </a:extLst>
            </p:cNvPr>
            <p:cNvSpPr txBox="1">
              <a:spLocks noChangeArrowheads="1"/>
            </p:cNvSpPr>
            <p:nvPr/>
          </p:nvSpPr>
          <p:spPr bwMode="auto">
            <a:xfrm>
              <a:off x="3830537" y="2832843"/>
              <a:ext cx="1683056" cy="2975293"/>
            </a:xfrm>
            <a:prstGeom prst="roundRect">
              <a:avLst/>
            </a:prstGeom>
            <a:noFill/>
            <a:ln w="28575">
              <a:solidFill>
                <a:schemeClr val="accent2">
                  <a:lumMod val="60000"/>
                  <a:lumOff val="40000"/>
                </a:schemeClr>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no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defTabSz="1371600">
                <a:buClrTx/>
              </a:pPr>
              <a:r>
                <a:rPr lang="en-US" b="1" kern="12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Amazon S3 Standard - Infrequent Access</a:t>
              </a:r>
            </a:p>
          </p:txBody>
        </p:sp>
        <p:pic>
          <p:nvPicPr>
            <p:cNvPr id="50" name="Picture 49">
              <a:extLs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89647" y="4013440"/>
              <a:ext cx="1192895" cy="1192895"/>
            </a:xfrm>
            <a:prstGeom prst="rect">
              <a:avLst/>
            </a:prstGeom>
          </p:spPr>
        </p:pic>
        <p:sp>
          <p:nvSpPr>
            <p:cNvPr id="64" name="TextBox 52">
              <a:extLst>
                <a:ext uri="{C183D7F6-B498-43B3-948B-1728B52AA6E4}">
                  <adec:decorative xmlns:adec="http://schemas.microsoft.com/office/drawing/2017/decorative" val="1"/>
                </a:ext>
              </a:extLst>
            </p:cNvPr>
            <p:cNvSpPr txBox="1">
              <a:spLocks noChangeArrowheads="1"/>
            </p:cNvSpPr>
            <p:nvPr/>
          </p:nvSpPr>
          <p:spPr bwMode="auto">
            <a:xfrm>
              <a:off x="3910493" y="5125417"/>
              <a:ext cx="1551200"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defTabSz="1371600">
                <a:buClrTx/>
              </a:pPr>
              <a:r>
                <a:rPr lang="en-US" i="1" kern="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Preview2.mp4</a:t>
              </a:r>
              <a:endParaRPr lang="en-US" sz="2801" i="1" kern="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71" name="Group 70">
              <a:extLst>
                <a:ext uri="{C183D7F6-B498-43B3-948B-1728B52AA6E4}">
                  <adec:decorative xmlns:adec="http://schemas.microsoft.com/office/drawing/2017/decorative" val="1"/>
                </a:ext>
              </a:extLst>
            </p:cNvPr>
            <p:cNvGrpSpPr/>
            <p:nvPr/>
          </p:nvGrpSpPr>
          <p:grpSpPr>
            <a:xfrm>
              <a:off x="5340079" y="4164405"/>
              <a:ext cx="1626109" cy="901172"/>
              <a:chOff x="4012123" y="2971636"/>
              <a:chExt cx="1219582" cy="675879"/>
            </a:xfrm>
            <a:solidFill>
              <a:schemeClr val="accent2">
                <a:lumMod val="60000"/>
                <a:lumOff val="40000"/>
              </a:schemeClr>
            </a:solidFill>
          </p:grpSpPr>
          <p:sp>
            <p:nvSpPr>
              <p:cNvPr id="72" name="Right Arrow 71"/>
              <p:cNvSpPr/>
              <p:nvPr/>
            </p:nvSpPr>
            <p:spPr>
              <a:xfrm>
                <a:off x="4012123" y="2971636"/>
                <a:ext cx="1219582" cy="675879"/>
              </a:xfrm>
              <a:prstGeom prst="rightArrow">
                <a:avLst/>
              </a:prstGeom>
              <a:grp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371600">
                  <a:buClrTx/>
                </a:pPr>
                <a:endParaRPr lang="en-US" sz="2400" kern="12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3" name="TextBox 9"/>
              <p:cNvSpPr txBox="1"/>
              <p:nvPr/>
            </p:nvSpPr>
            <p:spPr>
              <a:xfrm>
                <a:off x="4218674" y="3169549"/>
                <a:ext cx="640080" cy="274320"/>
              </a:xfrm>
              <a:prstGeom prst="rect">
                <a:avLst/>
              </a:prstGeom>
              <a:grpFill/>
              <a:ln>
                <a:solidFill>
                  <a:schemeClr val="accent2">
                    <a:lumMod val="60000"/>
                    <a:lumOff val="40000"/>
                  </a:schemeClr>
                </a:solidFill>
              </a:ln>
            </p:spPr>
            <p:txBody>
              <a:bodyPr wrap="square" lIns="0" tIns="0" rIns="0" bIns="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buClrTx/>
                </a:pPr>
                <a:r>
                  <a:rPr lang="en-US" sz="2400" b="1" dirty="0">
                    <a:solidFill>
                      <a:srgbClr val="000000">
                        <a:lumMod val="75000"/>
                        <a:lumOff val="25000"/>
                      </a:srgbClr>
                    </a:solidFill>
                    <a:latin typeface="Amazon Ember Light" panose="020B0403020204020204" pitchFamily="34" charset="0"/>
                    <a:ea typeface="Amazon Ember Light" panose="020B0403020204020204" pitchFamily="34" charset="0"/>
                    <a:cs typeface="Amazon Ember Light" panose="020B0403020204020204" pitchFamily="34" charset="0"/>
                  </a:rPr>
                  <a:t>60 days</a:t>
                </a:r>
              </a:p>
            </p:txBody>
          </p:sp>
        </p:grpSp>
        <p:sp>
          <p:nvSpPr>
            <p:cNvPr id="27" name="TextBox 52">
              <a:extLst>
                <a:ext uri="{C183D7F6-B498-43B3-948B-1728B52AA6E4}">
                  <adec:decorative xmlns:adec="http://schemas.microsoft.com/office/drawing/2017/decorative" val="1"/>
                </a:ext>
              </a:extLst>
            </p:cNvPr>
            <p:cNvSpPr txBox="1">
              <a:spLocks noChangeArrowheads="1"/>
            </p:cNvSpPr>
            <p:nvPr/>
          </p:nvSpPr>
          <p:spPr bwMode="auto">
            <a:xfrm>
              <a:off x="6664597" y="2832843"/>
              <a:ext cx="1683056" cy="2975293"/>
            </a:xfrm>
            <a:prstGeom prst="roundRect">
              <a:avLst/>
            </a:prstGeom>
            <a:noFill/>
            <a:ln w="28575">
              <a:solidFill>
                <a:schemeClr val="accent2">
                  <a:lumMod val="20000"/>
                  <a:lumOff val="80000"/>
                </a:schemeClr>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no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defTabSz="1371600">
                <a:buClrTx/>
              </a:pPr>
              <a:r>
                <a:rPr lang="en-US" b="1" kern="12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Amazon </a:t>
              </a:r>
            </a:p>
            <a:p>
              <a:pPr algn="ctr" defTabSz="1371600">
                <a:buClrTx/>
              </a:pPr>
              <a:r>
                <a:rPr lang="en-US" b="1" kern="12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S3 Glacier</a:t>
              </a:r>
              <a:endParaRPr lang="en-US" sz="2801" b="1" kern="12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p:txBody>
        </p:sp>
        <p:pic>
          <p:nvPicPr>
            <p:cNvPr id="65" name="Picture 64">
              <a:extLs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75607" y="4010798"/>
              <a:ext cx="1192895" cy="1192895"/>
            </a:xfrm>
            <a:prstGeom prst="rect">
              <a:avLst/>
            </a:prstGeom>
          </p:spPr>
        </p:pic>
        <p:sp>
          <p:nvSpPr>
            <p:cNvPr id="66" name="TextBox 52">
              <a:extLst>
                <a:ext uri="{C183D7F6-B498-43B3-948B-1728B52AA6E4}">
                  <adec:decorative xmlns:adec="http://schemas.microsoft.com/office/drawing/2017/decorative" val="1"/>
                </a:ext>
              </a:extLst>
            </p:cNvPr>
            <p:cNvSpPr txBox="1">
              <a:spLocks noChangeArrowheads="1"/>
            </p:cNvSpPr>
            <p:nvPr/>
          </p:nvSpPr>
          <p:spPr bwMode="auto">
            <a:xfrm>
              <a:off x="6796453" y="5122776"/>
              <a:ext cx="1551200"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defTabSz="1371600">
                <a:buClrTx/>
              </a:pPr>
              <a:r>
                <a:rPr lang="en-US" i="1" kern="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Preview2.mp4</a:t>
              </a:r>
              <a:endParaRPr lang="en-US" sz="2801" i="1" kern="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74" name="Group 73">
              <a:extLst>
                <a:ext uri="{C183D7F6-B498-43B3-948B-1728B52AA6E4}">
                  <adec:decorative xmlns:adec="http://schemas.microsoft.com/office/drawing/2017/decorative" val="1"/>
                </a:ext>
              </a:extLst>
            </p:cNvPr>
            <p:cNvGrpSpPr/>
            <p:nvPr/>
          </p:nvGrpSpPr>
          <p:grpSpPr>
            <a:xfrm>
              <a:off x="8187340" y="4164405"/>
              <a:ext cx="1626109" cy="901172"/>
              <a:chOff x="6160441" y="2971635"/>
              <a:chExt cx="1219582" cy="675879"/>
            </a:xfrm>
            <a:solidFill>
              <a:schemeClr val="accent2">
                <a:lumMod val="20000"/>
                <a:lumOff val="80000"/>
              </a:schemeClr>
            </a:solidFill>
          </p:grpSpPr>
          <p:sp>
            <p:nvSpPr>
              <p:cNvPr id="75" name="Right Arrow 74"/>
              <p:cNvSpPr/>
              <p:nvPr/>
            </p:nvSpPr>
            <p:spPr>
              <a:xfrm>
                <a:off x="6160441" y="2971635"/>
                <a:ext cx="1219582" cy="675879"/>
              </a:xfrm>
              <a:prstGeom prst="rightArrow">
                <a:avLst/>
              </a:prstGeom>
              <a:grpFill/>
              <a:ln>
                <a:solidFill>
                  <a:schemeClr val="accent2">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371600">
                  <a:buClrTx/>
                </a:pPr>
                <a:endParaRPr lang="en-US" sz="2400" kern="12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6" name="TextBox 9"/>
              <p:cNvSpPr txBox="1"/>
              <p:nvPr/>
            </p:nvSpPr>
            <p:spPr>
              <a:xfrm>
                <a:off x="6376138" y="3162134"/>
                <a:ext cx="640080" cy="274320"/>
              </a:xfrm>
              <a:prstGeom prst="rect">
                <a:avLst/>
              </a:prstGeom>
              <a:grpFill/>
              <a:ln>
                <a:solidFill>
                  <a:schemeClr val="accent2">
                    <a:lumMod val="20000"/>
                    <a:lumOff val="80000"/>
                  </a:schemeClr>
                </a:solidFill>
              </a:ln>
            </p:spPr>
            <p:txBody>
              <a:bodyPr wrap="square" lIns="0" tIns="0" rIns="0" bIns="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685800">
                  <a:buClrTx/>
                </a:pPr>
                <a:r>
                  <a:rPr lang="en-US" sz="2400" b="1"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365 days</a:t>
                </a:r>
              </a:p>
            </p:txBody>
          </p:sp>
        </p:grpSp>
        <p:grpSp>
          <p:nvGrpSpPr>
            <p:cNvPr id="30" name="Group 29">
              <a:extLst>
                <a:ext uri="{C183D7F6-B498-43B3-948B-1728B52AA6E4}">
                  <adec:decorative xmlns:adec="http://schemas.microsoft.com/office/drawing/2017/decorative" val="1"/>
                </a:ext>
              </a:extLst>
            </p:cNvPr>
            <p:cNvGrpSpPr/>
            <p:nvPr/>
          </p:nvGrpSpPr>
          <p:grpSpPr>
            <a:xfrm>
              <a:off x="9531768" y="2854136"/>
              <a:ext cx="1551200" cy="2690475"/>
              <a:chOff x="7148826" y="1800395"/>
              <a:chExt cx="1163400" cy="2017856"/>
            </a:xfrm>
          </p:grpSpPr>
          <p:pic>
            <p:nvPicPr>
              <p:cNvPr id="31" name="Picture 2" descr="Garbage, Basket, Bin, Trash, Rubbish, Waste, Metal, Ca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8664" y="2793242"/>
                <a:ext cx="983724" cy="102500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52"/>
              <p:cNvSpPr txBox="1">
                <a:spLocks noChangeArrowheads="1"/>
              </p:cNvSpPr>
              <p:nvPr/>
            </p:nvSpPr>
            <p:spPr bwMode="auto">
              <a:xfrm>
                <a:off x="7148826" y="1800395"/>
                <a:ext cx="1163400"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defTabSz="1371600">
                  <a:buClrTx/>
                </a:pPr>
                <a:r>
                  <a:rPr lang="en-US" b="1" kern="12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Delete</a:t>
                </a:r>
                <a:endParaRPr lang="en-US" sz="2801" b="1" kern="12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p:txBody>
          </p:sp>
        </p:grpSp>
      </p:grpSp>
      <p:sp>
        <p:nvSpPr>
          <p:cNvPr id="8" name="Footer Placeholder 7">
            <a:extLst>
              <a:ext uri="{FF2B5EF4-FFF2-40B4-BE49-F238E27FC236}">
                <a16:creationId xmlns:a16="http://schemas.microsoft.com/office/drawing/2014/main" id="{41264BC1-9F56-EB42-AB4F-35F8FF4D7786}"/>
              </a:ext>
            </a:extLst>
          </p:cNvPr>
          <p:cNvSpPr>
            <a:spLocks noGrp="1"/>
          </p:cNvSpPr>
          <p:nvPr>
            <p:ph type="ftr" sz="quarter" idx="3"/>
          </p:nvPr>
        </p:nvSpPr>
        <p:spPr/>
        <p:txBody>
          <a:bodyPr/>
          <a:lstStyle/>
          <a:p>
            <a:r>
              <a:rPr lang="en-US"/>
              <a:t>Distributed and Cloud Computing - Fall 2021</a:t>
            </a:r>
            <a:endParaRPr lang="en-US" dirty="0"/>
          </a:p>
        </p:txBody>
      </p:sp>
      <p:sp>
        <p:nvSpPr>
          <p:cNvPr id="9" name="Slide Number Placeholder 8">
            <a:extLst>
              <a:ext uri="{FF2B5EF4-FFF2-40B4-BE49-F238E27FC236}">
                <a16:creationId xmlns:a16="http://schemas.microsoft.com/office/drawing/2014/main" id="{278EA695-F8F0-C94C-986D-529265298B32}"/>
              </a:ext>
            </a:extLst>
          </p:cNvPr>
          <p:cNvSpPr>
            <a:spLocks noGrp="1"/>
          </p:cNvSpPr>
          <p:nvPr>
            <p:ph type="sldNum" sz="quarter" idx="12"/>
          </p:nvPr>
        </p:nvSpPr>
        <p:spPr/>
        <p:txBody>
          <a:bodyPr/>
          <a:lstStyle/>
          <a:p>
            <a:fld id="{B6A95138-A96E-2F42-A959-2EFD44FE4AB7}" type="slidenum">
              <a:rPr lang="en-US" smtClean="0"/>
              <a:t>119</a:t>
            </a:fld>
            <a:endParaRPr lang="en-US" dirty="0"/>
          </a:p>
        </p:txBody>
      </p:sp>
    </p:spTree>
    <p:custDataLst>
      <p:tags r:id="rId1"/>
    </p:custDataLst>
    <p:extLst>
      <p:ext uri="{BB962C8B-B14F-4D97-AF65-F5344CB8AC3E}">
        <p14:creationId xmlns:p14="http://schemas.microsoft.com/office/powerpoint/2010/main" val="1909793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0859A-0799-1B4E-B3D5-944C1315FD5F}"/>
              </a:ext>
            </a:extLst>
          </p:cNvPr>
          <p:cNvSpPr>
            <a:spLocks noGrp="1"/>
          </p:cNvSpPr>
          <p:nvPr>
            <p:ph type="title"/>
          </p:nvPr>
        </p:nvSpPr>
        <p:spPr/>
        <p:txBody>
          <a:bodyPr/>
          <a:lstStyle/>
          <a:p>
            <a:r>
              <a:rPr lang="en-US" dirty="0"/>
              <a:t>Disk Structure</a:t>
            </a:r>
          </a:p>
        </p:txBody>
      </p:sp>
      <p:sp>
        <p:nvSpPr>
          <p:cNvPr id="3" name="Content Placeholder 2">
            <a:extLst>
              <a:ext uri="{FF2B5EF4-FFF2-40B4-BE49-F238E27FC236}">
                <a16:creationId xmlns:a16="http://schemas.microsoft.com/office/drawing/2014/main" id="{AF048F59-F2FA-2B4C-BE3F-24BB69166693}"/>
              </a:ext>
            </a:extLst>
          </p:cNvPr>
          <p:cNvSpPr>
            <a:spLocks noGrp="1"/>
          </p:cNvSpPr>
          <p:nvPr>
            <p:ph idx="1"/>
          </p:nvPr>
        </p:nvSpPr>
        <p:spPr>
          <a:xfrm>
            <a:off x="828091" y="2383875"/>
            <a:ext cx="15773400" cy="6527007"/>
          </a:xfrm>
        </p:spPr>
        <p:txBody>
          <a:bodyPr/>
          <a:lstStyle/>
          <a:p>
            <a:r>
              <a:rPr lang="en-US" dirty="0"/>
              <a:t>Disk drives are addressed as large 1-dimensional arrays of </a:t>
            </a:r>
            <a:r>
              <a:rPr lang="en-US" dirty="0">
                <a:highlight>
                  <a:srgbClr val="FFFF00"/>
                </a:highlight>
              </a:rPr>
              <a:t>logical blocks</a:t>
            </a:r>
            <a:r>
              <a:rPr lang="en-US" dirty="0"/>
              <a:t>, where the logical block is the smallest unit of transfer</a:t>
            </a:r>
          </a:p>
          <a:p>
            <a:pPr lvl="1"/>
            <a:r>
              <a:rPr lang="en-US" dirty="0"/>
              <a:t>Low-level formatting creates logical blocks on physical media </a:t>
            </a:r>
          </a:p>
          <a:p>
            <a:endParaRPr lang="en-US" dirty="0"/>
          </a:p>
          <a:p>
            <a:r>
              <a:rPr lang="en-US" dirty="0"/>
              <a:t>The 1-dimensional array of logical blocks is mapped into the sectors of the disk sequentially</a:t>
            </a:r>
          </a:p>
          <a:p>
            <a:pPr lvl="1"/>
            <a:r>
              <a:rPr lang="en-US" dirty="0"/>
              <a:t>Sector 0 is the first sector of the first track on the outermost cylinder  Mapping proceeds in order through that track, then the rest of the tracks in that cylinder, and then through the rest of the cylinders from outermost to innermost </a:t>
            </a:r>
          </a:p>
          <a:p>
            <a:pPr lvl="1"/>
            <a:r>
              <a:rPr lang="en-US" dirty="0"/>
              <a:t>Logical to physical address should be easy</a:t>
            </a:r>
          </a:p>
          <a:p>
            <a:pPr lvl="2"/>
            <a:r>
              <a:rPr lang="en-US" dirty="0"/>
              <a:t>Except for bad sectors</a:t>
            </a:r>
          </a:p>
        </p:txBody>
      </p:sp>
      <p:sp>
        <p:nvSpPr>
          <p:cNvPr id="6" name="Footer Placeholder 5">
            <a:extLst>
              <a:ext uri="{FF2B5EF4-FFF2-40B4-BE49-F238E27FC236}">
                <a16:creationId xmlns:a16="http://schemas.microsoft.com/office/drawing/2014/main" id="{AFBA9A51-82E7-4B42-B104-C1B508915BEA}"/>
              </a:ext>
            </a:extLst>
          </p:cNvPr>
          <p:cNvSpPr>
            <a:spLocks noGrp="1"/>
          </p:cNvSpPr>
          <p:nvPr>
            <p:ph type="ftr" sz="quarter" idx="11"/>
          </p:nvPr>
        </p:nvSpPr>
        <p:spPr/>
        <p:txBody>
          <a:bodyPr/>
          <a:lstStyle/>
          <a:p>
            <a:r>
              <a:rPr lang="en-US"/>
              <a:t>Distributed and Cloud Computing - Fall 2021</a:t>
            </a:r>
          </a:p>
        </p:txBody>
      </p:sp>
      <p:sp>
        <p:nvSpPr>
          <p:cNvPr id="7" name="Slide Number Placeholder 6">
            <a:extLst>
              <a:ext uri="{FF2B5EF4-FFF2-40B4-BE49-F238E27FC236}">
                <a16:creationId xmlns:a16="http://schemas.microsoft.com/office/drawing/2014/main" id="{7CF07726-8C2E-6046-BA65-F4D279C30A52}"/>
              </a:ext>
            </a:extLst>
          </p:cNvPr>
          <p:cNvSpPr>
            <a:spLocks noGrp="1"/>
          </p:cNvSpPr>
          <p:nvPr>
            <p:ph type="sldNum" sz="quarter" idx="12"/>
          </p:nvPr>
        </p:nvSpPr>
        <p:spPr/>
        <p:txBody>
          <a:bodyPr/>
          <a:lstStyle/>
          <a:p>
            <a:fld id="{E5F9FE24-64CB-6D42-A9EC-97246F7285E9}" type="slidenum">
              <a:rPr lang="en-US" smtClean="0"/>
              <a:t>12</a:t>
            </a:fld>
            <a:endParaRPr lang="en-US"/>
          </a:p>
        </p:txBody>
      </p:sp>
    </p:spTree>
    <p:extLst>
      <p:ext uri="{BB962C8B-B14F-4D97-AF65-F5344CB8AC3E}">
        <p14:creationId xmlns:p14="http://schemas.microsoft.com/office/powerpoint/2010/main" val="362058996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comparison</a:t>
            </a:r>
          </a:p>
        </p:txBody>
      </p:sp>
      <p:graphicFrame>
        <p:nvGraphicFramePr>
          <p:cNvPr id="6" name="Content Placeholder 5" descr="table comparing Amazon S3 with Amazon Glacier. The criteria are data volume, average latency, item size, cost per GB per month, type of billed requests, and price for retrieving data.">
            <a:extLst>
              <a:ext uri="{FF2B5EF4-FFF2-40B4-BE49-F238E27FC236}">
                <a16:creationId xmlns:a16="http://schemas.microsoft.com/office/drawing/2014/main" id="{A2ABB4F0-7911-D14F-BA18-7852C010C810}"/>
              </a:ext>
            </a:extLst>
          </p:cNvPr>
          <p:cNvGraphicFramePr>
            <a:graphicFrameLocks noGrp="1"/>
          </p:cNvGraphicFramePr>
          <p:nvPr>
            <p:ph idx="1"/>
          </p:nvPr>
        </p:nvGraphicFramePr>
        <p:xfrm>
          <a:off x="964562" y="2229618"/>
          <a:ext cx="16358879" cy="6812280"/>
        </p:xfrm>
        <a:graphic>
          <a:graphicData uri="http://schemas.openxmlformats.org/drawingml/2006/table">
            <a:tbl>
              <a:tblPr firstRow="1" bandRow="1">
                <a:tableStyleId>{85BE263C-DBD7-4A20-BB59-AAB30ACAA65A}</a:tableStyleId>
              </a:tblPr>
              <a:tblGrid>
                <a:gridCol w="5400675">
                  <a:extLst>
                    <a:ext uri="{9D8B030D-6E8A-4147-A177-3AD203B41FA5}">
                      <a16:colId xmlns:a16="http://schemas.microsoft.com/office/drawing/2014/main" val="4208479291"/>
                    </a:ext>
                  </a:extLst>
                </a:gridCol>
                <a:gridCol w="4843463">
                  <a:extLst>
                    <a:ext uri="{9D8B030D-6E8A-4147-A177-3AD203B41FA5}">
                      <a16:colId xmlns:a16="http://schemas.microsoft.com/office/drawing/2014/main" val="3877621433"/>
                    </a:ext>
                  </a:extLst>
                </a:gridCol>
                <a:gridCol w="6114741">
                  <a:extLst>
                    <a:ext uri="{9D8B030D-6E8A-4147-A177-3AD203B41FA5}">
                      <a16:colId xmlns:a16="http://schemas.microsoft.com/office/drawing/2014/main" val="1352277599"/>
                    </a:ext>
                  </a:extLst>
                </a:gridCol>
              </a:tblGrid>
              <a:tr h="868680">
                <a:tc>
                  <a:txBody>
                    <a:bodyPr/>
                    <a:lstStyle/>
                    <a:p>
                      <a:endParaRPr lang="en-US" sz="4100" b="0" i="0" dirty="0">
                        <a:latin typeface="Amazon Ember" panose="020B0603020204020204" pitchFamily="34" charset="0"/>
                        <a:ea typeface="Amazon Ember" panose="020B0603020204020204" pitchFamily="34" charset="0"/>
                        <a:cs typeface="Amazon Ember" panose="020B0603020204020204" pitchFamily="34" charset="0"/>
                      </a:endParaRPr>
                    </a:p>
                  </a:txBody>
                  <a:tcPr marL="137160" marR="137160" marT="68580" marB="68580">
                    <a:lnL>
                      <a:noFill/>
                    </a:lnL>
                    <a:lnR w="12700" cap="flat" cmpd="sng" algn="ctr">
                      <a:solidFill>
                        <a:schemeClr val="tx1"/>
                      </a:solidFill>
                      <a:prstDash val="solid"/>
                      <a:round/>
                      <a:headEnd type="none" w="med" len="med"/>
                      <a:tailEnd type="none" w="med" len="med"/>
                    </a:lnR>
                    <a:lnT w="25400" cmpd="sng">
                      <a:noFill/>
                    </a:lnT>
                    <a:lnB w="25400" cmpd="sng">
                      <a:noFill/>
                    </a:lnB>
                    <a:lnTlToBr w="12700" cmpd="sng">
                      <a:noFill/>
                      <a:prstDash val="solid"/>
                    </a:lnTlToBr>
                    <a:lnBlToTr w="12700" cmpd="sng">
                      <a:noFill/>
                      <a:prstDash val="solid"/>
                    </a:lnBlToTr>
                    <a:noFill/>
                  </a:tcPr>
                </a:tc>
                <a:tc>
                  <a:txBody>
                    <a:bodyPr/>
                    <a:lstStyle/>
                    <a:p>
                      <a:pPr algn="ctr"/>
                      <a:r>
                        <a:rPr lang="en-US" sz="480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Amazon S3</a:t>
                      </a: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80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Amazon S3 Glacier</a:t>
                      </a: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5313094"/>
                  </a:ext>
                </a:extLst>
              </a:tr>
              <a:tr h="777240">
                <a:tc>
                  <a:txBody>
                    <a:bodyPr/>
                    <a:lstStyle/>
                    <a:p>
                      <a:r>
                        <a:rPr lang="en-US" sz="4200" b="0" i="0" dirty="0">
                          <a:latin typeface="Amazon Ember" panose="020B0603020204020204" pitchFamily="34" charset="0"/>
                          <a:ea typeface="Amazon Ember" panose="020B0603020204020204" pitchFamily="34" charset="0"/>
                          <a:cs typeface="Amazon Ember" panose="020B0603020204020204" pitchFamily="34" charset="0"/>
                        </a:rPr>
                        <a:t>Data Volume</a:t>
                      </a:r>
                    </a:p>
                  </a:txBody>
                  <a:tcPr marL="137160" marR="137160" marT="68580" marB="68580" anchor="ctr">
                    <a:lnL>
                      <a:noFill/>
                    </a:lnL>
                    <a:lnR w="12700" cap="flat" cmpd="sng" algn="ctr">
                      <a:solidFill>
                        <a:schemeClr val="tx1"/>
                      </a:solidFill>
                      <a:prstDash val="solid"/>
                      <a:round/>
                      <a:headEnd type="none" w="med" len="med"/>
                      <a:tailEnd type="none" w="med" len="med"/>
                    </a:lnR>
                    <a:lnT w="25400" cmpd="sng">
                      <a:noFill/>
                    </a:lnT>
                    <a:lnB>
                      <a:noFill/>
                    </a:lnB>
                    <a:lnTlToBr w="12700" cmpd="sng">
                      <a:noFill/>
                      <a:prstDash val="solid"/>
                    </a:lnTlToBr>
                    <a:lnBlToTr w="12700" cmpd="sng">
                      <a:noFill/>
                      <a:prstDash val="solid"/>
                    </a:lnBlToTr>
                    <a:noFill/>
                  </a:tcPr>
                </a:tc>
                <a:tc>
                  <a:txBody>
                    <a:bodyPr/>
                    <a:lstStyle/>
                    <a:p>
                      <a:pPr algn="ctr"/>
                      <a:r>
                        <a:rPr lang="en-US" sz="4200" b="0" i="0" dirty="0">
                          <a:latin typeface="Amazon Ember" panose="020B0603020204020204" pitchFamily="34" charset="0"/>
                          <a:ea typeface="Amazon Ember" panose="020B0603020204020204" pitchFamily="34" charset="0"/>
                          <a:cs typeface="Amazon Ember" panose="020B0603020204020204" pitchFamily="34" charset="0"/>
                        </a:rPr>
                        <a:t>No limit</a:t>
                      </a: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4200" b="0" i="0" dirty="0">
                          <a:latin typeface="Amazon Ember" panose="020B0603020204020204" pitchFamily="34" charset="0"/>
                          <a:ea typeface="Amazon Ember" panose="020B0603020204020204" pitchFamily="34" charset="0"/>
                          <a:cs typeface="Amazon Ember" panose="020B0603020204020204" pitchFamily="34" charset="0"/>
                        </a:rPr>
                        <a:t>No limit</a:t>
                      </a: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760860725"/>
                  </a:ext>
                </a:extLst>
              </a:tr>
              <a:tr h="777240">
                <a:tc>
                  <a:txBody>
                    <a:bodyPr/>
                    <a:lstStyle/>
                    <a:p>
                      <a:r>
                        <a:rPr lang="en-US" sz="4200" b="0" i="0" dirty="0">
                          <a:latin typeface="Amazon Ember" panose="020B0603020204020204" pitchFamily="34" charset="0"/>
                          <a:ea typeface="Amazon Ember" panose="020B0603020204020204" pitchFamily="34" charset="0"/>
                          <a:cs typeface="Amazon Ember" panose="020B0603020204020204" pitchFamily="34" charset="0"/>
                        </a:rPr>
                        <a:t>Average Latency</a:t>
                      </a:r>
                    </a:p>
                  </a:txBody>
                  <a:tcPr marL="137160" marR="137160" marT="68580" marB="68580" anchor="ctr">
                    <a:lnR w="12700" cap="flat" cmpd="sng" algn="ctr">
                      <a:solidFill>
                        <a:schemeClr val="tx1"/>
                      </a:solidFill>
                      <a:prstDash val="solid"/>
                      <a:round/>
                      <a:headEnd type="none" w="med" len="med"/>
                      <a:tailEnd type="none" w="med" len="med"/>
                    </a:lnR>
                    <a:lnT>
                      <a:noFill/>
                    </a:lnT>
                    <a:noFill/>
                  </a:tcPr>
                </a:tc>
                <a:tc>
                  <a:txBody>
                    <a:bodyPr/>
                    <a:lstStyle/>
                    <a:p>
                      <a:pPr algn="ctr"/>
                      <a:r>
                        <a:rPr lang="en-US" sz="4200" b="0" i="0" dirty="0">
                          <a:latin typeface="Amazon Ember" panose="020B0603020204020204" pitchFamily="34" charset="0"/>
                          <a:ea typeface="Amazon Ember" panose="020B0603020204020204" pitchFamily="34" charset="0"/>
                          <a:cs typeface="Amazon Ember" panose="020B0603020204020204" pitchFamily="34" charset="0"/>
                        </a:rPr>
                        <a:t>ms</a:t>
                      </a: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4200" b="0" i="0" dirty="0">
                          <a:latin typeface="Amazon Ember" panose="020B0603020204020204" pitchFamily="34" charset="0"/>
                          <a:ea typeface="Amazon Ember" panose="020B0603020204020204" pitchFamily="34" charset="0"/>
                          <a:cs typeface="Amazon Ember" panose="020B0603020204020204" pitchFamily="34" charset="0"/>
                        </a:rPr>
                        <a:t>minutes/hours</a:t>
                      </a: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39607568"/>
                  </a:ext>
                </a:extLst>
              </a:tr>
              <a:tr h="777240">
                <a:tc>
                  <a:txBody>
                    <a:bodyPr/>
                    <a:lstStyle/>
                    <a:p>
                      <a:r>
                        <a:rPr lang="en-US" sz="4200" b="0" i="0" dirty="0">
                          <a:latin typeface="Amazon Ember" panose="020B0603020204020204" pitchFamily="34" charset="0"/>
                          <a:ea typeface="Amazon Ember" panose="020B0603020204020204" pitchFamily="34" charset="0"/>
                          <a:cs typeface="Amazon Ember" panose="020B0603020204020204" pitchFamily="34" charset="0"/>
                        </a:rPr>
                        <a:t>Item Size</a:t>
                      </a:r>
                    </a:p>
                  </a:txBody>
                  <a:tcPr marL="137160" marR="137160" marT="68580" marB="68580" anchor="ctr">
                    <a:lnR w="12700" cap="flat" cmpd="sng" algn="ctr">
                      <a:solidFill>
                        <a:schemeClr val="tx1"/>
                      </a:solidFill>
                      <a:prstDash val="solid"/>
                      <a:round/>
                      <a:headEnd type="none" w="med" len="med"/>
                      <a:tailEnd type="none" w="med" len="med"/>
                    </a:lnR>
                    <a:noFill/>
                  </a:tcPr>
                </a:tc>
                <a:tc>
                  <a:txBody>
                    <a:bodyPr/>
                    <a:lstStyle/>
                    <a:p>
                      <a:pPr algn="ctr"/>
                      <a:r>
                        <a:rPr lang="en-US" sz="4200" b="0" i="0" dirty="0">
                          <a:latin typeface="Amazon Ember" panose="020B0603020204020204" pitchFamily="34" charset="0"/>
                          <a:ea typeface="Amazon Ember" panose="020B0603020204020204" pitchFamily="34" charset="0"/>
                          <a:cs typeface="Amazon Ember" panose="020B0603020204020204" pitchFamily="34" charset="0"/>
                        </a:rPr>
                        <a:t>5 TB maximum</a:t>
                      </a: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4200" b="0" i="0" dirty="0">
                          <a:latin typeface="Amazon Ember" panose="020B0603020204020204" pitchFamily="34" charset="0"/>
                          <a:ea typeface="Amazon Ember" panose="020B0603020204020204" pitchFamily="34" charset="0"/>
                          <a:cs typeface="Amazon Ember" panose="020B0603020204020204" pitchFamily="34" charset="0"/>
                        </a:rPr>
                        <a:t>40 TB maximum</a:t>
                      </a: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36810272"/>
                  </a:ext>
                </a:extLst>
              </a:tr>
              <a:tr h="777240">
                <a:tc>
                  <a:txBody>
                    <a:bodyPr/>
                    <a:lstStyle/>
                    <a:p>
                      <a:r>
                        <a:rPr lang="en-US" sz="4200" b="0" i="0" dirty="0">
                          <a:latin typeface="Amazon Ember" panose="020B0603020204020204" pitchFamily="34" charset="0"/>
                          <a:ea typeface="Amazon Ember" panose="020B0603020204020204" pitchFamily="34" charset="0"/>
                          <a:cs typeface="Amazon Ember" panose="020B0603020204020204" pitchFamily="34" charset="0"/>
                        </a:rPr>
                        <a:t>Cost/GB per Month</a:t>
                      </a:r>
                    </a:p>
                  </a:txBody>
                  <a:tcPr marL="137160" marR="137160" marT="68580" marB="68580" anchor="ctr">
                    <a:lnR w="12700" cap="flat" cmpd="sng" algn="ctr">
                      <a:solidFill>
                        <a:schemeClr val="tx1"/>
                      </a:solidFill>
                      <a:prstDash val="solid"/>
                      <a:round/>
                      <a:headEnd type="none" w="med" len="med"/>
                      <a:tailEnd type="none" w="med" len="med"/>
                    </a:ln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200" b="0" i="0" dirty="0">
                          <a:latin typeface="Amazon Ember" panose="020B0603020204020204" pitchFamily="34" charset="0"/>
                          <a:ea typeface="Amazon Ember" panose="020B0603020204020204" pitchFamily="34" charset="0"/>
                          <a:cs typeface="Amazon Ember" panose="020B0603020204020204" pitchFamily="34" charset="0"/>
                        </a:rPr>
                        <a:t>Higher cost</a:t>
                      </a: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200" b="0" i="0" dirty="0">
                          <a:latin typeface="Amazon Ember" panose="020B0603020204020204" pitchFamily="34" charset="0"/>
                          <a:ea typeface="Amazon Ember" panose="020B0603020204020204" pitchFamily="34" charset="0"/>
                          <a:cs typeface="Amazon Ember" panose="020B0603020204020204" pitchFamily="34" charset="0"/>
                        </a:rPr>
                        <a:t>Lower cost</a:t>
                      </a: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84863636"/>
                  </a:ext>
                </a:extLst>
              </a:tr>
              <a:tr h="1417320">
                <a:tc>
                  <a:txBody>
                    <a:bodyPr/>
                    <a:lstStyle/>
                    <a:p>
                      <a:r>
                        <a:rPr lang="en-US" sz="4200" b="0" i="0" dirty="0">
                          <a:latin typeface="Amazon Ember" panose="020B0603020204020204" pitchFamily="34" charset="0"/>
                          <a:ea typeface="Amazon Ember" panose="020B0603020204020204" pitchFamily="34" charset="0"/>
                          <a:cs typeface="Amazon Ember" panose="020B0603020204020204" pitchFamily="34" charset="0"/>
                        </a:rPr>
                        <a:t>Billed Requests</a:t>
                      </a:r>
                    </a:p>
                  </a:txBody>
                  <a:tcPr marL="137160" marR="137160" marT="68580" marB="68580" anchor="ctr">
                    <a:lnR w="12700" cap="flat" cmpd="sng" algn="ctr">
                      <a:solidFill>
                        <a:schemeClr val="tx1"/>
                      </a:solidFill>
                      <a:prstDash val="solid"/>
                      <a:round/>
                      <a:headEnd type="none" w="med" len="med"/>
                      <a:tailEnd type="none" w="med" len="med"/>
                    </a:lnR>
                    <a:noFill/>
                  </a:tcPr>
                </a:tc>
                <a:tc>
                  <a:txBody>
                    <a:bodyPr/>
                    <a:lstStyle/>
                    <a:p>
                      <a:pPr algn="ctr"/>
                      <a:r>
                        <a:rPr lang="en-US" sz="4200" b="0" i="0" dirty="0">
                          <a:latin typeface="Amazon Ember" panose="020B0603020204020204" pitchFamily="34" charset="0"/>
                          <a:ea typeface="Amazon Ember" panose="020B0603020204020204" pitchFamily="34" charset="0"/>
                          <a:cs typeface="Amazon Ember" panose="020B0603020204020204" pitchFamily="34" charset="0"/>
                        </a:rPr>
                        <a:t>PUT, COPY, POST, LIST, and GET</a:t>
                      </a: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4200" b="0" i="0" dirty="0">
                          <a:latin typeface="Amazon Ember" panose="020B0603020204020204" pitchFamily="34" charset="0"/>
                          <a:ea typeface="Amazon Ember" panose="020B0603020204020204" pitchFamily="34" charset="0"/>
                          <a:cs typeface="Amazon Ember" panose="020B0603020204020204" pitchFamily="34" charset="0"/>
                        </a:rPr>
                        <a:t>UPLOAD and retrieval</a:t>
                      </a:r>
                    </a:p>
                  </a:txBody>
                  <a:tcPr marL="137160" marR="137160" marT="68580" marB="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814348630"/>
                  </a:ext>
                </a:extLst>
              </a:tr>
              <a:tr h="1417320">
                <a:tc>
                  <a:txBody>
                    <a:bodyPr/>
                    <a:lstStyle/>
                    <a:p>
                      <a:r>
                        <a:rPr lang="en-US" sz="4200" b="0" i="0" dirty="0">
                          <a:latin typeface="Amazon Ember" panose="020B0603020204020204" pitchFamily="34" charset="0"/>
                          <a:ea typeface="Amazon Ember" panose="020B0603020204020204" pitchFamily="34" charset="0"/>
                          <a:cs typeface="Amazon Ember" panose="020B0603020204020204" pitchFamily="34" charset="0"/>
                        </a:rPr>
                        <a:t>Retrieval Pricing</a:t>
                      </a:r>
                    </a:p>
                  </a:txBody>
                  <a:tcPr marL="137160" marR="137160" marT="68580" marB="68580" anchor="ctr">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a:r>
                        <a:rPr lang="en-US" sz="4200" b="0" i="0" dirty="0">
                          <a:latin typeface="Amazon Ember" panose="020B0603020204020204" pitchFamily="34" charset="0"/>
                          <a:ea typeface="Amazon Ember" panose="020B0603020204020204" pitchFamily="34" charset="0"/>
                          <a:cs typeface="Amazon Ember" panose="020B0603020204020204" pitchFamily="34" charset="0"/>
                        </a:rPr>
                        <a:t>¢ </a:t>
                      </a:r>
                    </a:p>
                    <a:p>
                      <a:pPr algn="ctr"/>
                      <a:r>
                        <a:rPr lang="en-US" sz="4200" b="0" i="0" dirty="0">
                          <a:latin typeface="Amazon Ember" panose="020B0603020204020204" pitchFamily="34" charset="0"/>
                          <a:ea typeface="Amazon Ember" panose="020B0603020204020204" pitchFamily="34" charset="0"/>
                          <a:cs typeface="Amazon Ember" panose="020B0603020204020204" pitchFamily="34" charset="0"/>
                        </a:rPr>
                        <a:t>Per request</a:t>
                      </a:r>
                    </a:p>
                  </a:txBody>
                  <a:tcPr marL="137160" marR="137160" marT="68580" marB="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200" b="0" i="0" dirty="0">
                          <a:latin typeface="Amazon Ember" panose="020B0603020204020204" pitchFamily="34" charset="0"/>
                          <a:ea typeface="Amazon Ember" panose="020B0603020204020204" pitchFamily="34" charset="0"/>
                          <a:cs typeface="Amazon Ember" panose="020B0603020204020204" pitchFamily="34" charset="0"/>
                        </a:rPr>
                        <a:t>¢¢</a:t>
                      </a:r>
                    </a:p>
                    <a:p>
                      <a:pPr algn="ctr"/>
                      <a:r>
                        <a:rPr lang="en-US" sz="4200" b="0" i="0" dirty="0">
                          <a:latin typeface="Amazon Ember" panose="020B0603020204020204" pitchFamily="34" charset="0"/>
                          <a:ea typeface="Amazon Ember" panose="020B0603020204020204" pitchFamily="34" charset="0"/>
                          <a:cs typeface="Amazon Ember" panose="020B0603020204020204" pitchFamily="34" charset="0"/>
                        </a:rPr>
                        <a:t>Per request and per GB</a:t>
                      </a:r>
                    </a:p>
                  </a:txBody>
                  <a:tcPr marL="137160" marR="137160" marT="68580" marB="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9685649"/>
                  </a:ext>
                </a:extLst>
              </a:tr>
            </a:tbl>
          </a:graphicData>
        </a:graphic>
      </p:graphicFrame>
      <p:sp>
        <p:nvSpPr>
          <p:cNvPr id="7" name="Footer Placeholder 6">
            <a:extLst>
              <a:ext uri="{FF2B5EF4-FFF2-40B4-BE49-F238E27FC236}">
                <a16:creationId xmlns:a16="http://schemas.microsoft.com/office/drawing/2014/main" id="{47978A6E-EF69-6447-859D-84FB8189D84F}"/>
              </a:ext>
            </a:extLst>
          </p:cNvPr>
          <p:cNvSpPr>
            <a:spLocks noGrp="1"/>
          </p:cNvSpPr>
          <p:nvPr>
            <p:ph type="ftr" sz="quarter" idx="3"/>
          </p:nvPr>
        </p:nvSpPr>
        <p:spPr/>
        <p:txBody>
          <a:bodyPr/>
          <a:lstStyle/>
          <a:p>
            <a:r>
              <a:rPr lang="en-US"/>
              <a:t>Distributed and Cloud Computing - Fall 2021</a:t>
            </a:r>
            <a:endParaRPr lang="en-US" dirty="0"/>
          </a:p>
        </p:txBody>
      </p:sp>
      <p:sp>
        <p:nvSpPr>
          <p:cNvPr id="8" name="Slide Number Placeholder 7">
            <a:extLst>
              <a:ext uri="{FF2B5EF4-FFF2-40B4-BE49-F238E27FC236}">
                <a16:creationId xmlns:a16="http://schemas.microsoft.com/office/drawing/2014/main" id="{7AA124A4-BBBE-FD4F-97DB-F4CF3473E3CB}"/>
              </a:ext>
            </a:extLst>
          </p:cNvPr>
          <p:cNvSpPr>
            <a:spLocks noGrp="1"/>
          </p:cNvSpPr>
          <p:nvPr>
            <p:ph type="sldNum" sz="quarter" idx="12"/>
          </p:nvPr>
        </p:nvSpPr>
        <p:spPr/>
        <p:txBody>
          <a:bodyPr/>
          <a:lstStyle/>
          <a:p>
            <a:fld id="{B6A95138-A96E-2F42-A959-2EFD44FE4AB7}" type="slidenum">
              <a:rPr lang="en-US" smtClean="0"/>
              <a:t>120</a:t>
            </a:fld>
            <a:endParaRPr lang="en-US" dirty="0"/>
          </a:p>
        </p:txBody>
      </p:sp>
    </p:spTree>
    <p:custDataLst>
      <p:tags r:id="rId1"/>
    </p:custDataLst>
    <p:extLst>
      <p:ext uri="{BB962C8B-B14F-4D97-AF65-F5344CB8AC3E}">
        <p14:creationId xmlns:p14="http://schemas.microsoft.com/office/powerpoint/2010/main" val="367206001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Server-side encryption</a:t>
            </a:r>
          </a:p>
        </p:txBody>
      </p:sp>
      <p:grpSp>
        <p:nvGrpSpPr>
          <p:cNvPr id="28" name="Group 27" descr="corporate data center with server and file.">
            <a:extLst>
              <a:ext uri="{FF2B5EF4-FFF2-40B4-BE49-F238E27FC236}">
                <a16:creationId xmlns:a16="http://schemas.microsoft.com/office/drawing/2014/main" id="{DADA33C0-ADE0-46BF-82DE-3E2FFFA8DB1E}"/>
              </a:ext>
            </a:extLst>
          </p:cNvPr>
          <p:cNvGrpSpPr/>
          <p:nvPr/>
        </p:nvGrpSpPr>
        <p:grpSpPr>
          <a:xfrm>
            <a:off x="1705271" y="2472398"/>
            <a:ext cx="3106437" cy="1950842"/>
            <a:chOff x="1731207" y="1648265"/>
            <a:chExt cx="2070958" cy="1300561"/>
          </a:xfrm>
        </p:grpSpPr>
        <p:pic>
          <p:nvPicPr>
            <p:cNvPr id="18" name="Graphic 17">
              <a:extLst>
                <a:ext uri="{FF2B5EF4-FFF2-40B4-BE49-F238E27FC236}">
                  <a16:creationId xmlns:a16="http://schemas.microsoft.com/office/drawing/2014/main" id="{C7DA4F3E-39B8-4F1D-9755-3C6D85A20E9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54533" y="2355258"/>
              <a:ext cx="469900" cy="469900"/>
            </a:xfrm>
            <a:prstGeom prst="rect">
              <a:avLst/>
            </a:prstGeom>
          </p:spPr>
        </p:pic>
        <p:sp>
          <p:nvSpPr>
            <p:cNvPr id="19" name="Flowchart: Document 18">
              <a:extLst>
                <a:ext uri="{FF2B5EF4-FFF2-40B4-BE49-F238E27FC236}">
                  <a16:creationId xmlns:a16="http://schemas.microsoft.com/office/drawing/2014/main" id="{284518D2-9FF1-4F00-B780-79EAAB002462}"/>
                </a:ext>
                <a:ext uri="{C183D7F6-B498-43B3-948B-1728B52AA6E4}">
                  <adec:decorative xmlns:adec="http://schemas.microsoft.com/office/drawing/2017/decorative" val="1"/>
                </a:ext>
              </a:extLst>
            </p:cNvPr>
            <p:cNvSpPr/>
            <p:nvPr/>
          </p:nvSpPr>
          <p:spPr>
            <a:xfrm>
              <a:off x="3021044" y="2394228"/>
              <a:ext cx="464439" cy="391960"/>
            </a:xfrm>
            <a:prstGeom prst="flowChartDocumen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endParaRPr lang="en-US" sz="2700" kern="1200">
                <a:solidFill>
                  <a:srgbClr val="FFFFFF"/>
                </a:solidFill>
                <a:latin typeface="Amazon Ember Light"/>
              </a:endParaRPr>
            </a:p>
          </p:txBody>
        </p:sp>
        <p:sp>
          <p:nvSpPr>
            <p:cNvPr id="41" name="Rectangle 40">
              <a:extLst>
                <a:ext uri="{FF2B5EF4-FFF2-40B4-BE49-F238E27FC236}">
                  <a16:creationId xmlns:a16="http://schemas.microsoft.com/office/drawing/2014/main" id="{8243261E-C0B8-47F6-AB32-361B20F42B03}"/>
                </a:ext>
              </a:extLst>
            </p:cNvPr>
            <p:cNvSpPr/>
            <p:nvPr/>
          </p:nvSpPr>
          <p:spPr>
            <a:xfrm>
              <a:off x="1731207" y="1648265"/>
              <a:ext cx="2070958" cy="1300561"/>
            </a:xfrm>
            <a:prstGeom prst="rect">
              <a:avLst/>
            </a:prstGeom>
            <a:noFill/>
            <a:ln w="12700" cap="flat" cmpd="sng" algn="ctr">
              <a:solidFill>
                <a:srgbClr val="5A6B86"/>
              </a:solidFill>
              <a:prstDash val="solid"/>
              <a:miter lim="800000"/>
            </a:ln>
            <a:effectLst/>
          </p:spPr>
          <p:txBody>
            <a:bodyPr rot="0" spcFirstLastPara="0" vertOverflow="overflow" horzOverflow="overflow" vert="horz" wrap="square" lIns="685800" tIns="137160" rIns="137160" bIns="68580" numCol="1" spcCol="0" rtlCol="0" fromWordArt="0" anchor="t" anchorCtr="0" forceAA="0" compatLnSpc="1">
              <a:prstTxWarp prst="textNoShape">
                <a:avLst/>
              </a:prstTxWarp>
              <a:noAutofit/>
            </a:bodyPr>
            <a:lstStyle/>
            <a:p>
              <a:pPr defTabSz="1371600">
                <a:buClrTx/>
                <a:defRPr/>
              </a:pPr>
              <a:r>
                <a:rPr lang="en-US" sz="2400" dirty="0">
                  <a:solidFill>
                    <a:srgbClr val="5A6B86"/>
                  </a:solidFill>
                  <a:ea typeface="+mn-ea"/>
                  <a:cs typeface="+mn-cs"/>
                </a:rPr>
                <a:t>Corporate </a:t>
              </a:r>
            </a:p>
            <a:p>
              <a:pPr defTabSz="1371600">
                <a:buClrTx/>
                <a:defRPr/>
              </a:pPr>
              <a:r>
                <a:rPr lang="en-US" sz="2400" dirty="0">
                  <a:solidFill>
                    <a:srgbClr val="5A6B86"/>
                  </a:solidFill>
                  <a:ea typeface="+mn-ea"/>
                  <a:cs typeface="+mn-cs"/>
                </a:rPr>
                <a:t>data center</a:t>
              </a:r>
            </a:p>
          </p:txBody>
        </p:sp>
        <p:pic>
          <p:nvPicPr>
            <p:cNvPr id="44" name="Graphic 43">
              <a:extLst>
                <a:ext uri="{FF2B5EF4-FFF2-40B4-BE49-F238E27FC236}">
                  <a16:creationId xmlns:a16="http://schemas.microsoft.com/office/drawing/2014/main" id="{60C20A66-AA7A-4775-A8E9-B7DBC4A60D66}"/>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31207" y="1648266"/>
              <a:ext cx="457200" cy="457200"/>
            </a:xfrm>
            <a:prstGeom prst="rect">
              <a:avLst/>
            </a:prstGeom>
          </p:spPr>
        </p:pic>
      </p:grpSp>
      <p:cxnSp>
        <p:nvCxnSpPr>
          <p:cNvPr id="31" name="Straight Arrow Connector 30" descr="right arrow from corporate data center to https  lock">
            <a:extLst>
              <a:ext uri="{FF2B5EF4-FFF2-40B4-BE49-F238E27FC236}">
                <a16:creationId xmlns:a16="http://schemas.microsoft.com/office/drawing/2014/main" id="{CC7C3396-8D79-4FB3-8447-2447793C0368}"/>
              </a:ext>
              <a:ext uri="{C183D7F6-B498-43B3-948B-1728B52AA6E4}">
                <adec:decorative xmlns:adec="http://schemas.microsoft.com/office/drawing/2017/decorative" val="0"/>
              </a:ext>
            </a:extLst>
          </p:cNvPr>
          <p:cNvCxnSpPr/>
          <p:nvPr/>
        </p:nvCxnSpPr>
        <p:spPr>
          <a:xfrm>
            <a:off x="4984170" y="3386229"/>
            <a:ext cx="274320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50" name="Group 49" descr="lock for https.">
            <a:extLst>
              <a:ext uri="{FF2B5EF4-FFF2-40B4-BE49-F238E27FC236}">
                <a16:creationId xmlns:a16="http://schemas.microsoft.com/office/drawing/2014/main" id="{C2BED54E-35F3-4EDC-A6CD-7E132DADBA5D}"/>
              </a:ext>
            </a:extLst>
          </p:cNvPr>
          <p:cNvGrpSpPr/>
          <p:nvPr/>
        </p:nvGrpSpPr>
        <p:grpSpPr>
          <a:xfrm>
            <a:off x="7913837" y="2579800"/>
            <a:ext cx="1371600" cy="1907837"/>
            <a:chOff x="5504493" y="1719866"/>
            <a:chExt cx="914400" cy="1271891"/>
          </a:xfrm>
        </p:grpSpPr>
        <p:pic>
          <p:nvPicPr>
            <p:cNvPr id="27" name="Graphic 26">
              <a:extLst>
                <a:ext uri="{FF2B5EF4-FFF2-40B4-BE49-F238E27FC236}">
                  <a16:creationId xmlns:a16="http://schemas.microsoft.com/office/drawing/2014/main" id="{6B030286-8250-4683-92AA-A3D01325E689}"/>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04493" y="1719866"/>
              <a:ext cx="914400" cy="914400"/>
            </a:xfrm>
            <a:prstGeom prst="rect">
              <a:avLst/>
            </a:prstGeom>
          </p:spPr>
        </p:pic>
        <p:sp>
          <p:nvSpPr>
            <p:cNvPr id="4" name="TextBox 3">
              <a:extLst>
                <a:ext uri="{FF2B5EF4-FFF2-40B4-BE49-F238E27FC236}">
                  <a16:creationId xmlns:a16="http://schemas.microsoft.com/office/drawing/2014/main" id="{8E33E30E-7D0E-4E6F-AC50-0C08BA9170B9}"/>
                </a:ext>
              </a:extLst>
            </p:cNvPr>
            <p:cNvSpPr txBox="1"/>
            <p:nvPr/>
          </p:nvSpPr>
          <p:spPr>
            <a:xfrm>
              <a:off x="5635322" y="2683980"/>
              <a:ext cx="550108" cy="307777"/>
            </a:xfrm>
            <a:prstGeom prst="rect">
              <a:avLst/>
            </a:prstGeom>
            <a:noFill/>
          </p:spPr>
          <p:txBody>
            <a:bodyPr wrap="none" rtlCol="0">
              <a:spAutoFit/>
            </a:bodyPr>
            <a:lstStyle/>
            <a:p>
              <a:pPr defTabSz="1371600">
                <a:buClrTx/>
              </a:pPr>
              <a:r>
                <a:rPr lang="en-US" sz="2400" kern="1200" dirty="0">
                  <a:latin typeface="Amazon Ember Light" panose="020B0403020204020204" pitchFamily="34" charset="0"/>
                  <a:ea typeface="Amazon Ember Light" panose="020B0403020204020204" pitchFamily="34" charset="0"/>
                  <a:cs typeface="Amazon Ember Light" panose="020B0403020204020204" pitchFamily="34" charset="0"/>
                </a:rPr>
                <a:t>https</a:t>
              </a:r>
            </a:p>
          </p:txBody>
        </p:sp>
      </p:grpSp>
      <p:cxnSp>
        <p:nvCxnSpPr>
          <p:cNvPr id="26" name="Straight Arrow Connector 25" descr="arrow from https lock to amazon s3 glacier.">
            <a:extLst>
              <a:ext uri="{FF2B5EF4-FFF2-40B4-BE49-F238E27FC236}">
                <a16:creationId xmlns:a16="http://schemas.microsoft.com/office/drawing/2014/main" id="{418DB139-E4F7-4EFA-8946-4C0B4ED92690}"/>
              </a:ext>
              <a:ext uri="{C183D7F6-B498-43B3-948B-1728B52AA6E4}">
                <adec:decorative xmlns:adec="http://schemas.microsoft.com/office/drawing/2017/decorative" val="0"/>
              </a:ext>
            </a:extLst>
          </p:cNvPr>
          <p:cNvCxnSpPr>
            <a:cxnSpLocks/>
            <a:stCxn id="4" idx="2"/>
            <a:endCxn id="7" idx="0"/>
          </p:cNvCxnSpPr>
          <p:nvPr/>
        </p:nvCxnSpPr>
        <p:spPr>
          <a:xfrm flipH="1">
            <a:off x="7254337" y="4487637"/>
            <a:ext cx="1268325" cy="2986502"/>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descr="arrow from https lock to amazon s3.">
            <a:extLst>
              <a:ext uri="{FF2B5EF4-FFF2-40B4-BE49-F238E27FC236}">
                <a16:creationId xmlns:a16="http://schemas.microsoft.com/office/drawing/2014/main" id="{714C4C9E-63E0-4210-B003-C9A67B9590EE}"/>
              </a:ext>
              <a:ext uri="{C183D7F6-B498-43B3-948B-1728B52AA6E4}">
                <adec:decorative xmlns:adec="http://schemas.microsoft.com/office/drawing/2017/decorative" val="0"/>
              </a:ext>
            </a:extLst>
          </p:cNvPr>
          <p:cNvCxnSpPr>
            <a:cxnSpLocks/>
            <a:stCxn id="4" idx="2"/>
            <a:endCxn id="10" idx="0"/>
          </p:cNvCxnSpPr>
          <p:nvPr/>
        </p:nvCxnSpPr>
        <p:spPr>
          <a:xfrm>
            <a:off x="8522662" y="4487637"/>
            <a:ext cx="1861504" cy="2986502"/>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35" name="Group 34" descr="amazon s3 glacier and amazon s3 in aws cloud.">
            <a:extLst>
              <a:ext uri="{FF2B5EF4-FFF2-40B4-BE49-F238E27FC236}">
                <a16:creationId xmlns:a16="http://schemas.microsoft.com/office/drawing/2014/main" id="{07A44939-5DF5-4DA9-8D25-874281408D6E}"/>
              </a:ext>
            </a:extLst>
          </p:cNvPr>
          <p:cNvGrpSpPr/>
          <p:nvPr/>
        </p:nvGrpSpPr>
        <p:grpSpPr>
          <a:xfrm>
            <a:off x="5513540" y="6379312"/>
            <a:ext cx="6172200" cy="3154680"/>
            <a:chOff x="4117653" y="4252875"/>
            <a:chExt cx="4114800" cy="2103120"/>
          </a:xfrm>
        </p:grpSpPr>
        <p:sp>
          <p:nvSpPr>
            <p:cNvPr id="9" name="TextBox 8">
              <a:extLst>
                <a:ext uri="{FF2B5EF4-FFF2-40B4-BE49-F238E27FC236}">
                  <a16:creationId xmlns:a16="http://schemas.microsoft.com/office/drawing/2014/main" id="{4D1184A6-5081-4B45-91DF-CAB552ADCAA5}"/>
                </a:ext>
              </a:extLst>
            </p:cNvPr>
            <p:cNvSpPr txBox="1"/>
            <p:nvPr/>
          </p:nvSpPr>
          <p:spPr>
            <a:xfrm>
              <a:off x="4127232" y="5812339"/>
              <a:ext cx="2301904" cy="307777"/>
            </a:xfrm>
            <a:prstGeom prst="rect">
              <a:avLst/>
            </a:prstGeom>
            <a:noFill/>
          </p:spPr>
          <p:txBody>
            <a:bodyPr wrap="square" rtlCol="0">
              <a:spAutoFit/>
            </a:bodyPr>
            <a:lstStyle/>
            <a:p>
              <a:pPr algn="ctr" defTabSz="1371600">
                <a:buClrTx/>
              </a:pPr>
              <a:r>
                <a:rPr lang="en-US" sz="2400" kern="1200" dirty="0">
                  <a:latin typeface="Amazon Ember Light"/>
                  <a:ea typeface="+mn-ea"/>
                  <a:cs typeface="+mn-cs"/>
                </a:rPr>
                <a:t>Amazon S3 Glacier</a:t>
              </a:r>
            </a:p>
          </p:txBody>
        </p:sp>
        <p:sp>
          <p:nvSpPr>
            <p:cNvPr id="11" name="TextBox 10">
              <a:extLst>
                <a:ext uri="{FF2B5EF4-FFF2-40B4-BE49-F238E27FC236}">
                  <a16:creationId xmlns:a16="http://schemas.microsoft.com/office/drawing/2014/main" id="{7344944A-038B-4463-AA77-76563F97DD73}"/>
                </a:ext>
              </a:extLst>
            </p:cNvPr>
            <p:cNvSpPr txBox="1"/>
            <p:nvPr/>
          </p:nvSpPr>
          <p:spPr>
            <a:xfrm>
              <a:off x="6724657" y="5812339"/>
              <a:ext cx="1280160" cy="307777"/>
            </a:xfrm>
            <a:prstGeom prst="rect">
              <a:avLst/>
            </a:prstGeom>
            <a:noFill/>
          </p:spPr>
          <p:txBody>
            <a:bodyPr wrap="square" rtlCol="0">
              <a:spAutoFit/>
            </a:bodyPr>
            <a:lstStyle/>
            <a:p>
              <a:pPr algn="ctr" defTabSz="1371600">
                <a:buClrTx/>
              </a:pPr>
              <a:r>
                <a:rPr lang="en-US" sz="2400" kern="1200" dirty="0">
                  <a:latin typeface="Amazon Ember Light"/>
                  <a:ea typeface="+mn-ea"/>
                  <a:cs typeface="+mn-cs"/>
                </a:rPr>
                <a:t>Amazon S3</a:t>
              </a:r>
            </a:p>
          </p:txBody>
        </p:sp>
        <p:pic>
          <p:nvPicPr>
            <p:cNvPr id="10" name="Graphic 9">
              <a:extLst>
                <a:ext uri="{FF2B5EF4-FFF2-40B4-BE49-F238E27FC236}">
                  <a16:creationId xmlns:a16="http://schemas.microsoft.com/office/drawing/2014/main" id="{EBFC17F5-C4BE-4224-B8B0-1EFBAD638181}"/>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09137" y="4982759"/>
              <a:ext cx="711200" cy="711200"/>
            </a:xfrm>
            <a:prstGeom prst="rect">
              <a:avLst/>
            </a:prstGeom>
          </p:spPr>
        </p:pic>
        <p:pic>
          <p:nvPicPr>
            <p:cNvPr id="7" name="Graphic 6">
              <a:extLst>
                <a:ext uri="{FF2B5EF4-FFF2-40B4-BE49-F238E27FC236}">
                  <a16:creationId xmlns:a16="http://schemas.microsoft.com/office/drawing/2014/main" id="{6CA10641-4CCE-4AD2-803F-DE5A26D9C622}"/>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22584" y="4982759"/>
              <a:ext cx="711200" cy="711200"/>
            </a:xfrm>
            <a:prstGeom prst="rect">
              <a:avLst/>
            </a:prstGeom>
          </p:spPr>
        </p:pic>
        <p:grpSp>
          <p:nvGrpSpPr>
            <p:cNvPr id="8" name="Group 7" descr="aws cloud.">
              <a:extLst>
                <a:ext uri="{FF2B5EF4-FFF2-40B4-BE49-F238E27FC236}">
                  <a16:creationId xmlns:a16="http://schemas.microsoft.com/office/drawing/2014/main" id="{2FBCDD88-7FC1-470B-8EE2-BC14AFE5FEF0}"/>
                </a:ext>
              </a:extLst>
            </p:cNvPr>
            <p:cNvGrpSpPr/>
            <p:nvPr/>
          </p:nvGrpSpPr>
          <p:grpSpPr>
            <a:xfrm>
              <a:off x="4117653" y="4252875"/>
              <a:ext cx="4114800" cy="2103120"/>
              <a:chOff x="4117653" y="4252875"/>
              <a:chExt cx="4114800" cy="2103120"/>
            </a:xfrm>
          </p:grpSpPr>
          <p:pic>
            <p:nvPicPr>
              <p:cNvPr id="33" name="Graphic 32">
                <a:extLst>
                  <a:ext uri="{FF2B5EF4-FFF2-40B4-BE49-F238E27FC236}">
                    <a16:creationId xmlns:a16="http://schemas.microsoft.com/office/drawing/2014/main" id="{755C9341-C5B4-44A0-B858-A8FF3D32EE2B}"/>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117653" y="4252875"/>
                <a:ext cx="457200" cy="457200"/>
              </a:xfrm>
              <a:prstGeom prst="rect">
                <a:avLst/>
              </a:prstGeom>
            </p:spPr>
          </p:pic>
          <p:sp>
            <p:nvSpPr>
              <p:cNvPr id="34" name="Rectangle 33">
                <a:extLst>
                  <a:ext uri="{FF2B5EF4-FFF2-40B4-BE49-F238E27FC236}">
                    <a16:creationId xmlns:a16="http://schemas.microsoft.com/office/drawing/2014/main" id="{C9831C5A-E01F-42C3-A193-2A8A460041B9}"/>
                  </a:ext>
                  <a:ext uri="{C183D7F6-B498-43B3-948B-1728B52AA6E4}">
                    <adec:decorative xmlns:adec="http://schemas.microsoft.com/office/drawing/2017/decorative" val="1"/>
                  </a:ext>
                </a:extLst>
              </p:cNvPr>
              <p:cNvSpPr/>
              <p:nvPr/>
            </p:nvSpPr>
            <p:spPr>
              <a:xfrm>
                <a:off x="4117653" y="4252875"/>
                <a:ext cx="4114800" cy="2103120"/>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685800" tIns="137160" rIns="137160" bIns="68580" numCol="1" spcCol="0" rtlCol="0" fromWordArt="0" anchor="t" anchorCtr="0" forceAA="0" compatLnSpc="1">
                <a:prstTxWarp prst="textNoShape">
                  <a:avLst/>
                </a:prstTxWarp>
                <a:noAutofit/>
              </a:bodyPr>
              <a:lstStyle/>
              <a:p>
                <a:pPr defTabSz="1371600">
                  <a:buClrTx/>
                  <a:defRPr/>
                </a:pPr>
                <a:r>
                  <a:rPr lang="en-US" sz="2400" dirty="0">
                    <a:ln w="0"/>
                    <a:solidFill>
                      <a:sysClr val="windowText" lastClr="000000"/>
                    </a:solidFill>
                    <a:ea typeface="+mn-ea"/>
                    <a:cs typeface="+mn-cs"/>
                  </a:rPr>
                  <a:t> AWS Cloud</a:t>
                </a:r>
              </a:p>
            </p:txBody>
          </p:sp>
        </p:grpSp>
      </p:grpSp>
      <p:grpSp>
        <p:nvGrpSpPr>
          <p:cNvPr id="29" name="Group 28" descr="applications on amazon ec2 in aws cloud.">
            <a:extLst>
              <a:ext uri="{FF2B5EF4-FFF2-40B4-BE49-F238E27FC236}">
                <a16:creationId xmlns:a16="http://schemas.microsoft.com/office/drawing/2014/main" id="{BE0F9F1A-2BE0-47CE-94DD-C89A62C41A0A}"/>
              </a:ext>
            </a:extLst>
          </p:cNvPr>
          <p:cNvGrpSpPr/>
          <p:nvPr/>
        </p:nvGrpSpPr>
        <p:grpSpPr>
          <a:xfrm>
            <a:off x="12359556" y="2338409"/>
            <a:ext cx="5000154" cy="2468880"/>
            <a:chOff x="8239704" y="1558939"/>
            <a:chExt cx="3333436" cy="1645920"/>
          </a:xfrm>
        </p:grpSpPr>
        <p:sp>
          <p:nvSpPr>
            <p:cNvPr id="16" name="TextBox 15">
              <a:extLst>
                <a:ext uri="{FF2B5EF4-FFF2-40B4-BE49-F238E27FC236}">
                  <a16:creationId xmlns:a16="http://schemas.microsoft.com/office/drawing/2014/main" id="{77A35B12-DC22-4100-AADA-6BC74206D2DF}"/>
                </a:ext>
              </a:extLst>
            </p:cNvPr>
            <p:cNvSpPr txBox="1"/>
            <p:nvPr/>
          </p:nvSpPr>
          <p:spPr>
            <a:xfrm>
              <a:off x="10059835" y="2811496"/>
              <a:ext cx="1513305" cy="276999"/>
            </a:xfrm>
            <a:prstGeom prst="rect">
              <a:avLst/>
            </a:prstGeom>
            <a:noFill/>
          </p:spPr>
          <p:txBody>
            <a:bodyPr wrap="square" rtlCol="0">
              <a:spAutoFit/>
            </a:bodyPr>
            <a:lstStyle/>
            <a:p>
              <a:pPr algn="ctr" defTabSz="1371600">
                <a:buClrTx/>
              </a:pPr>
              <a:r>
                <a:rPr lang="en-US" sz="2100" kern="1200" dirty="0">
                  <a:latin typeface="Amazon Ember Light"/>
                  <a:ea typeface="+mn-ea"/>
                  <a:cs typeface="+mn-cs"/>
                </a:rPr>
                <a:t>Amazon EC2</a:t>
              </a:r>
            </a:p>
          </p:txBody>
        </p:sp>
        <p:sp>
          <p:nvSpPr>
            <p:cNvPr id="20" name="TextBox 19">
              <a:extLst>
                <a:ext uri="{FF2B5EF4-FFF2-40B4-BE49-F238E27FC236}">
                  <a16:creationId xmlns:a16="http://schemas.microsoft.com/office/drawing/2014/main" id="{CBEDC2A5-F818-45F0-80F8-9C825C4447DA}"/>
                </a:ext>
              </a:extLst>
            </p:cNvPr>
            <p:cNvSpPr txBox="1"/>
            <p:nvPr/>
          </p:nvSpPr>
          <p:spPr>
            <a:xfrm>
              <a:off x="8239704" y="2630559"/>
              <a:ext cx="2301904" cy="492443"/>
            </a:xfrm>
            <a:prstGeom prst="rect">
              <a:avLst/>
            </a:prstGeom>
            <a:noFill/>
          </p:spPr>
          <p:txBody>
            <a:bodyPr wrap="square" rtlCol="0">
              <a:spAutoFit/>
            </a:bodyPr>
            <a:lstStyle/>
            <a:p>
              <a:pPr algn="ctr" defTabSz="1371600">
                <a:buClrTx/>
              </a:pPr>
              <a:r>
                <a:rPr lang="en-US" sz="2100" kern="1200" dirty="0">
                  <a:latin typeface="Amazon Ember Light"/>
                  <a:ea typeface="+mn-ea"/>
                  <a:cs typeface="+mn-cs"/>
                </a:rPr>
                <a:t>Your Applications on</a:t>
              </a:r>
            </a:p>
            <a:p>
              <a:pPr algn="ctr" defTabSz="1371600">
                <a:buClrTx/>
              </a:pPr>
              <a:r>
                <a:rPr lang="en-US" sz="2100" kern="1200" dirty="0">
                  <a:latin typeface="Amazon Ember Light"/>
                  <a:ea typeface="+mn-ea"/>
                  <a:cs typeface="+mn-cs"/>
                </a:rPr>
                <a:t>Amazon EC2</a:t>
              </a:r>
            </a:p>
          </p:txBody>
        </p:sp>
        <p:pic>
          <p:nvPicPr>
            <p:cNvPr id="17" name="Graphic 16">
              <a:extLst>
                <a:ext uri="{FF2B5EF4-FFF2-40B4-BE49-F238E27FC236}">
                  <a16:creationId xmlns:a16="http://schemas.microsoft.com/office/drawing/2014/main" id="{E905F425-B668-48DF-AEEB-5F7D4E519875}"/>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460887" y="1990678"/>
              <a:ext cx="711200" cy="711200"/>
            </a:xfrm>
            <a:prstGeom prst="rect">
              <a:avLst/>
            </a:prstGeom>
          </p:spPr>
        </p:pic>
        <p:pic>
          <p:nvPicPr>
            <p:cNvPr id="21" name="Graphic 20">
              <a:extLst>
                <a:ext uri="{FF2B5EF4-FFF2-40B4-BE49-F238E27FC236}">
                  <a16:creationId xmlns:a16="http://schemas.microsoft.com/office/drawing/2014/main" id="{359B1FB6-B545-4823-8E83-67C7656D0535}"/>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020416" y="2213221"/>
              <a:ext cx="469900" cy="469900"/>
            </a:xfrm>
            <a:prstGeom prst="rect">
              <a:avLst/>
            </a:prstGeom>
          </p:spPr>
        </p:pic>
        <p:pic>
          <p:nvPicPr>
            <p:cNvPr id="22" name="Graphic 21">
              <a:extLst>
                <a:ext uri="{FF2B5EF4-FFF2-40B4-BE49-F238E27FC236}">
                  <a16:creationId xmlns:a16="http://schemas.microsoft.com/office/drawing/2014/main" id="{A09867A7-2E5A-449B-8026-71F001F9B64B}"/>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363316" y="2203696"/>
              <a:ext cx="469900" cy="469900"/>
            </a:xfrm>
            <a:prstGeom prst="rect">
              <a:avLst/>
            </a:prstGeom>
          </p:spPr>
        </p:pic>
        <p:pic>
          <p:nvPicPr>
            <p:cNvPr id="23" name="Graphic 22">
              <a:extLst>
                <a:ext uri="{FF2B5EF4-FFF2-40B4-BE49-F238E27FC236}">
                  <a16:creationId xmlns:a16="http://schemas.microsoft.com/office/drawing/2014/main" id="{20EE6653-0E06-4D6A-A2F9-66B03D2D51C9}"/>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639416" y="2203696"/>
              <a:ext cx="469900" cy="469900"/>
            </a:xfrm>
            <a:prstGeom prst="rect">
              <a:avLst/>
            </a:prstGeom>
          </p:spPr>
        </p:pic>
        <p:grpSp>
          <p:nvGrpSpPr>
            <p:cNvPr id="25" name="Group 24" descr="aws cloud.">
              <a:extLst>
                <a:ext uri="{FF2B5EF4-FFF2-40B4-BE49-F238E27FC236}">
                  <a16:creationId xmlns:a16="http://schemas.microsoft.com/office/drawing/2014/main" id="{76C7D874-227E-43F9-95F5-B8826CAEE9CC}"/>
                </a:ext>
              </a:extLst>
            </p:cNvPr>
            <p:cNvGrpSpPr/>
            <p:nvPr/>
          </p:nvGrpSpPr>
          <p:grpSpPr>
            <a:xfrm>
              <a:off x="8500986" y="1558939"/>
              <a:ext cx="2926080" cy="1645920"/>
              <a:chOff x="7540866" y="1558939"/>
              <a:chExt cx="2926080" cy="1645920"/>
            </a:xfrm>
          </p:grpSpPr>
          <p:pic>
            <p:nvPicPr>
              <p:cNvPr id="39" name="Graphic 38">
                <a:extLst>
                  <a:ext uri="{FF2B5EF4-FFF2-40B4-BE49-F238E27FC236}">
                    <a16:creationId xmlns:a16="http://schemas.microsoft.com/office/drawing/2014/main" id="{E77C97A5-E3ED-4C1B-8D77-D11876CE3AE3}"/>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540866" y="1558939"/>
                <a:ext cx="457200" cy="457200"/>
              </a:xfrm>
              <a:prstGeom prst="rect">
                <a:avLst/>
              </a:prstGeom>
            </p:spPr>
          </p:pic>
          <p:sp>
            <p:nvSpPr>
              <p:cNvPr id="40" name="Rectangle 39">
                <a:extLst>
                  <a:ext uri="{FF2B5EF4-FFF2-40B4-BE49-F238E27FC236}">
                    <a16:creationId xmlns:a16="http://schemas.microsoft.com/office/drawing/2014/main" id="{C951E8DF-248E-41F7-A9B7-D4BBCAA82212}"/>
                  </a:ext>
                  <a:ext uri="{C183D7F6-B498-43B3-948B-1728B52AA6E4}">
                    <adec:decorative xmlns:adec="http://schemas.microsoft.com/office/drawing/2017/decorative" val="1"/>
                  </a:ext>
                </a:extLst>
              </p:cNvPr>
              <p:cNvSpPr/>
              <p:nvPr/>
            </p:nvSpPr>
            <p:spPr>
              <a:xfrm>
                <a:off x="7540866" y="1558939"/>
                <a:ext cx="2926080" cy="1645920"/>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685800" tIns="137160" rIns="137160" bIns="68580" numCol="1" spcCol="0" rtlCol="0" fromWordArt="0" anchor="t" anchorCtr="0" forceAA="0" compatLnSpc="1">
                <a:prstTxWarp prst="textNoShape">
                  <a:avLst/>
                </a:prstTxWarp>
                <a:noAutofit/>
              </a:bodyPr>
              <a:lstStyle/>
              <a:p>
                <a:pPr defTabSz="1371600">
                  <a:buClrTx/>
                  <a:defRPr/>
                </a:pPr>
                <a:r>
                  <a:rPr lang="en-US" sz="2400" dirty="0">
                    <a:ln w="0"/>
                    <a:solidFill>
                      <a:sysClr val="windowText" lastClr="000000"/>
                    </a:solidFill>
                    <a:ea typeface="+mn-ea"/>
                    <a:cs typeface="+mn-cs"/>
                  </a:rPr>
                  <a:t> AWS Cloud</a:t>
                </a:r>
              </a:p>
            </p:txBody>
          </p:sp>
        </p:grpSp>
      </p:grpSp>
      <p:cxnSp>
        <p:nvCxnSpPr>
          <p:cNvPr id="32" name="Straight Arrow Connector 31" descr="left arrow from applications on ec2 to https lock.">
            <a:extLst>
              <a:ext uri="{FF2B5EF4-FFF2-40B4-BE49-F238E27FC236}">
                <a16:creationId xmlns:a16="http://schemas.microsoft.com/office/drawing/2014/main" id="{39B6A009-5896-49B0-B2E3-0B31B09DD2A3}"/>
              </a:ext>
              <a:ext uri="{C183D7F6-B498-43B3-948B-1728B52AA6E4}">
                <adec:decorative xmlns:adec="http://schemas.microsoft.com/office/drawing/2017/decorative" val="0"/>
              </a:ext>
            </a:extLst>
          </p:cNvPr>
          <p:cNvCxnSpPr>
            <a:cxnSpLocks/>
          </p:cNvCxnSpPr>
          <p:nvPr/>
        </p:nvCxnSpPr>
        <p:spPr>
          <a:xfrm flipH="1">
            <a:off x="9443895" y="3357933"/>
            <a:ext cx="2743200"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F262282-1CA2-4239-9D62-6603BB3A3ED6}"/>
              </a:ext>
            </a:extLst>
          </p:cNvPr>
          <p:cNvSpPr txBox="1"/>
          <p:nvPr/>
        </p:nvSpPr>
        <p:spPr>
          <a:xfrm>
            <a:off x="2259742" y="7137631"/>
            <a:ext cx="2362891" cy="830997"/>
          </a:xfrm>
          <a:prstGeom prst="rect">
            <a:avLst/>
          </a:prstGeom>
          <a:noFill/>
        </p:spPr>
        <p:txBody>
          <a:bodyPr wrap="none" rtlCol="0">
            <a:spAutoFit/>
          </a:bodyPr>
          <a:lstStyle/>
          <a:p>
            <a:pPr defTabSz="1371600">
              <a:buClrTx/>
            </a:pPr>
            <a:r>
              <a:rPr lang="en-US" sz="2400" kern="1200" dirty="0">
                <a:latin typeface="Amazon Ember Light" panose="020B0403020204020204" pitchFamily="34" charset="0"/>
                <a:ea typeface="Amazon Ember Light" panose="020B0403020204020204" pitchFamily="34" charset="0"/>
                <a:cs typeface="Amazon Ember Light" panose="020B0403020204020204" pitchFamily="34" charset="0"/>
              </a:rPr>
              <a:t>Data is encrypted</a:t>
            </a:r>
            <a:br>
              <a:rPr lang="en-US" sz="2400" kern="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400" kern="1200" dirty="0">
                <a:latin typeface="Amazon Ember Light" panose="020B0403020204020204" pitchFamily="34" charset="0"/>
                <a:ea typeface="Amazon Ember Light" panose="020B0403020204020204" pitchFamily="34" charset="0"/>
                <a:cs typeface="Amazon Ember Light" panose="020B0403020204020204" pitchFamily="34" charset="0"/>
              </a:rPr>
              <a:t>by default</a:t>
            </a:r>
          </a:p>
        </p:txBody>
      </p:sp>
      <p:cxnSp>
        <p:nvCxnSpPr>
          <p:cNvPr id="37" name="Straight Arrow Connector 36">
            <a:extLst>
              <a:ext uri="{FF2B5EF4-FFF2-40B4-BE49-F238E27FC236}">
                <a16:creationId xmlns:a16="http://schemas.microsoft.com/office/drawing/2014/main" id="{08FFD8CE-3168-456E-B3B3-ADE47B27C667}"/>
              </a:ext>
              <a:ext uri="{C183D7F6-B498-43B3-948B-1728B52AA6E4}">
                <adec:decorative xmlns:adec="http://schemas.microsoft.com/office/drawing/2017/decorative" val="1"/>
              </a:ext>
            </a:extLst>
          </p:cNvPr>
          <p:cNvCxnSpPr>
            <a:cxnSpLocks/>
            <a:stCxn id="36" idx="3"/>
            <a:endCxn id="7" idx="1"/>
          </p:cNvCxnSpPr>
          <p:nvPr/>
        </p:nvCxnSpPr>
        <p:spPr>
          <a:xfrm>
            <a:off x="4622633" y="7553130"/>
            <a:ext cx="2098304" cy="454408"/>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87D30C7-4696-46E7-9252-783637C27862}"/>
              </a:ext>
            </a:extLst>
          </p:cNvPr>
          <p:cNvSpPr txBox="1"/>
          <p:nvPr/>
        </p:nvSpPr>
        <p:spPr>
          <a:xfrm>
            <a:off x="12758621" y="7137631"/>
            <a:ext cx="3897798" cy="830997"/>
          </a:xfrm>
          <a:prstGeom prst="rect">
            <a:avLst/>
          </a:prstGeom>
          <a:noFill/>
        </p:spPr>
        <p:txBody>
          <a:bodyPr wrap="none" rtlCol="0">
            <a:spAutoFit/>
          </a:bodyPr>
          <a:lstStyle/>
          <a:p>
            <a:pPr defTabSz="1371600">
              <a:buClrTx/>
            </a:pPr>
            <a:r>
              <a:rPr lang="en-US" sz="2400" kern="1200" dirty="0">
                <a:latin typeface="Amazon Ember Light" panose="020B0403020204020204" pitchFamily="34" charset="0"/>
                <a:ea typeface="Amazon Ember Light" panose="020B0403020204020204" pitchFamily="34" charset="0"/>
                <a:cs typeface="Amazon Ember Light" panose="020B0403020204020204" pitchFamily="34" charset="0"/>
              </a:rPr>
              <a:t>Your application must</a:t>
            </a:r>
            <a:br>
              <a:rPr lang="en-US" sz="2400" kern="12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400" kern="1200" dirty="0">
                <a:latin typeface="Amazon Ember Light" panose="020B0403020204020204" pitchFamily="34" charset="0"/>
                <a:ea typeface="Amazon Ember Light" panose="020B0403020204020204" pitchFamily="34" charset="0"/>
                <a:cs typeface="Amazon Ember Light" panose="020B0403020204020204" pitchFamily="34" charset="0"/>
              </a:rPr>
              <a:t>enable server-side encryption</a:t>
            </a:r>
          </a:p>
        </p:txBody>
      </p:sp>
      <p:cxnSp>
        <p:nvCxnSpPr>
          <p:cNvPr id="43" name="Straight Arrow Connector 42">
            <a:extLst>
              <a:ext uri="{FF2B5EF4-FFF2-40B4-BE49-F238E27FC236}">
                <a16:creationId xmlns:a16="http://schemas.microsoft.com/office/drawing/2014/main" id="{0B6E9F64-DF8A-4168-A1AA-AB00D8C9B670}"/>
              </a:ext>
              <a:ext uri="{C183D7F6-B498-43B3-948B-1728B52AA6E4}">
                <adec:decorative xmlns:adec="http://schemas.microsoft.com/office/drawing/2017/decorative" val="1"/>
              </a:ext>
            </a:extLst>
          </p:cNvPr>
          <p:cNvCxnSpPr>
            <a:cxnSpLocks/>
            <a:stCxn id="10" idx="3"/>
            <a:endCxn id="42" idx="1"/>
          </p:cNvCxnSpPr>
          <p:nvPr/>
        </p:nvCxnSpPr>
        <p:spPr>
          <a:xfrm flipV="1">
            <a:off x="10917566" y="7553130"/>
            <a:ext cx="1841055" cy="454408"/>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2" name="Footer Placeholder 11">
            <a:extLst>
              <a:ext uri="{FF2B5EF4-FFF2-40B4-BE49-F238E27FC236}">
                <a16:creationId xmlns:a16="http://schemas.microsoft.com/office/drawing/2014/main" id="{030378AA-32AC-D343-A112-89CF33963EC1}"/>
              </a:ext>
            </a:extLst>
          </p:cNvPr>
          <p:cNvSpPr>
            <a:spLocks noGrp="1"/>
          </p:cNvSpPr>
          <p:nvPr>
            <p:ph type="ftr" sz="quarter" idx="3"/>
          </p:nvPr>
        </p:nvSpPr>
        <p:spPr/>
        <p:txBody>
          <a:bodyPr/>
          <a:lstStyle/>
          <a:p>
            <a:r>
              <a:rPr lang="en-US"/>
              <a:t>Distributed and Cloud Computing - Fall 2021</a:t>
            </a:r>
            <a:endParaRPr lang="en-US" dirty="0"/>
          </a:p>
        </p:txBody>
      </p:sp>
      <p:sp>
        <p:nvSpPr>
          <p:cNvPr id="13" name="Slide Number Placeholder 12">
            <a:extLst>
              <a:ext uri="{FF2B5EF4-FFF2-40B4-BE49-F238E27FC236}">
                <a16:creationId xmlns:a16="http://schemas.microsoft.com/office/drawing/2014/main" id="{94D7585F-9CDE-EE4D-B583-DD5BB0C90D7D}"/>
              </a:ext>
            </a:extLst>
          </p:cNvPr>
          <p:cNvSpPr>
            <a:spLocks noGrp="1"/>
          </p:cNvSpPr>
          <p:nvPr>
            <p:ph type="sldNum" sz="quarter" idx="12"/>
          </p:nvPr>
        </p:nvSpPr>
        <p:spPr/>
        <p:txBody>
          <a:bodyPr/>
          <a:lstStyle/>
          <a:p>
            <a:fld id="{B6A95138-A96E-2F42-A959-2EFD44FE4AB7}" type="slidenum">
              <a:rPr lang="en-US" smtClean="0"/>
              <a:t>121</a:t>
            </a:fld>
            <a:endParaRPr lang="en-US" dirty="0"/>
          </a:p>
        </p:txBody>
      </p:sp>
    </p:spTree>
    <p:custDataLst>
      <p:tags r:id="rId1"/>
    </p:custDataLst>
    <p:extLst>
      <p:ext uri="{BB962C8B-B14F-4D97-AF65-F5344CB8AC3E}">
        <p14:creationId xmlns:p14="http://schemas.microsoft.com/office/powerpoint/2010/main" val="27570123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with Amazon S3 Glacier</a:t>
            </a:r>
          </a:p>
        </p:txBody>
      </p:sp>
      <p:pic>
        <p:nvPicPr>
          <p:cNvPr id="14" name="Graphic 13" descr="Amazon Glacier.">
            <a:extLst>
              <a:ext uri="{FF2B5EF4-FFF2-40B4-BE49-F238E27FC236}">
                <a16:creationId xmlns:a16="http://schemas.microsoft.com/office/drawing/2014/main" id="{D14B92AA-40ED-4A19-ABEB-41595998F2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05184" y="3508389"/>
            <a:ext cx="2473422" cy="2473422"/>
          </a:xfrm>
          <a:prstGeom prst="rect">
            <a:avLst/>
          </a:prstGeom>
        </p:spPr>
      </p:pic>
      <p:sp>
        <p:nvSpPr>
          <p:cNvPr id="9" name="TextBox 8">
            <a:extLst>
              <a:ext uri="{FF2B5EF4-FFF2-40B4-BE49-F238E27FC236}">
                <a16:creationId xmlns:a16="http://schemas.microsoft.com/office/drawing/2014/main" id="{FAD0609A-8690-3D4F-8240-260317C3390A}"/>
              </a:ext>
            </a:extLst>
          </p:cNvPr>
          <p:cNvSpPr txBox="1"/>
          <p:nvPr/>
        </p:nvSpPr>
        <p:spPr>
          <a:xfrm>
            <a:off x="2985972" y="6778611"/>
            <a:ext cx="2611683" cy="1292662"/>
          </a:xfrm>
          <a:prstGeom prst="rect">
            <a:avLst/>
          </a:prstGeom>
          <a:noFill/>
        </p:spPr>
        <p:txBody>
          <a:bodyPr wrap="square" lIns="0" tIns="0" rIns="0" bIns="0" rtlCol="0" anchor="ctr">
            <a:spAutoFit/>
          </a:bodyPr>
          <a:lstStyle/>
          <a:p>
            <a:pPr algn="ctr" defTabSz="1371600">
              <a:buClrTx/>
            </a:pPr>
            <a:r>
              <a:rPr lang="en-US" sz="4200" b="1" kern="1200" dirty="0">
                <a:latin typeface="Amazon Ember" panose="020B0603020204020204" pitchFamily="34" charset="0"/>
                <a:ea typeface="Amazon Ember" panose="020B0603020204020204" pitchFamily="34" charset="0"/>
                <a:cs typeface="Amazon Ember" panose="020B0603020204020204" pitchFamily="34" charset="0"/>
              </a:rPr>
              <a:t>Amazon S3 Glacier</a:t>
            </a:r>
          </a:p>
        </p:txBody>
      </p:sp>
      <p:pic>
        <p:nvPicPr>
          <p:cNvPr id="4" name="Picture 3" descr="three forms of security: IAM, encryption, and encryption keys.">
            <a:extLst>
              <a:ext uri="{FF2B5EF4-FFF2-40B4-BE49-F238E27FC236}">
                <a16:creationId xmlns:a16="http://schemas.microsoft.com/office/drawing/2014/main" id="{374CF1E2-B394-8A4C-B580-FC4B8478BA6C}"/>
              </a:ext>
            </a:extLst>
          </p:cNvPr>
          <p:cNvPicPr>
            <a:picLocks noChangeAspect="1"/>
          </p:cNvPicPr>
          <p:nvPr/>
        </p:nvPicPr>
        <p:blipFill>
          <a:blip r:embed="rId6"/>
          <a:stretch>
            <a:fillRect/>
          </a:stretch>
        </p:blipFill>
        <p:spPr>
          <a:xfrm>
            <a:off x="8363185" y="2314574"/>
            <a:ext cx="3226652" cy="7415213"/>
          </a:xfrm>
          <a:prstGeom prst="rect">
            <a:avLst/>
          </a:prstGeom>
        </p:spPr>
      </p:pic>
      <p:sp>
        <p:nvSpPr>
          <p:cNvPr id="10" name="TextBox 9">
            <a:extLst>
              <a:ext uri="{FF2B5EF4-FFF2-40B4-BE49-F238E27FC236}">
                <a16:creationId xmlns:a16="http://schemas.microsoft.com/office/drawing/2014/main" id="{0DEC45E3-5142-D944-A91D-8EA95C58A175}"/>
              </a:ext>
            </a:extLst>
          </p:cNvPr>
          <p:cNvSpPr txBox="1"/>
          <p:nvPr/>
        </p:nvSpPr>
        <p:spPr>
          <a:xfrm>
            <a:off x="11760944" y="2987141"/>
            <a:ext cx="5270097" cy="1292662"/>
          </a:xfrm>
          <a:prstGeom prst="rect">
            <a:avLst/>
          </a:prstGeom>
          <a:noFill/>
        </p:spPr>
        <p:txBody>
          <a:bodyPr wrap="square" lIns="0" tIns="0" rIns="0" bIns="0" rtlCol="0" anchor="ctr">
            <a:spAutoFit/>
          </a:bodyPr>
          <a:lstStyle/>
          <a:p>
            <a:pPr algn="ctr" defTabSz="1371600">
              <a:buClrTx/>
            </a:pPr>
            <a:r>
              <a:rPr lang="en-US" sz="4200" b="1" kern="1200" dirty="0">
                <a:latin typeface="Amazon Ember" panose="020B0603020204020204" pitchFamily="34" charset="0"/>
                <a:ea typeface="Amazon Ember" panose="020B0603020204020204" pitchFamily="34" charset="0"/>
                <a:cs typeface="Amazon Ember" panose="020B0603020204020204" pitchFamily="34" charset="0"/>
              </a:rPr>
              <a:t>Control access with </a:t>
            </a:r>
            <a:r>
              <a:rPr lang="en-US" sz="4200" b="1" kern="1200" dirty="0">
                <a:solidFill>
                  <a:srgbClr val="E617E6"/>
                </a:solidFill>
                <a:latin typeface="Amazon Ember" panose="020B0603020204020204" pitchFamily="34" charset="0"/>
                <a:ea typeface="Amazon Ember" panose="020B0603020204020204" pitchFamily="34" charset="0"/>
                <a:cs typeface="Amazon Ember" panose="020B0603020204020204" pitchFamily="34" charset="0"/>
              </a:rPr>
              <a:t>IAM</a:t>
            </a:r>
          </a:p>
        </p:txBody>
      </p:sp>
      <p:sp>
        <p:nvSpPr>
          <p:cNvPr id="11" name="TextBox 10">
            <a:extLst>
              <a:ext uri="{FF2B5EF4-FFF2-40B4-BE49-F238E27FC236}">
                <a16:creationId xmlns:a16="http://schemas.microsoft.com/office/drawing/2014/main" id="{608648EB-8180-EE4B-91B3-A4CCABD89030}"/>
              </a:ext>
            </a:extLst>
          </p:cNvPr>
          <p:cNvSpPr txBox="1"/>
          <p:nvPr/>
        </p:nvSpPr>
        <p:spPr>
          <a:xfrm>
            <a:off x="11532686" y="5375848"/>
            <a:ext cx="6168174" cy="1292662"/>
          </a:xfrm>
          <a:prstGeom prst="rect">
            <a:avLst/>
          </a:prstGeom>
          <a:noFill/>
        </p:spPr>
        <p:txBody>
          <a:bodyPr wrap="square" lIns="0" tIns="0" rIns="0" bIns="0" rtlCol="0" anchor="ctr">
            <a:spAutoFit/>
          </a:bodyPr>
          <a:lstStyle/>
          <a:p>
            <a:pPr algn="ctr" defTabSz="1371600">
              <a:buClrTx/>
            </a:pPr>
            <a:r>
              <a:rPr lang="en-US" sz="4200" b="1" kern="1200" dirty="0">
                <a:latin typeface="Amazon Ember" panose="020B0603020204020204" pitchFamily="34" charset="0"/>
                <a:ea typeface="Amazon Ember" panose="020B0603020204020204" pitchFamily="34" charset="0"/>
                <a:cs typeface="Amazon Ember" panose="020B0603020204020204" pitchFamily="34" charset="0"/>
              </a:rPr>
              <a:t>Amazon S3 Glacier encrypts your data with </a:t>
            </a:r>
            <a:r>
              <a:rPr lang="en-US" sz="4200" b="1" kern="1200" dirty="0">
                <a:solidFill>
                  <a:srgbClr val="E617E6"/>
                </a:solidFill>
                <a:latin typeface="Amazon Ember" panose="020B0603020204020204" pitchFamily="34" charset="0"/>
                <a:ea typeface="Amazon Ember" panose="020B0603020204020204" pitchFamily="34" charset="0"/>
                <a:cs typeface="Amazon Ember" panose="020B0603020204020204" pitchFamily="34" charset="0"/>
              </a:rPr>
              <a:t>AES-256</a:t>
            </a:r>
          </a:p>
        </p:txBody>
      </p:sp>
      <p:sp>
        <p:nvSpPr>
          <p:cNvPr id="12" name="TextBox 11">
            <a:extLst>
              <a:ext uri="{FF2B5EF4-FFF2-40B4-BE49-F238E27FC236}">
                <a16:creationId xmlns:a16="http://schemas.microsoft.com/office/drawing/2014/main" id="{55E614E6-425B-8F4A-8E0D-6F17900491A1}"/>
              </a:ext>
            </a:extLst>
          </p:cNvPr>
          <p:cNvSpPr txBox="1"/>
          <p:nvPr/>
        </p:nvSpPr>
        <p:spPr>
          <a:xfrm>
            <a:off x="11532686" y="7919023"/>
            <a:ext cx="6387909" cy="1292662"/>
          </a:xfrm>
          <a:prstGeom prst="rect">
            <a:avLst/>
          </a:prstGeom>
          <a:noFill/>
        </p:spPr>
        <p:txBody>
          <a:bodyPr wrap="square" lIns="0" tIns="0" rIns="0" bIns="0" rtlCol="0" anchor="ctr">
            <a:spAutoFit/>
          </a:bodyPr>
          <a:lstStyle/>
          <a:p>
            <a:pPr algn="ctr" defTabSz="1371600">
              <a:buClrTx/>
            </a:pPr>
            <a:r>
              <a:rPr lang="en-US" sz="4200" b="1" kern="1200" dirty="0">
                <a:latin typeface="Amazon Ember" panose="020B0603020204020204" pitchFamily="34" charset="0"/>
                <a:ea typeface="Amazon Ember" panose="020B0603020204020204" pitchFamily="34" charset="0"/>
                <a:cs typeface="Amazon Ember" panose="020B0603020204020204" pitchFamily="34" charset="0"/>
              </a:rPr>
              <a:t>Amazon S3 Glacier manages your </a:t>
            </a:r>
            <a:r>
              <a:rPr lang="en-US" sz="4200" b="1" kern="1200" dirty="0">
                <a:solidFill>
                  <a:srgbClr val="E617E6"/>
                </a:solidFill>
                <a:latin typeface="Amazon Ember" panose="020B0603020204020204" pitchFamily="34" charset="0"/>
                <a:ea typeface="Amazon Ember" panose="020B0603020204020204" pitchFamily="34" charset="0"/>
                <a:cs typeface="Amazon Ember" panose="020B0603020204020204" pitchFamily="34" charset="0"/>
              </a:rPr>
              <a:t>keys</a:t>
            </a:r>
            <a:r>
              <a:rPr lang="en-US" sz="4200" b="1" kern="1200" dirty="0">
                <a:latin typeface="Amazon Ember" panose="020B0603020204020204" pitchFamily="34" charset="0"/>
                <a:ea typeface="Amazon Ember" panose="020B0603020204020204" pitchFamily="34" charset="0"/>
                <a:cs typeface="Amazon Ember" panose="020B0603020204020204" pitchFamily="34" charset="0"/>
              </a:rPr>
              <a:t> for you</a:t>
            </a:r>
            <a:endParaRPr lang="en-US" sz="4200" b="1" kern="1200" dirty="0">
              <a:solidFill>
                <a:srgbClr val="D5DBDB"/>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Footer Placeholder 6">
            <a:extLst>
              <a:ext uri="{FF2B5EF4-FFF2-40B4-BE49-F238E27FC236}">
                <a16:creationId xmlns:a16="http://schemas.microsoft.com/office/drawing/2014/main" id="{02FF46C1-101F-6849-9F79-8E07243ADAFC}"/>
              </a:ext>
            </a:extLst>
          </p:cNvPr>
          <p:cNvSpPr>
            <a:spLocks noGrp="1"/>
          </p:cNvSpPr>
          <p:nvPr>
            <p:ph type="ftr" sz="quarter" idx="3"/>
          </p:nvPr>
        </p:nvSpPr>
        <p:spPr/>
        <p:txBody>
          <a:bodyPr/>
          <a:lstStyle/>
          <a:p>
            <a:r>
              <a:rPr lang="en-US"/>
              <a:t>Distributed and Cloud Computing - Fall 2021</a:t>
            </a:r>
            <a:endParaRPr lang="en-US" dirty="0"/>
          </a:p>
        </p:txBody>
      </p:sp>
      <p:sp>
        <p:nvSpPr>
          <p:cNvPr id="8" name="Slide Number Placeholder 7">
            <a:extLst>
              <a:ext uri="{FF2B5EF4-FFF2-40B4-BE49-F238E27FC236}">
                <a16:creationId xmlns:a16="http://schemas.microsoft.com/office/drawing/2014/main" id="{1AC44652-E9D3-1C46-8BC9-A3A2B63A0DDD}"/>
              </a:ext>
            </a:extLst>
          </p:cNvPr>
          <p:cNvSpPr>
            <a:spLocks noGrp="1"/>
          </p:cNvSpPr>
          <p:nvPr>
            <p:ph type="sldNum" sz="quarter" idx="12"/>
          </p:nvPr>
        </p:nvSpPr>
        <p:spPr/>
        <p:txBody>
          <a:bodyPr/>
          <a:lstStyle/>
          <a:p>
            <a:fld id="{B6A95138-A96E-2F42-A959-2EFD44FE4AB7}" type="slidenum">
              <a:rPr lang="en-US" smtClean="0"/>
              <a:t>122</a:t>
            </a:fld>
            <a:endParaRPr lang="en-US" dirty="0"/>
          </a:p>
        </p:txBody>
      </p:sp>
    </p:spTree>
    <p:custDataLst>
      <p:tags r:id="rId1"/>
    </p:custDataLst>
    <p:extLst>
      <p:ext uri="{BB962C8B-B14F-4D97-AF65-F5344CB8AC3E}">
        <p14:creationId xmlns:p14="http://schemas.microsoft.com/office/powerpoint/2010/main" val="38074588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t>Section 4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895833" y="4155536"/>
            <a:ext cx="5896971" cy="4656302"/>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dirty="0"/>
              <a:t>Amazon S3 Glacier is a data archiving service that is designed for security, durability, and an extremely low cost.</a:t>
            </a:r>
          </a:p>
          <a:p>
            <a:r>
              <a:rPr lang="en-US" dirty="0"/>
              <a:t>Amazon S3 Glacier pricing is based on Region.</a:t>
            </a:r>
          </a:p>
          <a:p>
            <a:r>
              <a:rPr lang="en-US" dirty="0"/>
              <a:t>Its extremely low-cost design works well for long-term archiving. </a:t>
            </a:r>
          </a:p>
          <a:p>
            <a:r>
              <a:rPr lang="en-US" dirty="0"/>
              <a:t>The service is designed to provide 11 9s of durability for objects.</a:t>
            </a:r>
          </a:p>
        </p:txBody>
      </p:sp>
      <p:sp>
        <p:nvSpPr>
          <p:cNvPr id="8" name="Footer Placeholder 7">
            <a:extLst>
              <a:ext uri="{FF2B5EF4-FFF2-40B4-BE49-F238E27FC236}">
                <a16:creationId xmlns:a16="http://schemas.microsoft.com/office/drawing/2014/main" id="{43169F38-B8A3-0D47-AE52-8D861E1EED95}"/>
              </a:ext>
            </a:extLst>
          </p:cNvPr>
          <p:cNvSpPr>
            <a:spLocks noGrp="1"/>
          </p:cNvSpPr>
          <p:nvPr>
            <p:ph type="ftr" sz="quarter" idx="11"/>
          </p:nvPr>
        </p:nvSpPr>
        <p:spPr>
          <a:xfrm>
            <a:off x="7695526" y="9739312"/>
            <a:ext cx="5662758" cy="547688"/>
          </a:xfrm>
        </p:spPr>
        <p:txBody>
          <a:bodyPr/>
          <a:lstStyle/>
          <a:p>
            <a:r>
              <a:rPr lang="en-US" dirty="0"/>
              <a:t>Distributed and Cloud Computing - Fall 2021</a:t>
            </a:r>
          </a:p>
        </p:txBody>
      </p:sp>
      <p:sp>
        <p:nvSpPr>
          <p:cNvPr id="9" name="Slide Number Placeholder 8">
            <a:extLst>
              <a:ext uri="{FF2B5EF4-FFF2-40B4-BE49-F238E27FC236}">
                <a16:creationId xmlns:a16="http://schemas.microsoft.com/office/drawing/2014/main" id="{9672F720-4F8E-8F46-937B-008B6C44CE71}"/>
              </a:ext>
            </a:extLst>
          </p:cNvPr>
          <p:cNvSpPr>
            <a:spLocks noGrp="1"/>
          </p:cNvSpPr>
          <p:nvPr>
            <p:ph type="sldNum" sz="quarter" idx="10"/>
          </p:nvPr>
        </p:nvSpPr>
        <p:spPr/>
        <p:txBody>
          <a:bodyPr/>
          <a:lstStyle/>
          <a:p>
            <a:fld id="{B6A95138-A96E-2F42-A959-2EFD44FE4AB7}" type="slidenum">
              <a:rPr lang="en-US" smtClean="0"/>
              <a:pPr/>
              <a:t>123</a:t>
            </a:fld>
            <a:endParaRPr lang="en-US" dirty="0"/>
          </a:p>
        </p:txBody>
      </p:sp>
      <p:sp>
        <p:nvSpPr>
          <p:cNvPr id="10" name="Slide Number Placeholder 7">
            <a:extLst>
              <a:ext uri="{FF2B5EF4-FFF2-40B4-BE49-F238E27FC236}">
                <a16:creationId xmlns:a16="http://schemas.microsoft.com/office/drawing/2014/main" id="{E853B670-196A-E84A-9A8C-518D2ACFF7AE}"/>
              </a:ext>
            </a:extLst>
          </p:cNvPr>
          <p:cNvSpPr txBox="1">
            <a:spLocks/>
          </p:cNvSpPr>
          <p:nvPr/>
        </p:nvSpPr>
        <p:spPr>
          <a:xfrm>
            <a:off x="17202150" y="9732743"/>
            <a:ext cx="1610783" cy="54768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6A95138-A96E-2F42-A959-2EFD44FE4AB7}" type="slidenum">
              <a:rPr lang="en-US" smtClean="0">
                <a:solidFill>
                  <a:schemeClr val="bg1">
                    <a:lumMod val="65000"/>
                  </a:schemeClr>
                </a:solidFill>
              </a:rPr>
              <a:pPr/>
              <a:t>123</a:t>
            </a:fld>
            <a:endParaRPr lang="en-US" dirty="0">
              <a:solidFill>
                <a:schemeClr val="bg1">
                  <a:lumMod val="65000"/>
                </a:schemeClr>
              </a:solidFill>
            </a:endParaRPr>
          </a:p>
        </p:txBody>
      </p:sp>
    </p:spTree>
    <p:custDataLst>
      <p:tags r:id="rId1"/>
    </p:custDataLst>
    <p:extLst>
      <p:ext uri="{BB962C8B-B14F-4D97-AF65-F5344CB8AC3E}">
        <p14:creationId xmlns:p14="http://schemas.microsoft.com/office/powerpoint/2010/main" val="361576974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25F029-436D-EA42-9997-2BBAA9D7829C}"/>
              </a:ext>
            </a:extLst>
          </p:cNvPr>
          <p:cNvSpPr>
            <a:spLocks noGrp="1"/>
          </p:cNvSpPr>
          <p:nvPr>
            <p:ph type="title"/>
          </p:nvPr>
        </p:nvSpPr>
        <p:spPr/>
        <p:txBody>
          <a:bodyPr/>
          <a:lstStyle/>
          <a:p>
            <a:r>
              <a:rPr lang="en-US" dirty="0"/>
              <a:t>Additional resources</a:t>
            </a:r>
          </a:p>
        </p:txBody>
      </p:sp>
      <p:sp>
        <p:nvSpPr>
          <p:cNvPr id="6" name="Content Placeholder 5">
            <a:extLst>
              <a:ext uri="{FF2B5EF4-FFF2-40B4-BE49-F238E27FC236}">
                <a16:creationId xmlns:a16="http://schemas.microsoft.com/office/drawing/2014/main" id="{2AA3B981-BB0A-8E4E-A921-BE92B16069F5}"/>
              </a:ext>
            </a:extLst>
          </p:cNvPr>
          <p:cNvSpPr>
            <a:spLocks noGrp="1"/>
          </p:cNvSpPr>
          <p:nvPr>
            <p:ph idx="1"/>
          </p:nvPr>
        </p:nvSpPr>
        <p:spPr/>
        <p:txBody>
          <a:bodyPr/>
          <a:lstStyle/>
          <a:p>
            <a:pPr>
              <a:lnSpc>
                <a:spcPct val="150000"/>
              </a:lnSpc>
            </a:pPr>
            <a:r>
              <a:rPr lang="en-US" dirty="0">
                <a:hlinkClick r:id="rId4"/>
              </a:rPr>
              <a:t>AWS Storage page</a:t>
            </a:r>
            <a:endParaRPr lang="en-US" dirty="0"/>
          </a:p>
          <a:p>
            <a:pPr>
              <a:lnSpc>
                <a:spcPct val="150000"/>
              </a:lnSpc>
            </a:pPr>
            <a:r>
              <a:rPr lang="en-US" dirty="0">
                <a:hlinkClick r:id="rId5"/>
              </a:rPr>
              <a:t>Storage Overview</a:t>
            </a:r>
            <a:endParaRPr lang="en-US" dirty="0"/>
          </a:p>
          <a:p>
            <a:pPr>
              <a:lnSpc>
                <a:spcPct val="150000"/>
              </a:lnSpc>
            </a:pPr>
            <a:r>
              <a:rPr lang="en-US" dirty="0">
                <a:hlinkClick r:id="rId6"/>
              </a:rPr>
              <a:t>Recovering files from an Amazon EBS volume backup</a:t>
            </a:r>
            <a:endParaRPr lang="en-US" dirty="0"/>
          </a:p>
          <a:p>
            <a:pPr>
              <a:lnSpc>
                <a:spcPct val="150000"/>
              </a:lnSpc>
            </a:pPr>
            <a:r>
              <a:rPr lang="en-US" dirty="0">
                <a:hlinkClick r:id="rId7"/>
              </a:rPr>
              <a:t>Confused by AWS Storage Options? S3, EFS, EBS Explained </a:t>
            </a:r>
            <a:endParaRPr lang="en-US" dirty="0"/>
          </a:p>
        </p:txBody>
      </p:sp>
      <p:sp>
        <p:nvSpPr>
          <p:cNvPr id="7" name="Footer Placeholder 6">
            <a:extLst>
              <a:ext uri="{FF2B5EF4-FFF2-40B4-BE49-F238E27FC236}">
                <a16:creationId xmlns:a16="http://schemas.microsoft.com/office/drawing/2014/main" id="{E15D830E-6B92-8147-B637-8EFA9E3F16AE}"/>
              </a:ext>
            </a:extLst>
          </p:cNvPr>
          <p:cNvSpPr>
            <a:spLocks noGrp="1"/>
          </p:cNvSpPr>
          <p:nvPr>
            <p:ph type="ftr" sz="quarter" idx="3"/>
          </p:nvPr>
        </p:nvSpPr>
        <p:spPr/>
        <p:txBody>
          <a:bodyPr/>
          <a:lstStyle/>
          <a:p>
            <a:r>
              <a:rPr lang="en-US"/>
              <a:t>Distributed and Cloud Computing - Fall 2021</a:t>
            </a:r>
            <a:endParaRPr lang="en-US" dirty="0"/>
          </a:p>
        </p:txBody>
      </p:sp>
      <p:sp>
        <p:nvSpPr>
          <p:cNvPr id="8" name="Slide Number Placeholder 7">
            <a:extLst>
              <a:ext uri="{FF2B5EF4-FFF2-40B4-BE49-F238E27FC236}">
                <a16:creationId xmlns:a16="http://schemas.microsoft.com/office/drawing/2014/main" id="{0ABA2E55-51EA-6348-A081-6DFB024FE2C1}"/>
              </a:ext>
            </a:extLst>
          </p:cNvPr>
          <p:cNvSpPr>
            <a:spLocks noGrp="1"/>
          </p:cNvSpPr>
          <p:nvPr>
            <p:ph type="sldNum" sz="quarter" idx="12"/>
          </p:nvPr>
        </p:nvSpPr>
        <p:spPr/>
        <p:txBody>
          <a:bodyPr/>
          <a:lstStyle/>
          <a:p>
            <a:fld id="{B6A95138-A96E-2F42-A959-2EFD44FE4AB7}" type="slidenum">
              <a:rPr lang="en-US" smtClean="0"/>
              <a:t>124</a:t>
            </a:fld>
            <a:endParaRPr lang="en-US" dirty="0"/>
          </a:p>
        </p:txBody>
      </p:sp>
    </p:spTree>
    <p:custDataLst>
      <p:tags r:id="rId1"/>
    </p:custDataLst>
    <p:extLst>
      <p:ext uri="{BB962C8B-B14F-4D97-AF65-F5344CB8AC3E}">
        <p14:creationId xmlns:p14="http://schemas.microsoft.com/office/powerpoint/2010/main" val="57085614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fontScale="90000"/>
          </a:bodyPr>
          <a:lstStyle/>
          <a:p>
            <a:r>
              <a:rPr lang="en-US" dirty="0"/>
              <a:t>Thank you</a:t>
            </a:r>
            <a:endParaRPr lang="en-US" dirty="0">
              <a:latin typeface="Amazon Ember Light" charset="0"/>
              <a:ea typeface="Amazon Ember Light" charset="0"/>
              <a:cs typeface="Amazon Ember Light" charset="0"/>
            </a:endParaRPr>
          </a:p>
        </p:txBody>
      </p:sp>
    </p:spTree>
    <p:custDataLst>
      <p:tags r:id="rId1"/>
    </p:custDataLst>
    <p:extLst>
      <p:ext uri="{BB962C8B-B14F-4D97-AF65-F5344CB8AC3E}">
        <p14:creationId xmlns:p14="http://schemas.microsoft.com/office/powerpoint/2010/main" val="115540946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E1EF4B-5743-B244-9BD9-F77E15BEA73C}"/>
              </a:ext>
            </a:extLst>
          </p:cNvPr>
          <p:cNvSpPr>
            <a:spLocks noGrp="1"/>
          </p:cNvSpPr>
          <p:nvPr>
            <p:ph type="ctrTitle"/>
          </p:nvPr>
        </p:nvSpPr>
        <p:spPr/>
        <p:txBody>
          <a:bodyPr/>
          <a:lstStyle/>
          <a:p>
            <a:r>
              <a:rPr lang="en-US" dirty="0"/>
              <a:t>Part 3</a:t>
            </a:r>
          </a:p>
        </p:txBody>
      </p:sp>
      <p:sp>
        <p:nvSpPr>
          <p:cNvPr id="5" name="Subtitle 4">
            <a:extLst>
              <a:ext uri="{FF2B5EF4-FFF2-40B4-BE49-F238E27FC236}">
                <a16:creationId xmlns:a16="http://schemas.microsoft.com/office/drawing/2014/main" id="{F4C9D601-1223-1545-A702-A8C68736EB5A}"/>
              </a:ext>
            </a:extLst>
          </p:cNvPr>
          <p:cNvSpPr>
            <a:spLocks noGrp="1"/>
          </p:cNvSpPr>
          <p:nvPr>
            <p:ph type="subTitle" idx="1"/>
          </p:nvPr>
        </p:nvSpPr>
        <p:spPr/>
        <p:txBody>
          <a:bodyPr/>
          <a:lstStyle/>
          <a:p>
            <a:endParaRPr lang="en-US" dirty="0"/>
          </a:p>
          <a:p>
            <a:r>
              <a:rPr lang="en-US" dirty="0"/>
              <a:t>Google Cloud Foundations Course: Module 4</a:t>
            </a:r>
          </a:p>
        </p:txBody>
      </p:sp>
      <p:sp>
        <p:nvSpPr>
          <p:cNvPr id="7" name="Footer Placeholder 6">
            <a:extLst>
              <a:ext uri="{FF2B5EF4-FFF2-40B4-BE49-F238E27FC236}">
                <a16:creationId xmlns:a16="http://schemas.microsoft.com/office/drawing/2014/main" id="{92217342-BF3E-5048-BDB8-D655963BE331}"/>
              </a:ext>
            </a:extLst>
          </p:cNvPr>
          <p:cNvSpPr>
            <a:spLocks noGrp="1"/>
          </p:cNvSpPr>
          <p:nvPr>
            <p:ph type="ftr" sz="quarter" idx="11"/>
          </p:nvPr>
        </p:nvSpPr>
        <p:spPr/>
        <p:txBody>
          <a:bodyPr/>
          <a:lstStyle/>
          <a:p>
            <a:r>
              <a:rPr lang="en-US"/>
              <a:t>Distributed and Cloud Computing - Fall 2021</a:t>
            </a:r>
          </a:p>
        </p:txBody>
      </p:sp>
      <p:sp>
        <p:nvSpPr>
          <p:cNvPr id="8" name="Slide Number Placeholder 7">
            <a:extLst>
              <a:ext uri="{FF2B5EF4-FFF2-40B4-BE49-F238E27FC236}">
                <a16:creationId xmlns:a16="http://schemas.microsoft.com/office/drawing/2014/main" id="{FC53ED3E-7912-AD4D-AB96-4B8105E5CA22}"/>
              </a:ext>
            </a:extLst>
          </p:cNvPr>
          <p:cNvSpPr>
            <a:spLocks noGrp="1"/>
          </p:cNvSpPr>
          <p:nvPr>
            <p:ph type="sldNum" sz="quarter" idx="12"/>
          </p:nvPr>
        </p:nvSpPr>
        <p:spPr/>
        <p:txBody>
          <a:bodyPr/>
          <a:lstStyle/>
          <a:p>
            <a:fld id="{E5F9FE24-64CB-6D42-A9EC-97246F7285E9}" type="slidenum">
              <a:rPr lang="en-US" smtClean="0"/>
              <a:t>126</a:t>
            </a:fld>
            <a:endParaRPr lang="en-US" dirty="0"/>
          </a:p>
        </p:txBody>
      </p:sp>
    </p:spTree>
    <p:extLst>
      <p:ext uri="{BB962C8B-B14F-4D97-AF65-F5344CB8AC3E}">
        <p14:creationId xmlns:p14="http://schemas.microsoft.com/office/powerpoint/2010/main" val="152714718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40"/>
          <p:cNvSpPr txBox="1">
            <a:spLocks noGrp="1"/>
          </p:cNvSpPr>
          <p:nvPr>
            <p:ph type="title"/>
          </p:nvPr>
        </p:nvSpPr>
        <p:spPr>
          <a:xfrm>
            <a:off x="1753100" y="4201375"/>
            <a:ext cx="7206900" cy="379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Where Do I Store</a:t>
            </a:r>
            <a:br>
              <a:rPr lang="en"/>
            </a:br>
            <a:r>
              <a:rPr lang="en"/>
              <a:t>This Stuff?</a:t>
            </a:r>
            <a:endParaRPr/>
          </a:p>
        </p:txBody>
      </p:sp>
      <p:sp>
        <p:nvSpPr>
          <p:cNvPr id="197" name="Google Shape;197;p40"/>
          <p:cNvSpPr txBox="1"/>
          <p:nvPr/>
        </p:nvSpPr>
        <p:spPr>
          <a:xfrm>
            <a:off x="3484500" y="9529117"/>
            <a:ext cx="11319000" cy="523200"/>
          </a:xfrm>
          <a:prstGeom prst="rect">
            <a:avLst/>
          </a:prstGeom>
          <a:noFill/>
          <a:ln>
            <a:noFill/>
          </a:ln>
        </p:spPr>
        <p:txBody>
          <a:bodyPr spcFirstLastPara="1" wrap="square" lIns="182850" tIns="182850" rIns="182850" bIns="182850" anchor="t" anchorCtr="0">
            <a:noAutofit/>
          </a:bodyPr>
          <a:lstStyle/>
          <a:p>
            <a:pPr marL="0" lvl="0" indent="0" algn="l" rtl="0">
              <a:lnSpc>
                <a:spcPct val="115000"/>
              </a:lnSpc>
              <a:spcBef>
                <a:spcPts val="0"/>
              </a:spcBef>
              <a:spcAft>
                <a:spcPts val="0"/>
              </a:spcAft>
              <a:buClr>
                <a:srgbClr val="000000"/>
              </a:buClr>
              <a:buSzPts val="2200"/>
              <a:buFont typeface="Arial"/>
              <a:buNone/>
            </a:pPr>
            <a:r>
              <a:rPr lang="en" sz="1600" dirty="0">
                <a:solidFill>
                  <a:srgbClr val="546E7A"/>
                </a:solidFill>
                <a:latin typeface="Google Sans"/>
                <a:ea typeface="Google Sans"/>
                <a:cs typeface="Google Sans"/>
                <a:sym typeface="Google Sans"/>
              </a:rPr>
              <a:t>Copyright Google LLC. For educational purposes </a:t>
            </a:r>
            <a:r>
              <a:rPr lang="en" sz="1600" dirty="0">
                <a:solidFill>
                  <a:srgbClr val="FFFFFF"/>
                </a:solidFill>
                <a:latin typeface="Google Sans"/>
                <a:ea typeface="Google Sans"/>
                <a:cs typeface="Google Sans"/>
                <a:sym typeface="Google Sans"/>
              </a:rPr>
              <a:t>in accordance with the terms of use set forth on the program </a:t>
            </a:r>
            <a:r>
              <a:rPr lang="en" sz="1600" u="sng" dirty="0">
                <a:solidFill>
                  <a:srgbClr val="FFFFFF"/>
                </a:solidFill>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Website</a:t>
            </a:r>
            <a:r>
              <a:rPr lang="en" sz="1600" dirty="0">
                <a:solidFill>
                  <a:srgbClr val="FFFFFF"/>
                </a:solidFill>
                <a:latin typeface="Google Sans"/>
                <a:ea typeface="Google Sans"/>
                <a:cs typeface="Google Sans"/>
                <a:sym typeface="Google Sans"/>
              </a:rPr>
              <a:t>.</a:t>
            </a:r>
            <a:endParaRPr sz="1600" dirty="0">
              <a:solidFill>
                <a:srgbClr val="FFFFFF"/>
              </a:solidFill>
              <a:latin typeface="Google Sans"/>
              <a:ea typeface="Google Sans"/>
              <a:cs typeface="Google Sans"/>
              <a:sym typeface="Google Sans"/>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41"/>
          <p:cNvSpPr/>
          <p:nvPr/>
        </p:nvSpPr>
        <p:spPr>
          <a:xfrm>
            <a:off x="1828800" y="2452500"/>
            <a:ext cx="2681100" cy="685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rgbClr val="FFFFFF"/>
                </a:solidFill>
                <a:latin typeface="Roboto"/>
                <a:ea typeface="Roboto"/>
                <a:cs typeface="Roboto"/>
                <a:sym typeface="Roboto"/>
              </a:rPr>
              <a:t>Module 1</a:t>
            </a:r>
            <a:endParaRPr sz="2800">
              <a:solidFill>
                <a:srgbClr val="FFFFFF"/>
              </a:solidFill>
              <a:latin typeface="Roboto"/>
              <a:ea typeface="Roboto"/>
              <a:cs typeface="Roboto"/>
              <a:sym typeface="Roboto"/>
            </a:endParaRPr>
          </a:p>
        </p:txBody>
      </p:sp>
      <p:sp>
        <p:nvSpPr>
          <p:cNvPr id="203" name="Google Shape;203;p41"/>
          <p:cNvSpPr/>
          <p:nvPr/>
        </p:nvSpPr>
        <p:spPr>
          <a:xfrm>
            <a:off x="4819650" y="2452500"/>
            <a:ext cx="2681100" cy="685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rgbClr val="FFFFFF"/>
                </a:solidFill>
                <a:latin typeface="Roboto"/>
                <a:ea typeface="Roboto"/>
                <a:cs typeface="Roboto"/>
                <a:sym typeface="Roboto"/>
              </a:rPr>
              <a:t>Module 2</a:t>
            </a:r>
            <a:endParaRPr sz="2800">
              <a:solidFill>
                <a:srgbClr val="FFFFFF"/>
              </a:solidFill>
              <a:latin typeface="Roboto"/>
              <a:ea typeface="Roboto"/>
              <a:cs typeface="Roboto"/>
              <a:sym typeface="Roboto"/>
            </a:endParaRPr>
          </a:p>
        </p:txBody>
      </p:sp>
      <p:sp>
        <p:nvSpPr>
          <p:cNvPr id="204" name="Google Shape;204;p41"/>
          <p:cNvSpPr/>
          <p:nvPr/>
        </p:nvSpPr>
        <p:spPr>
          <a:xfrm>
            <a:off x="7810500" y="2452500"/>
            <a:ext cx="2681100" cy="685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rgbClr val="FFFFFF"/>
                </a:solidFill>
                <a:latin typeface="Roboto"/>
                <a:ea typeface="Roboto"/>
                <a:cs typeface="Roboto"/>
                <a:sym typeface="Roboto"/>
              </a:rPr>
              <a:t>Module 3</a:t>
            </a:r>
            <a:endParaRPr sz="2800">
              <a:solidFill>
                <a:srgbClr val="FFFFFF"/>
              </a:solidFill>
              <a:latin typeface="Roboto"/>
              <a:ea typeface="Roboto"/>
              <a:cs typeface="Roboto"/>
              <a:sym typeface="Roboto"/>
            </a:endParaRPr>
          </a:p>
        </p:txBody>
      </p:sp>
      <p:sp>
        <p:nvSpPr>
          <p:cNvPr id="205" name="Google Shape;205;p41"/>
          <p:cNvSpPr/>
          <p:nvPr/>
        </p:nvSpPr>
        <p:spPr>
          <a:xfrm>
            <a:off x="10801350" y="2452500"/>
            <a:ext cx="2681100" cy="6858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rgbClr val="FFFFFF"/>
                </a:solidFill>
                <a:latin typeface="Roboto"/>
                <a:ea typeface="Roboto"/>
                <a:cs typeface="Roboto"/>
                <a:sym typeface="Roboto"/>
              </a:rPr>
              <a:t>Module 4</a:t>
            </a:r>
            <a:endParaRPr sz="2800">
              <a:solidFill>
                <a:srgbClr val="FFFFFF"/>
              </a:solidFill>
              <a:latin typeface="Roboto"/>
              <a:ea typeface="Roboto"/>
              <a:cs typeface="Roboto"/>
              <a:sym typeface="Roboto"/>
            </a:endParaRPr>
          </a:p>
        </p:txBody>
      </p:sp>
      <p:sp>
        <p:nvSpPr>
          <p:cNvPr id="206" name="Google Shape;206;p41"/>
          <p:cNvSpPr/>
          <p:nvPr/>
        </p:nvSpPr>
        <p:spPr>
          <a:xfrm>
            <a:off x="13792200" y="2452500"/>
            <a:ext cx="2681100" cy="685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rgbClr val="FFFFFF"/>
                </a:solidFill>
                <a:latin typeface="Roboto"/>
                <a:ea typeface="Roboto"/>
                <a:cs typeface="Roboto"/>
                <a:sym typeface="Roboto"/>
              </a:rPr>
              <a:t>Module 5</a:t>
            </a:r>
            <a:endParaRPr sz="2800">
              <a:solidFill>
                <a:srgbClr val="FFFFFF"/>
              </a:solidFill>
              <a:latin typeface="Roboto"/>
              <a:ea typeface="Roboto"/>
              <a:cs typeface="Roboto"/>
              <a:sym typeface="Roboto"/>
            </a:endParaRPr>
          </a:p>
        </p:txBody>
      </p:sp>
      <p:sp>
        <p:nvSpPr>
          <p:cNvPr id="207" name="Google Shape;207;p41"/>
          <p:cNvSpPr/>
          <p:nvPr/>
        </p:nvSpPr>
        <p:spPr>
          <a:xfrm>
            <a:off x="1828800" y="5195700"/>
            <a:ext cx="2681100" cy="685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rgbClr val="FFFFFF"/>
                </a:solidFill>
                <a:latin typeface="Roboto"/>
                <a:ea typeface="Roboto"/>
                <a:cs typeface="Roboto"/>
                <a:sym typeface="Roboto"/>
              </a:rPr>
              <a:t>Module 6</a:t>
            </a:r>
            <a:endParaRPr sz="2800">
              <a:solidFill>
                <a:srgbClr val="FFFFFF"/>
              </a:solidFill>
              <a:latin typeface="Roboto"/>
              <a:ea typeface="Roboto"/>
              <a:cs typeface="Roboto"/>
              <a:sym typeface="Roboto"/>
            </a:endParaRPr>
          </a:p>
        </p:txBody>
      </p:sp>
      <p:sp>
        <p:nvSpPr>
          <p:cNvPr id="208" name="Google Shape;208;p41"/>
          <p:cNvSpPr/>
          <p:nvPr/>
        </p:nvSpPr>
        <p:spPr>
          <a:xfrm>
            <a:off x="4819650" y="5195700"/>
            <a:ext cx="2681100" cy="685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rgbClr val="FFFFFF"/>
                </a:solidFill>
                <a:latin typeface="Roboto"/>
                <a:ea typeface="Roboto"/>
                <a:cs typeface="Roboto"/>
                <a:sym typeface="Roboto"/>
              </a:rPr>
              <a:t>Module 7</a:t>
            </a:r>
            <a:endParaRPr sz="2800">
              <a:solidFill>
                <a:srgbClr val="FFFFFF"/>
              </a:solidFill>
              <a:latin typeface="Roboto"/>
              <a:ea typeface="Roboto"/>
              <a:cs typeface="Roboto"/>
              <a:sym typeface="Roboto"/>
            </a:endParaRPr>
          </a:p>
        </p:txBody>
      </p:sp>
      <p:sp>
        <p:nvSpPr>
          <p:cNvPr id="209" name="Google Shape;209;p41"/>
          <p:cNvSpPr/>
          <p:nvPr/>
        </p:nvSpPr>
        <p:spPr>
          <a:xfrm>
            <a:off x="7810500" y="5195700"/>
            <a:ext cx="2681100" cy="685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rgbClr val="FFFFFF"/>
                </a:solidFill>
                <a:latin typeface="Roboto"/>
                <a:ea typeface="Roboto"/>
                <a:cs typeface="Roboto"/>
                <a:sym typeface="Roboto"/>
              </a:rPr>
              <a:t>Module 8</a:t>
            </a:r>
            <a:endParaRPr sz="2800">
              <a:solidFill>
                <a:srgbClr val="FFFFFF"/>
              </a:solidFill>
              <a:latin typeface="Roboto"/>
              <a:ea typeface="Roboto"/>
              <a:cs typeface="Roboto"/>
              <a:sym typeface="Roboto"/>
            </a:endParaRPr>
          </a:p>
        </p:txBody>
      </p:sp>
      <p:sp>
        <p:nvSpPr>
          <p:cNvPr id="210" name="Google Shape;210;p41"/>
          <p:cNvSpPr/>
          <p:nvPr/>
        </p:nvSpPr>
        <p:spPr>
          <a:xfrm>
            <a:off x="10801350" y="5195700"/>
            <a:ext cx="2681100" cy="685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rgbClr val="FFFFFF"/>
                </a:solidFill>
                <a:latin typeface="Roboto"/>
                <a:ea typeface="Roboto"/>
                <a:cs typeface="Roboto"/>
                <a:sym typeface="Roboto"/>
              </a:rPr>
              <a:t>Module 9</a:t>
            </a:r>
            <a:endParaRPr sz="2800">
              <a:solidFill>
                <a:srgbClr val="FFFFFF"/>
              </a:solidFill>
              <a:latin typeface="Roboto"/>
              <a:ea typeface="Roboto"/>
              <a:cs typeface="Roboto"/>
              <a:sym typeface="Roboto"/>
            </a:endParaRPr>
          </a:p>
        </p:txBody>
      </p:sp>
      <p:sp>
        <p:nvSpPr>
          <p:cNvPr id="211" name="Google Shape;211;p41"/>
          <p:cNvSpPr/>
          <p:nvPr/>
        </p:nvSpPr>
        <p:spPr>
          <a:xfrm>
            <a:off x="13792200" y="5195700"/>
            <a:ext cx="2681100" cy="685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rgbClr val="FFFFFF"/>
                </a:solidFill>
                <a:latin typeface="Roboto"/>
                <a:ea typeface="Roboto"/>
                <a:cs typeface="Roboto"/>
                <a:sym typeface="Roboto"/>
              </a:rPr>
              <a:t>Module 10</a:t>
            </a:r>
            <a:endParaRPr sz="2800">
              <a:solidFill>
                <a:srgbClr val="FFFFFF"/>
              </a:solidFill>
              <a:latin typeface="Roboto"/>
              <a:ea typeface="Roboto"/>
              <a:cs typeface="Roboto"/>
              <a:sym typeface="Roboto"/>
            </a:endParaRPr>
          </a:p>
        </p:txBody>
      </p:sp>
      <p:sp>
        <p:nvSpPr>
          <p:cNvPr id="212" name="Google Shape;212;p41"/>
          <p:cNvSpPr/>
          <p:nvPr/>
        </p:nvSpPr>
        <p:spPr>
          <a:xfrm>
            <a:off x="1828800" y="3290700"/>
            <a:ext cx="2681100" cy="16281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Roboto"/>
                <a:ea typeface="Roboto"/>
                <a:cs typeface="Roboto"/>
                <a:sym typeface="Roboto"/>
              </a:rPr>
              <a:t>So, What’s the Cloud Anyway?</a:t>
            </a:r>
            <a:endParaRPr sz="2000">
              <a:solidFill>
                <a:schemeClr val="lt1"/>
              </a:solidFill>
              <a:latin typeface="Roboto"/>
              <a:ea typeface="Roboto"/>
              <a:cs typeface="Roboto"/>
              <a:sym typeface="Roboto"/>
            </a:endParaRPr>
          </a:p>
        </p:txBody>
      </p:sp>
      <p:sp>
        <p:nvSpPr>
          <p:cNvPr id="213" name="Google Shape;213;p41"/>
          <p:cNvSpPr/>
          <p:nvPr/>
        </p:nvSpPr>
        <p:spPr>
          <a:xfrm>
            <a:off x="4819650" y="3290700"/>
            <a:ext cx="2681100" cy="16281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Roboto"/>
                <a:ea typeface="Roboto"/>
                <a:cs typeface="Roboto"/>
                <a:sym typeface="Roboto"/>
              </a:rPr>
              <a:t>Start with a Solid Platform</a:t>
            </a:r>
            <a:endParaRPr sz="2000">
              <a:solidFill>
                <a:schemeClr val="lt1"/>
              </a:solidFill>
              <a:latin typeface="Roboto"/>
              <a:ea typeface="Roboto"/>
              <a:cs typeface="Roboto"/>
              <a:sym typeface="Roboto"/>
            </a:endParaRPr>
          </a:p>
        </p:txBody>
      </p:sp>
      <p:sp>
        <p:nvSpPr>
          <p:cNvPr id="214" name="Google Shape;214;p41"/>
          <p:cNvSpPr/>
          <p:nvPr/>
        </p:nvSpPr>
        <p:spPr>
          <a:xfrm>
            <a:off x="7810500" y="3290700"/>
            <a:ext cx="2681100" cy="16281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Roboto"/>
                <a:ea typeface="Roboto"/>
                <a:cs typeface="Roboto"/>
                <a:sym typeface="Roboto"/>
              </a:rPr>
              <a:t>Use Google Cloud to Build Your Apps</a:t>
            </a:r>
            <a:endParaRPr sz="2000">
              <a:solidFill>
                <a:schemeClr val="lt1"/>
              </a:solidFill>
              <a:latin typeface="Roboto"/>
              <a:ea typeface="Roboto"/>
              <a:cs typeface="Roboto"/>
              <a:sym typeface="Roboto"/>
            </a:endParaRPr>
          </a:p>
        </p:txBody>
      </p:sp>
      <p:sp>
        <p:nvSpPr>
          <p:cNvPr id="215" name="Google Shape;215;p41"/>
          <p:cNvSpPr/>
          <p:nvPr/>
        </p:nvSpPr>
        <p:spPr>
          <a:xfrm>
            <a:off x="10801350" y="3290700"/>
            <a:ext cx="2681100" cy="1628100"/>
          </a:xfrm>
          <a:prstGeom prst="rect">
            <a:avLst/>
          </a:prstGeom>
          <a:noFill/>
          <a:ln w="381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Roboto"/>
                <a:ea typeface="Roboto"/>
                <a:cs typeface="Roboto"/>
                <a:sym typeface="Roboto"/>
              </a:rPr>
              <a:t>Where Do I Store This Stuff?</a:t>
            </a:r>
            <a:endParaRPr sz="2000">
              <a:solidFill>
                <a:schemeClr val="lt1"/>
              </a:solidFill>
              <a:latin typeface="Roboto"/>
              <a:ea typeface="Roboto"/>
              <a:cs typeface="Roboto"/>
              <a:sym typeface="Roboto"/>
            </a:endParaRPr>
          </a:p>
        </p:txBody>
      </p:sp>
      <p:sp>
        <p:nvSpPr>
          <p:cNvPr id="216" name="Google Shape;216;p41"/>
          <p:cNvSpPr/>
          <p:nvPr/>
        </p:nvSpPr>
        <p:spPr>
          <a:xfrm>
            <a:off x="13792200" y="3290700"/>
            <a:ext cx="2681100" cy="16281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Roboto"/>
                <a:ea typeface="Roboto"/>
                <a:cs typeface="Roboto"/>
                <a:sym typeface="Roboto"/>
              </a:rPr>
              <a:t>There’s an API for That!</a:t>
            </a:r>
            <a:endParaRPr sz="2000">
              <a:solidFill>
                <a:schemeClr val="lt1"/>
              </a:solidFill>
              <a:latin typeface="Roboto"/>
              <a:ea typeface="Roboto"/>
              <a:cs typeface="Roboto"/>
              <a:sym typeface="Roboto"/>
            </a:endParaRPr>
          </a:p>
        </p:txBody>
      </p:sp>
      <p:sp>
        <p:nvSpPr>
          <p:cNvPr id="217" name="Google Shape;217;p41"/>
          <p:cNvSpPr/>
          <p:nvPr/>
        </p:nvSpPr>
        <p:spPr>
          <a:xfrm>
            <a:off x="1828800" y="6033900"/>
            <a:ext cx="2681100" cy="1627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Roboto"/>
                <a:ea typeface="Roboto"/>
                <a:cs typeface="Roboto"/>
                <a:sym typeface="Roboto"/>
              </a:rPr>
              <a:t>You Can’t Secure the Cloud, Right?</a:t>
            </a:r>
            <a:endParaRPr sz="2000">
              <a:solidFill>
                <a:schemeClr val="lt1"/>
              </a:solidFill>
              <a:latin typeface="Roboto"/>
              <a:ea typeface="Roboto"/>
              <a:cs typeface="Roboto"/>
              <a:sym typeface="Roboto"/>
            </a:endParaRPr>
          </a:p>
        </p:txBody>
      </p:sp>
      <p:sp>
        <p:nvSpPr>
          <p:cNvPr id="218" name="Google Shape;218;p41"/>
          <p:cNvSpPr/>
          <p:nvPr/>
        </p:nvSpPr>
        <p:spPr>
          <a:xfrm>
            <a:off x="4819650" y="6033900"/>
            <a:ext cx="2681100" cy="1627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Roboto"/>
                <a:ea typeface="Roboto"/>
                <a:cs typeface="Roboto"/>
                <a:sym typeface="Roboto"/>
              </a:rPr>
              <a:t>It Helps to Network</a:t>
            </a:r>
            <a:endParaRPr sz="2000">
              <a:solidFill>
                <a:schemeClr val="lt1"/>
              </a:solidFill>
              <a:latin typeface="Roboto"/>
              <a:ea typeface="Roboto"/>
              <a:cs typeface="Roboto"/>
              <a:sym typeface="Roboto"/>
            </a:endParaRPr>
          </a:p>
        </p:txBody>
      </p:sp>
      <p:sp>
        <p:nvSpPr>
          <p:cNvPr id="219" name="Google Shape;219;p41"/>
          <p:cNvSpPr/>
          <p:nvPr/>
        </p:nvSpPr>
        <p:spPr>
          <a:xfrm>
            <a:off x="7810500" y="6033900"/>
            <a:ext cx="2681100" cy="16275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Roboto"/>
                <a:ea typeface="Roboto"/>
                <a:cs typeface="Roboto"/>
                <a:sym typeface="Roboto"/>
              </a:rPr>
              <a:t>Let Google Keep an Eye on Things</a:t>
            </a:r>
            <a:endParaRPr sz="2000">
              <a:solidFill>
                <a:schemeClr val="lt1"/>
              </a:solidFill>
              <a:latin typeface="Roboto"/>
              <a:ea typeface="Roboto"/>
              <a:cs typeface="Roboto"/>
              <a:sym typeface="Roboto"/>
            </a:endParaRPr>
          </a:p>
        </p:txBody>
      </p:sp>
      <p:sp>
        <p:nvSpPr>
          <p:cNvPr id="220" name="Google Shape;220;p41"/>
          <p:cNvSpPr/>
          <p:nvPr/>
        </p:nvSpPr>
        <p:spPr>
          <a:xfrm>
            <a:off x="10801350" y="6033900"/>
            <a:ext cx="2681100" cy="1627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Roboto"/>
                <a:ea typeface="Roboto"/>
                <a:cs typeface="Roboto"/>
                <a:sym typeface="Roboto"/>
              </a:rPr>
              <a:t>You Have the Data, but What Are You Doing with It?</a:t>
            </a:r>
            <a:endParaRPr sz="2000">
              <a:solidFill>
                <a:schemeClr val="lt1"/>
              </a:solidFill>
              <a:latin typeface="Roboto"/>
              <a:ea typeface="Roboto"/>
              <a:cs typeface="Roboto"/>
              <a:sym typeface="Roboto"/>
            </a:endParaRPr>
          </a:p>
        </p:txBody>
      </p:sp>
      <p:sp>
        <p:nvSpPr>
          <p:cNvPr id="221" name="Google Shape;221;p41"/>
          <p:cNvSpPr/>
          <p:nvPr/>
        </p:nvSpPr>
        <p:spPr>
          <a:xfrm>
            <a:off x="13792200" y="6033900"/>
            <a:ext cx="2681100" cy="1627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lt1"/>
                </a:solidFill>
                <a:latin typeface="Roboto"/>
                <a:ea typeface="Roboto"/>
                <a:cs typeface="Roboto"/>
                <a:sym typeface="Roboto"/>
              </a:rPr>
              <a:t>Let Machines Do the Work</a:t>
            </a:r>
            <a:endParaRPr sz="2000">
              <a:solidFill>
                <a:schemeClr val="lt1"/>
              </a:solidFill>
              <a:latin typeface="Roboto"/>
              <a:ea typeface="Roboto"/>
              <a:cs typeface="Roboto"/>
              <a:sym typeface="Roboto"/>
            </a:endParaRPr>
          </a:p>
        </p:txBody>
      </p:sp>
      <p:sp>
        <p:nvSpPr>
          <p:cNvPr id="222" name="Google Shape;222;p41"/>
          <p:cNvSpPr/>
          <p:nvPr/>
        </p:nvSpPr>
        <p:spPr>
          <a:xfrm>
            <a:off x="1828800" y="7938900"/>
            <a:ext cx="14639700" cy="685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rgbClr val="FFFFFF"/>
                </a:solidFill>
                <a:latin typeface="Roboto"/>
                <a:ea typeface="Roboto"/>
                <a:cs typeface="Roboto"/>
                <a:sym typeface="Roboto"/>
              </a:rPr>
              <a:t>Google Cloud skills badges</a:t>
            </a:r>
            <a:endParaRPr sz="2800">
              <a:solidFill>
                <a:srgbClr val="FFFFFF"/>
              </a:solidFill>
              <a:latin typeface="Roboto"/>
              <a:ea typeface="Roboto"/>
              <a:cs typeface="Roboto"/>
              <a:sym typeface="Roboto"/>
            </a:endParaRPr>
          </a:p>
        </p:txBody>
      </p:sp>
      <p:sp>
        <p:nvSpPr>
          <p:cNvPr id="223" name="Google Shape;223;p41"/>
          <p:cNvSpPr txBox="1">
            <a:spLocks noGrp="1"/>
          </p:cNvSpPr>
          <p:nvPr>
            <p:ph type="title"/>
          </p:nvPr>
        </p:nvSpPr>
        <p:spPr>
          <a:xfrm>
            <a:off x="1672475" y="1154875"/>
            <a:ext cx="14775300" cy="11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Course map</a:t>
            </a:r>
            <a:endParaRPr/>
          </a:p>
        </p:txBody>
      </p:sp>
      <p:sp>
        <p:nvSpPr>
          <p:cNvPr id="224" name="Google Shape;224;p41"/>
          <p:cNvSpPr txBox="1"/>
          <p:nvPr/>
        </p:nvSpPr>
        <p:spPr>
          <a:xfrm>
            <a:off x="4167567" y="9594083"/>
            <a:ext cx="11319000" cy="523200"/>
          </a:xfrm>
          <a:prstGeom prst="rect">
            <a:avLst/>
          </a:prstGeom>
          <a:noFill/>
          <a:ln>
            <a:noFill/>
          </a:ln>
        </p:spPr>
        <p:txBody>
          <a:bodyPr spcFirstLastPara="1" wrap="square" lIns="182850" tIns="182850" rIns="182850" bIns="182850" anchor="t" anchorCtr="0">
            <a:noAutofit/>
          </a:bodyPr>
          <a:lstStyle/>
          <a:p>
            <a:pPr marL="0" lvl="0" indent="0" algn="l" rtl="0">
              <a:lnSpc>
                <a:spcPct val="115000"/>
              </a:lnSpc>
              <a:spcBef>
                <a:spcPts val="0"/>
              </a:spcBef>
              <a:spcAft>
                <a:spcPts val="0"/>
              </a:spcAft>
              <a:buClr>
                <a:srgbClr val="000000"/>
              </a:buClr>
              <a:buSzPts val="2200"/>
              <a:buFont typeface="Arial"/>
              <a:buNone/>
            </a:pPr>
            <a:r>
              <a:rPr lang="en" sz="1600" dirty="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600" u="sng" dirty="0">
                <a:solidFill>
                  <a:srgbClr val="3B83F3"/>
                </a:solidFill>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Website</a:t>
            </a:r>
            <a:r>
              <a:rPr lang="en" sz="1600" dirty="0">
                <a:solidFill>
                  <a:srgbClr val="546E7A"/>
                </a:solidFill>
                <a:latin typeface="Google Sans"/>
                <a:ea typeface="Google Sans"/>
                <a:cs typeface="Google Sans"/>
                <a:sym typeface="Google Sans"/>
              </a:rPr>
              <a:t>.</a:t>
            </a:r>
            <a:endParaRPr sz="1600" dirty="0">
              <a:solidFill>
                <a:srgbClr val="999999"/>
              </a:solidFill>
              <a:latin typeface="Google Sans"/>
              <a:ea typeface="Google Sans"/>
              <a:cs typeface="Google Sans"/>
              <a:sym typeface="Google Sans"/>
            </a:endParaRPr>
          </a:p>
        </p:txBody>
      </p:sp>
      <p:sp>
        <p:nvSpPr>
          <p:cNvPr id="25" name="Slide Number Placeholder 7">
            <a:extLst>
              <a:ext uri="{FF2B5EF4-FFF2-40B4-BE49-F238E27FC236}">
                <a16:creationId xmlns:a16="http://schemas.microsoft.com/office/drawing/2014/main" id="{14AB97F0-82B4-8D42-92CD-163F17A51B7A}"/>
              </a:ext>
            </a:extLst>
          </p:cNvPr>
          <p:cNvSpPr txBox="1">
            <a:spLocks/>
          </p:cNvSpPr>
          <p:nvPr/>
        </p:nvSpPr>
        <p:spPr>
          <a:xfrm>
            <a:off x="16440342" y="9594083"/>
            <a:ext cx="4114800" cy="54768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E5F9FE24-64CB-6D42-A9EC-97246F7285E9}" type="slidenum">
              <a:rPr lang="en-US" smtClean="0">
                <a:solidFill>
                  <a:schemeClr val="bg1">
                    <a:lumMod val="60000"/>
                    <a:lumOff val="40000"/>
                  </a:schemeClr>
                </a:solidFill>
              </a:rPr>
              <a:pPr/>
              <a:t>128</a:t>
            </a:fld>
            <a:endParaRPr lang="en-US" dirty="0">
              <a:solidFill>
                <a:schemeClr val="bg1">
                  <a:lumMod val="60000"/>
                  <a:lumOff val="40000"/>
                </a:schemeClr>
              </a:solidFil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44"/>
          <p:cNvSpPr txBox="1">
            <a:spLocks noGrp="1"/>
          </p:cNvSpPr>
          <p:nvPr>
            <p:ph type="body" idx="1"/>
          </p:nvPr>
        </p:nvSpPr>
        <p:spPr>
          <a:xfrm>
            <a:off x="1701275" y="2432125"/>
            <a:ext cx="7319700" cy="677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Storage Options in the Cloud</a:t>
            </a:r>
            <a:endParaRPr dirty="0"/>
          </a:p>
          <a:p>
            <a:pPr marL="0" lvl="0" indent="0" algn="l" rtl="0">
              <a:spcBef>
                <a:spcPts val="2900"/>
              </a:spcBef>
              <a:spcAft>
                <a:spcPts val="0"/>
              </a:spcAft>
              <a:buNone/>
            </a:pPr>
            <a:r>
              <a:rPr lang="en" dirty="0"/>
              <a:t>Structured and Unstructured Storage in the Cloud</a:t>
            </a:r>
            <a:endParaRPr dirty="0"/>
          </a:p>
          <a:p>
            <a:pPr marL="0" lvl="0" indent="0" algn="l" rtl="0">
              <a:spcBef>
                <a:spcPts val="2900"/>
              </a:spcBef>
              <a:spcAft>
                <a:spcPts val="0"/>
              </a:spcAft>
              <a:buNone/>
            </a:pPr>
            <a:r>
              <a:rPr lang="en" dirty="0"/>
              <a:t>Unstructured Storage using Cloud Storage</a:t>
            </a:r>
            <a:endParaRPr dirty="0"/>
          </a:p>
          <a:p>
            <a:pPr marL="0" lvl="0" indent="0" algn="l" rtl="0">
              <a:spcBef>
                <a:spcPts val="2900"/>
              </a:spcBef>
              <a:spcAft>
                <a:spcPts val="2900"/>
              </a:spcAft>
              <a:buNone/>
            </a:pPr>
            <a:r>
              <a:rPr lang="en" dirty="0"/>
              <a:t>SQL Managed Services</a:t>
            </a:r>
            <a:endParaRPr dirty="0"/>
          </a:p>
        </p:txBody>
      </p:sp>
      <p:sp>
        <p:nvSpPr>
          <p:cNvPr id="246" name="Google Shape;246;p44"/>
          <p:cNvSpPr txBox="1">
            <a:spLocks noGrp="1"/>
          </p:cNvSpPr>
          <p:nvPr>
            <p:ph type="title"/>
          </p:nvPr>
        </p:nvSpPr>
        <p:spPr>
          <a:xfrm>
            <a:off x="1672475" y="1154875"/>
            <a:ext cx="7486500" cy="11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Agenda </a:t>
            </a:r>
            <a:endParaRPr dirty="0"/>
          </a:p>
        </p:txBody>
      </p:sp>
      <p:sp>
        <p:nvSpPr>
          <p:cNvPr id="247" name="Google Shape;247;p44"/>
          <p:cNvSpPr txBox="1"/>
          <p:nvPr/>
        </p:nvSpPr>
        <p:spPr>
          <a:xfrm>
            <a:off x="4777167" y="9644883"/>
            <a:ext cx="11319000" cy="523200"/>
          </a:xfrm>
          <a:prstGeom prst="rect">
            <a:avLst/>
          </a:prstGeom>
          <a:noFill/>
          <a:ln>
            <a:noFill/>
          </a:ln>
        </p:spPr>
        <p:txBody>
          <a:bodyPr spcFirstLastPara="1" wrap="square" lIns="182850" tIns="182850" rIns="182850" bIns="182850" anchor="t" anchorCtr="0">
            <a:noAutofit/>
          </a:bodyPr>
          <a:lstStyle/>
          <a:p>
            <a:pPr marL="0" lvl="0" indent="0" algn="l" rtl="0">
              <a:lnSpc>
                <a:spcPct val="115000"/>
              </a:lnSpc>
              <a:spcBef>
                <a:spcPts val="0"/>
              </a:spcBef>
              <a:spcAft>
                <a:spcPts val="0"/>
              </a:spcAft>
              <a:buClr>
                <a:srgbClr val="000000"/>
              </a:buClr>
              <a:buSzPts val="2200"/>
              <a:buFont typeface="Arial"/>
              <a:buNone/>
            </a:pPr>
            <a:r>
              <a:rPr lang="en" sz="1600" dirty="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600" u="sng" dirty="0">
                <a:solidFill>
                  <a:srgbClr val="3B83F3"/>
                </a:solidFill>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Website</a:t>
            </a:r>
            <a:r>
              <a:rPr lang="en" sz="1600" dirty="0">
                <a:solidFill>
                  <a:srgbClr val="546E7A"/>
                </a:solidFill>
                <a:latin typeface="Google Sans"/>
                <a:ea typeface="Google Sans"/>
                <a:cs typeface="Google Sans"/>
                <a:sym typeface="Google Sans"/>
              </a:rPr>
              <a:t>.</a:t>
            </a:r>
            <a:endParaRPr sz="1600" dirty="0">
              <a:solidFill>
                <a:srgbClr val="999999"/>
              </a:solidFill>
              <a:latin typeface="Google Sans"/>
              <a:ea typeface="Google Sans"/>
              <a:cs typeface="Google Sans"/>
              <a:sym typeface="Google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A9514-F7CC-1541-BBCA-263CBB941F3B}"/>
              </a:ext>
            </a:extLst>
          </p:cNvPr>
          <p:cNvSpPr>
            <a:spLocks noGrp="1"/>
          </p:cNvSpPr>
          <p:nvPr>
            <p:ph type="title"/>
          </p:nvPr>
        </p:nvSpPr>
        <p:spPr/>
        <p:txBody>
          <a:bodyPr/>
          <a:lstStyle/>
          <a:p>
            <a:r>
              <a:rPr lang="en-US" dirty="0"/>
              <a:t>Disk Attachment</a:t>
            </a:r>
          </a:p>
        </p:txBody>
      </p:sp>
      <p:sp>
        <p:nvSpPr>
          <p:cNvPr id="3" name="Content Placeholder 2">
            <a:extLst>
              <a:ext uri="{FF2B5EF4-FFF2-40B4-BE49-F238E27FC236}">
                <a16:creationId xmlns:a16="http://schemas.microsoft.com/office/drawing/2014/main" id="{FF3CD5AA-09D7-1544-9C07-E34C35790E7E}"/>
              </a:ext>
            </a:extLst>
          </p:cNvPr>
          <p:cNvSpPr>
            <a:spLocks noGrp="1"/>
          </p:cNvSpPr>
          <p:nvPr>
            <p:ph idx="1"/>
          </p:nvPr>
        </p:nvSpPr>
        <p:spPr>
          <a:xfrm>
            <a:off x="1257300" y="2738438"/>
            <a:ext cx="10358967" cy="6527007"/>
          </a:xfrm>
        </p:spPr>
        <p:txBody>
          <a:bodyPr/>
          <a:lstStyle/>
          <a:p>
            <a:r>
              <a:rPr lang="en-US" dirty="0">
                <a:highlight>
                  <a:srgbClr val="FFFF00"/>
                </a:highlight>
              </a:rPr>
              <a:t>Direct-attached Storage (DAS) </a:t>
            </a:r>
            <a:r>
              <a:rPr lang="en-US" dirty="0"/>
              <a:t>accessed through I/O ports talking to I/O busses</a:t>
            </a:r>
          </a:p>
          <a:p>
            <a:endParaRPr lang="en-US" dirty="0"/>
          </a:p>
          <a:p>
            <a:r>
              <a:rPr lang="en-US" dirty="0"/>
              <a:t>Small Computer System Interface (SCSI) is a bus, up to 16 devices on one cable</a:t>
            </a:r>
          </a:p>
          <a:p>
            <a:pPr lvl="1"/>
            <a:r>
              <a:rPr lang="en-US" dirty="0"/>
              <a:t>SCSI initiator requests operation and SCSI targets perform tasks</a:t>
            </a:r>
          </a:p>
          <a:p>
            <a:pPr marL="0" indent="0">
              <a:buNone/>
            </a:pPr>
            <a:endParaRPr lang="en-US" dirty="0"/>
          </a:p>
          <a:p>
            <a:r>
              <a:rPr lang="en-US" dirty="0"/>
              <a:t>I/O directed to bus ID, device ID, logical unit (LUN)</a:t>
            </a:r>
          </a:p>
        </p:txBody>
      </p:sp>
      <p:sp>
        <p:nvSpPr>
          <p:cNvPr id="6" name="Footer Placeholder 5">
            <a:extLst>
              <a:ext uri="{FF2B5EF4-FFF2-40B4-BE49-F238E27FC236}">
                <a16:creationId xmlns:a16="http://schemas.microsoft.com/office/drawing/2014/main" id="{EBC64505-B07F-7B47-88AB-6159BC9B082C}"/>
              </a:ext>
            </a:extLst>
          </p:cNvPr>
          <p:cNvSpPr>
            <a:spLocks noGrp="1"/>
          </p:cNvSpPr>
          <p:nvPr>
            <p:ph type="ftr" sz="quarter" idx="11"/>
          </p:nvPr>
        </p:nvSpPr>
        <p:spPr/>
        <p:txBody>
          <a:bodyPr/>
          <a:lstStyle/>
          <a:p>
            <a:r>
              <a:rPr lang="en-US"/>
              <a:t>Distributed and Cloud Computing - Fall 2021</a:t>
            </a:r>
          </a:p>
        </p:txBody>
      </p:sp>
      <p:sp>
        <p:nvSpPr>
          <p:cNvPr id="7" name="Slide Number Placeholder 6">
            <a:extLst>
              <a:ext uri="{FF2B5EF4-FFF2-40B4-BE49-F238E27FC236}">
                <a16:creationId xmlns:a16="http://schemas.microsoft.com/office/drawing/2014/main" id="{21E18C90-A373-8444-9160-04D9D12606BA}"/>
              </a:ext>
            </a:extLst>
          </p:cNvPr>
          <p:cNvSpPr>
            <a:spLocks noGrp="1"/>
          </p:cNvSpPr>
          <p:nvPr>
            <p:ph type="sldNum" sz="quarter" idx="12"/>
          </p:nvPr>
        </p:nvSpPr>
        <p:spPr/>
        <p:txBody>
          <a:bodyPr/>
          <a:lstStyle/>
          <a:p>
            <a:fld id="{E5F9FE24-64CB-6D42-A9EC-97246F7285E9}" type="slidenum">
              <a:rPr lang="en-US" smtClean="0"/>
              <a:t>13</a:t>
            </a:fld>
            <a:endParaRPr lang="en-US"/>
          </a:p>
        </p:txBody>
      </p:sp>
      <p:pic>
        <p:nvPicPr>
          <p:cNvPr id="4098" name="Picture 2" descr="Small Computer System Interface">
            <a:extLst>
              <a:ext uri="{FF2B5EF4-FFF2-40B4-BE49-F238E27FC236}">
                <a16:creationId xmlns:a16="http://schemas.microsoft.com/office/drawing/2014/main" id="{87CB96F9-2818-2B41-9673-C28D69FEFA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0264" y="2067588"/>
            <a:ext cx="5654636" cy="3934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90995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7"/>
          <p:cNvSpPr txBox="1">
            <a:spLocks noGrp="1"/>
          </p:cNvSpPr>
          <p:nvPr>
            <p:ph type="body" idx="1"/>
          </p:nvPr>
        </p:nvSpPr>
        <p:spPr>
          <a:xfrm>
            <a:off x="1701275" y="2432125"/>
            <a:ext cx="7319700" cy="677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2"/>
                </a:solidFill>
              </a:rPr>
              <a:t>Storage Options in the Cloud</a:t>
            </a:r>
            <a:endParaRPr dirty="0">
              <a:solidFill>
                <a:schemeClr val="accent2"/>
              </a:solidFill>
            </a:endParaRPr>
          </a:p>
          <a:p>
            <a:pPr marL="0" lvl="0" indent="0" algn="l" rtl="0">
              <a:spcBef>
                <a:spcPts val="2900"/>
              </a:spcBef>
              <a:spcAft>
                <a:spcPts val="0"/>
              </a:spcAft>
              <a:buNone/>
            </a:pPr>
            <a:r>
              <a:rPr lang="en" dirty="0"/>
              <a:t>Structured and Unstructured Storage in the Cloud</a:t>
            </a:r>
            <a:endParaRPr dirty="0"/>
          </a:p>
          <a:p>
            <a:pPr marL="0" lvl="0" indent="0" algn="l" rtl="0">
              <a:spcBef>
                <a:spcPts val="2900"/>
              </a:spcBef>
              <a:spcAft>
                <a:spcPts val="0"/>
              </a:spcAft>
              <a:buNone/>
            </a:pPr>
            <a:r>
              <a:rPr lang="en" dirty="0"/>
              <a:t>Unstructured Storage using Cloud Storage</a:t>
            </a:r>
            <a:endParaRPr dirty="0"/>
          </a:p>
          <a:p>
            <a:pPr marL="0" lvl="0" indent="0" algn="l" rtl="0">
              <a:spcBef>
                <a:spcPts val="2900"/>
              </a:spcBef>
              <a:spcAft>
                <a:spcPts val="2900"/>
              </a:spcAft>
              <a:buNone/>
            </a:pPr>
            <a:r>
              <a:rPr lang="en" dirty="0"/>
              <a:t>SQL Managed Services</a:t>
            </a:r>
            <a:endParaRPr dirty="0"/>
          </a:p>
        </p:txBody>
      </p:sp>
      <p:sp>
        <p:nvSpPr>
          <p:cNvPr id="267" name="Google Shape;267;p47"/>
          <p:cNvSpPr txBox="1">
            <a:spLocks noGrp="1"/>
          </p:cNvSpPr>
          <p:nvPr>
            <p:ph type="title"/>
          </p:nvPr>
        </p:nvSpPr>
        <p:spPr>
          <a:xfrm>
            <a:off x="1672475" y="1154875"/>
            <a:ext cx="7486500" cy="11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Agenda</a:t>
            </a:r>
            <a:endParaRPr/>
          </a:p>
        </p:txBody>
      </p:sp>
      <p:sp>
        <p:nvSpPr>
          <p:cNvPr id="268" name="Google Shape;268;p47"/>
          <p:cNvSpPr txBox="1"/>
          <p:nvPr/>
        </p:nvSpPr>
        <p:spPr>
          <a:xfrm>
            <a:off x="6876900" y="9627950"/>
            <a:ext cx="11319000" cy="523200"/>
          </a:xfrm>
          <a:prstGeom prst="rect">
            <a:avLst/>
          </a:prstGeom>
          <a:noFill/>
          <a:ln>
            <a:noFill/>
          </a:ln>
        </p:spPr>
        <p:txBody>
          <a:bodyPr spcFirstLastPara="1" wrap="square" lIns="182850" tIns="182850" rIns="182850" bIns="182850" anchor="t" anchorCtr="0">
            <a:noAutofit/>
          </a:bodyPr>
          <a:lstStyle/>
          <a:p>
            <a:pPr marL="0" lvl="0" indent="0" algn="l" rtl="0">
              <a:lnSpc>
                <a:spcPct val="115000"/>
              </a:lnSpc>
              <a:spcBef>
                <a:spcPts val="0"/>
              </a:spcBef>
              <a:spcAft>
                <a:spcPts val="0"/>
              </a:spcAft>
              <a:buClr>
                <a:srgbClr val="000000"/>
              </a:buClr>
              <a:buSzPts val="2200"/>
              <a:buFont typeface="Arial"/>
              <a:buNone/>
            </a:pPr>
            <a:r>
              <a:rPr lang="en" sz="160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600" u="sng">
                <a:solidFill>
                  <a:srgbClr val="3B83F3"/>
                </a:solidFill>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Website</a:t>
            </a:r>
            <a:r>
              <a:rPr lang="en" sz="1600">
                <a:solidFill>
                  <a:srgbClr val="546E7A"/>
                </a:solidFill>
                <a:latin typeface="Google Sans"/>
                <a:ea typeface="Google Sans"/>
                <a:cs typeface="Google Sans"/>
                <a:sym typeface="Google Sans"/>
              </a:rPr>
              <a:t>.</a:t>
            </a:r>
            <a:endParaRPr sz="1600">
              <a:solidFill>
                <a:srgbClr val="999999"/>
              </a:solidFill>
              <a:latin typeface="Google Sans"/>
              <a:ea typeface="Google Sans"/>
              <a:cs typeface="Google Sans"/>
              <a:sym typeface="Google Sans"/>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8"/>
          <p:cNvSpPr/>
          <p:nvPr/>
        </p:nvSpPr>
        <p:spPr>
          <a:xfrm>
            <a:off x="14156738" y="5663199"/>
            <a:ext cx="1992900" cy="3459600"/>
          </a:xfrm>
          <a:prstGeom prst="rect">
            <a:avLst/>
          </a:prstGeom>
          <a:solidFill>
            <a:srgbClr val="B7B7B7"/>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1"/>
                </a:solidFill>
                <a:latin typeface="Roboto"/>
                <a:ea typeface="Roboto"/>
                <a:cs typeface="Roboto"/>
                <a:sym typeface="Roboto"/>
              </a:rPr>
              <a:t>Data warehousing</a:t>
            </a:r>
            <a:endParaRPr sz="2400" b="1">
              <a:solidFill>
                <a:schemeClr val="lt1"/>
              </a:solidFill>
              <a:latin typeface="Roboto"/>
              <a:ea typeface="Roboto"/>
              <a:cs typeface="Roboto"/>
              <a:sym typeface="Roboto"/>
            </a:endParaRPr>
          </a:p>
        </p:txBody>
      </p:sp>
      <p:sp>
        <p:nvSpPr>
          <p:cNvPr id="274" name="Google Shape;274;p48"/>
          <p:cNvSpPr/>
          <p:nvPr/>
        </p:nvSpPr>
        <p:spPr>
          <a:xfrm>
            <a:off x="9434897" y="5663199"/>
            <a:ext cx="4543800" cy="3459600"/>
          </a:xfrm>
          <a:prstGeom prst="rect">
            <a:avLst/>
          </a:prstGeom>
          <a:solidFill>
            <a:srgbClr val="D9EAD3"/>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1"/>
                </a:solidFill>
                <a:latin typeface="Roboto"/>
                <a:ea typeface="Roboto"/>
                <a:cs typeface="Roboto"/>
                <a:sym typeface="Roboto"/>
              </a:rPr>
              <a:t>Non-relational databases</a:t>
            </a:r>
            <a:endParaRPr sz="2400" b="1">
              <a:solidFill>
                <a:schemeClr val="lt1"/>
              </a:solidFill>
              <a:latin typeface="Roboto"/>
              <a:ea typeface="Roboto"/>
              <a:cs typeface="Roboto"/>
              <a:sym typeface="Roboto"/>
            </a:endParaRPr>
          </a:p>
        </p:txBody>
      </p:sp>
      <p:sp>
        <p:nvSpPr>
          <p:cNvPr id="275" name="Google Shape;275;p48"/>
          <p:cNvSpPr/>
          <p:nvPr/>
        </p:nvSpPr>
        <p:spPr>
          <a:xfrm>
            <a:off x="4498167" y="5663199"/>
            <a:ext cx="4542900" cy="3459600"/>
          </a:xfrm>
          <a:prstGeom prst="rect">
            <a:avLst/>
          </a:prstGeom>
          <a:solidFill>
            <a:srgbClr val="FFF2CC"/>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1"/>
                </a:solidFill>
                <a:latin typeface="Roboto"/>
                <a:ea typeface="Roboto"/>
                <a:cs typeface="Roboto"/>
                <a:sym typeface="Roboto"/>
              </a:rPr>
              <a:t>Relational databases</a:t>
            </a:r>
            <a:endParaRPr sz="2400" b="1">
              <a:solidFill>
                <a:schemeClr val="lt1"/>
              </a:solidFill>
              <a:latin typeface="Roboto"/>
              <a:ea typeface="Roboto"/>
              <a:cs typeface="Roboto"/>
              <a:sym typeface="Roboto"/>
            </a:endParaRPr>
          </a:p>
        </p:txBody>
      </p:sp>
      <p:cxnSp>
        <p:nvCxnSpPr>
          <p:cNvPr id="276" name="Google Shape;276;p48"/>
          <p:cNvCxnSpPr/>
          <p:nvPr/>
        </p:nvCxnSpPr>
        <p:spPr>
          <a:xfrm>
            <a:off x="2194258" y="3536293"/>
            <a:ext cx="13636500" cy="1500"/>
          </a:xfrm>
          <a:prstGeom prst="straightConnector1">
            <a:avLst/>
          </a:prstGeom>
          <a:noFill/>
          <a:ln w="19050" cap="flat" cmpd="sng">
            <a:solidFill>
              <a:schemeClr val="accent2"/>
            </a:solidFill>
            <a:prstDash val="solid"/>
            <a:round/>
            <a:headEnd type="none" w="med" len="med"/>
            <a:tailEnd type="none" w="med" len="med"/>
          </a:ln>
        </p:spPr>
      </p:cxnSp>
      <p:sp>
        <p:nvSpPr>
          <p:cNvPr id="277" name="Google Shape;277;p48"/>
          <p:cNvSpPr/>
          <p:nvPr/>
        </p:nvSpPr>
        <p:spPr>
          <a:xfrm>
            <a:off x="4698944" y="2580550"/>
            <a:ext cx="1911300" cy="1911000"/>
          </a:xfrm>
          <a:prstGeom prst="ellipse">
            <a:avLst/>
          </a:prstGeom>
          <a:solidFill>
            <a:srgbClr val="A4C2F4"/>
          </a:solidFill>
          <a:ln w="9525" cap="flat" cmpd="sng">
            <a:solidFill>
              <a:srgbClr val="A4C2F4"/>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Networking</a:t>
            </a:r>
            <a:endParaRPr sz="2000">
              <a:solidFill>
                <a:srgbClr val="FFFFFF"/>
              </a:solidFill>
              <a:latin typeface="Roboto"/>
              <a:ea typeface="Roboto"/>
              <a:cs typeface="Roboto"/>
              <a:sym typeface="Roboto"/>
            </a:endParaRPr>
          </a:p>
        </p:txBody>
      </p:sp>
      <p:sp>
        <p:nvSpPr>
          <p:cNvPr id="278" name="Google Shape;278;p48"/>
          <p:cNvSpPr/>
          <p:nvPr/>
        </p:nvSpPr>
        <p:spPr>
          <a:xfrm>
            <a:off x="6914071" y="2580550"/>
            <a:ext cx="1911300" cy="1911000"/>
          </a:xfrm>
          <a:prstGeom prst="ellipse">
            <a:avLst/>
          </a:prstGeom>
          <a:solidFill>
            <a:srgbClr val="A4C2F4"/>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Big data</a:t>
            </a:r>
            <a:endParaRPr sz="2000">
              <a:solidFill>
                <a:srgbClr val="FFFFFF"/>
              </a:solidFill>
              <a:latin typeface="Roboto"/>
              <a:ea typeface="Roboto"/>
              <a:cs typeface="Roboto"/>
              <a:sym typeface="Roboto"/>
            </a:endParaRPr>
          </a:p>
        </p:txBody>
      </p:sp>
      <p:sp>
        <p:nvSpPr>
          <p:cNvPr id="279" name="Google Shape;279;p48"/>
          <p:cNvSpPr/>
          <p:nvPr/>
        </p:nvSpPr>
        <p:spPr>
          <a:xfrm>
            <a:off x="9129198" y="2580550"/>
            <a:ext cx="1911300" cy="1911000"/>
          </a:xfrm>
          <a:prstGeom prst="ellipse">
            <a:avLst/>
          </a:prstGeom>
          <a:solidFill>
            <a:srgbClr val="A4C2F4"/>
          </a:solidFill>
          <a:ln w="9525" cap="flat" cmpd="sng">
            <a:solidFill>
              <a:srgbClr val="A4C2F4"/>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Machine learning</a:t>
            </a:r>
            <a:endParaRPr sz="2000">
              <a:solidFill>
                <a:srgbClr val="FFFFFF"/>
              </a:solidFill>
              <a:latin typeface="Roboto"/>
              <a:ea typeface="Roboto"/>
              <a:cs typeface="Roboto"/>
              <a:sym typeface="Roboto"/>
            </a:endParaRPr>
          </a:p>
        </p:txBody>
      </p:sp>
      <p:sp>
        <p:nvSpPr>
          <p:cNvPr id="280" name="Google Shape;280;p48"/>
          <p:cNvSpPr/>
          <p:nvPr/>
        </p:nvSpPr>
        <p:spPr>
          <a:xfrm>
            <a:off x="11344324" y="2580550"/>
            <a:ext cx="1911300" cy="1911000"/>
          </a:xfrm>
          <a:prstGeom prst="ellipse">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Storage</a:t>
            </a:r>
            <a:endParaRPr sz="2000">
              <a:solidFill>
                <a:srgbClr val="FFFFFF"/>
              </a:solidFill>
              <a:latin typeface="Roboto"/>
              <a:ea typeface="Roboto"/>
              <a:cs typeface="Roboto"/>
              <a:sym typeface="Roboto"/>
            </a:endParaRPr>
          </a:p>
        </p:txBody>
      </p:sp>
      <p:sp>
        <p:nvSpPr>
          <p:cNvPr id="281" name="Google Shape;281;p48"/>
          <p:cNvSpPr/>
          <p:nvPr/>
        </p:nvSpPr>
        <p:spPr>
          <a:xfrm>
            <a:off x="13559451" y="2580550"/>
            <a:ext cx="1911300" cy="1911000"/>
          </a:xfrm>
          <a:prstGeom prst="ellipse">
            <a:avLst/>
          </a:prstGeom>
          <a:solidFill>
            <a:srgbClr val="A4C2F4"/>
          </a:solidFill>
          <a:ln w="9525" cap="flat" cmpd="sng">
            <a:solidFill>
              <a:srgbClr val="A4C2F4"/>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Operations and tools</a:t>
            </a:r>
            <a:endParaRPr sz="2000">
              <a:solidFill>
                <a:srgbClr val="FFFFFF"/>
              </a:solidFill>
              <a:latin typeface="Roboto"/>
              <a:ea typeface="Roboto"/>
              <a:cs typeface="Roboto"/>
              <a:sym typeface="Roboto"/>
            </a:endParaRPr>
          </a:p>
        </p:txBody>
      </p:sp>
      <p:sp>
        <p:nvSpPr>
          <p:cNvPr id="282" name="Google Shape;282;p48"/>
          <p:cNvSpPr/>
          <p:nvPr/>
        </p:nvSpPr>
        <p:spPr>
          <a:xfrm>
            <a:off x="2483817" y="2580550"/>
            <a:ext cx="1911300" cy="1911000"/>
          </a:xfrm>
          <a:prstGeom prst="ellipse">
            <a:avLst/>
          </a:prstGeom>
          <a:solidFill>
            <a:srgbClr val="A4C2F4"/>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rgbClr val="FFFFFF"/>
                </a:solidFill>
                <a:latin typeface="Roboto"/>
                <a:ea typeface="Roboto"/>
                <a:cs typeface="Roboto"/>
                <a:sym typeface="Roboto"/>
              </a:rPr>
              <a:t>Compute</a:t>
            </a:r>
            <a:endParaRPr sz="2000">
              <a:solidFill>
                <a:srgbClr val="FFFFFF"/>
              </a:solidFill>
              <a:latin typeface="Roboto"/>
              <a:ea typeface="Roboto"/>
              <a:cs typeface="Roboto"/>
              <a:sym typeface="Roboto"/>
            </a:endParaRPr>
          </a:p>
        </p:txBody>
      </p:sp>
      <p:grpSp>
        <p:nvGrpSpPr>
          <p:cNvPr id="283" name="Google Shape;283;p48"/>
          <p:cNvGrpSpPr/>
          <p:nvPr/>
        </p:nvGrpSpPr>
        <p:grpSpPr>
          <a:xfrm>
            <a:off x="6829443" y="5884390"/>
            <a:ext cx="2309640" cy="2437363"/>
            <a:chOff x="7258661" y="5677594"/>
            <a:chExt cx="2431200" cy="2565645"/>
          </a:xfrm>
        </p:grpSpPr>
        <p:sp>
          <p:nvSpPr>
            <p:cNvPr id="284" name="Google Shape;284;p48"/>
            <p:cNvSpPr txBox="1"/>
            <p:nvPr/>
          </p:nvSpPr>
          <p:spPr>
            <a:xfrm>
              <a:off x="7258661" y="7518439"/>
              <a:ext cx="2431200" cy="724800"/>
            </a:xfrm>
            <a:prstGeom prst="rect">
              <a:avLst/>
            </a:prstGeom>
            <a:noFill/>
            <a:ln>
              <a:noFill/>
            </a:ln>
          </p:spPr>
          <p:txBody>
            <a:bodyPr spcFirstLastPara="1" wrap="square" lIns="68575" tIns="68575" rIns="68575" bIns="68575" anchor="t" anchorCtr="0">
              <a:noAutofit/>
            </a:bodyPr>
            <a:lstStyle/>
            <a:p>
              <a:pPr marL="0" lvl="0" indent="0" algn="ctr" rtl="0">
                <a:spcBef>
                  <a:spcPts val="0"/>
                </a:spcBef>
                <a:spcAft>
                  <a:spcPts val="0"/>
                </a:spcAft>
                <a:buNone/>
              </a:pPr>
              <a:r>
                <a:rPr lang="en" sz="2500">
                  <a:solidFill>
                    <a:schemeClr val="lt1"/>
                  </a:solidFill>
                  <a:latin typeface="Google Sans"/>
                  <a:ea typeface="Google Sans"/>
                  <a:cs typeface="Google Sans"/>
                  <a:sym typeface="Google Sans"/>
                </a:rPr>
                <a:t>Cloud</a:t>
              </a:r>
              <a:endParaRPr sz="2500">
                <a:solidFill>
                  <a:schemeClr val="lt1"/>
                </a:solidFill>
                <a:latin typeface="Google Sans"/>
                <a:ea typeface="Google Sans"/>
                <a:cs typeface="Google Sans"/>
                <a:sym typeface="Google Sans"/>
              </a:endParaRPr>
            </a:p>
            <a:p>
              <a:pPr marL="0" lvl="0" indent="0" algn="ctr" rtl="0">
                <a:spcBef>
                  <a:spcPts val="0"/>
                </a:spcBef>
                <a:spcAft>
                  <a:spcPts val="0"/>
                </a:spcAft>
                <a:buNone/>
              </a:pPr>
              <a:r>
                <a:rPr lang="en" sz="2500">
                  <a:solidFill>
                    <a:schemeClr val="lt1"/>
                  </a:solidFill>
                  <a:latin typeface="Google Sans"/>
                  <a:ea typeface="Google Sans"/>
                  <a:cs typeface="Google Sans"/>
                  <a:sym typeface="Google Sans"/>
                </a:rPr>
                <a:t>Spanner</a:t>
              </a:r>
              <a:endParaRPr sz="2500">
                <a:solidFill>
                  <a:schemeClr val="lt1"/>
                </a:solidFill>
                <a:latin typeface="Google Sans"/>
                <a:ea typeface="Google Sans"/>
                <a:cs typeface="Google Sans"/>
                <a:sym typeface="Google Sans"/>
              </a:endParaRPr>
            </a:p>
          </p:txBody>
        </p:sp>
        <p:pic>
          <p:nvPicPr>
            <p:cNvPr id="285" name="Google Shape;285;p48"/>
            <p:cNvPicPr preferRelativeResize="0"/>
            <p:nvPr/>
          </p:nvPicPr>
          <p:blipFill rotWithShape="1">
            <a:blip r:embed="rId3">
              <a:alphaModFix/>
            </a:blip>
            <a:srcRect t="1152" b="1162"/>
            <a:stretch/>
          </p:blipFill>
          <p:spPr>
            <a:xfrm>
              <a:off x="7495703" y="5677594"/>
              <a:ext cx="1957121" cy="1911883"/>
            </a:xfrm>
            <a:prstGeom prst="rect">
              <a:avLst/>
            </a:prstGeom>
            <a:noFill/>
            <a:ln>
              <a:noFill/>
            </a:ln>
          </p:spPr>
        </p:pic>
      </p:grpSp>
      <p:grpSp>
        <p:nvGrpSpPr>
          <p:cNvPr id="286" name="Google Shape;286;p48"/>
          <p:cNvGrpSpPr/>
          <p:nvPr/>
        </p:nvGrpSpPr>
        <p:grpSpPr>
          <a:xfrm>
            <a:off x="11759898" y="5979818"/>
            <a:ext cx="2309640" cy="2350998"/>
            <a:chOff x="11897889" y="5778045"/>
            <a:chExt cx="2431200" cy="2474735"/>
          </a:xfrm>
        </p:grpSpPr>
        <p:pic>
          <p:nvPicPr>
            <p:cNvPr id="287" name="Google Shape;287;p48"/>
            <p:cNvPicPr preferRelativeResize="0"/>
            <p:nvPr/>
          </p:nvPicPr>
          <p:blipFill rotWithShape="1">
            <a:blip r:embed="rId4">
              <a:alphaModFix/>
            </a:blip>
            <a:srcRect t="7029" b="7029"/>
            <a:stretch/>
          </p:blipFill>
          <p:spPr>
            <a:xfrm>
              <a:off x="12134931" y="5778045"/>
              <a:ext cx="1957121" cy="1681882"/>
            </a:xfrm>
            <a:prstGeom prst="rect">
              <a:avLst/>
            </a:prstGeom>
            <a:noFill/>
            <a:ln>
              <a:noFill/>
            </a:ln>
          </p:spPr>
        </p:pic>
        <p:sp>
          <p:nvSpPr>
            <p:cNvPr id="288" name="Google Shape;288;p48"/>
            <p:cNvSpPr txBox="1"/>
            <p:nvPr/>
          </p:nvSpPr>
          <p:spPr>
            <a:xfrm>
              <a:off x="11897889" y="7527979"/>
              <a:ext cx="2431200" cy="724800"/>
            </a:xfrm>
            <a:prstGeom prst="rect">
              <a:avLst/>
            </a:prstGeom>
            <a:noFill/>
            <a:ln>
              <a:noFill/>
            </a:ln>
          </p:spPr>
          <p:txBody>
            <a:bodyPr spcFirstLastPara="1" wrap="square" lIns="68575" tIns="68575" rIns="68575" bIns="68575" anchor="t" anchorCtr="0">
              <a:noAutofit/>
            </a:bodyPr>
            <a:lstStyle/>
            <a:p>
              <a:pPr marL="0" lvl="0" indent="0" algn="ctr" rtl="0">
                <a:spcBef>
                  <a:spcPts val="0"/>
                </a:spcBef>
                <a:spcAft>
                  <a:spcPts val="0"/>
                </a:spcAft>
                <a:buNone/>
              </a:pPr>
              <a:r>
                <a:rPr lang="en" sz="2500">
                  <a:solidFill>
                    <a:schemeClr val="lt1"/>
                  </a:solidFill>
                  <a:latin typeface="Google Sans"/>
                  <a:ea typeface="Google Sans"/>
                  <a:cs typeface="Google Sans"/>
                  <a:sym typeface="Google Sans"/>
                </a:rPr>
                <a:t>Cloud</a:t>
              </a:r>
              <a:br>
                <a:rPr lang="en" sz="2500">
                  <a:solidFill>
                    <a:schemeClr val="lt1"/>
                  </a:solidFill>
                  <a:latin typeface="Google Sans"/>
                  <a:ea typeface="Google Sans"/>
                  <a:cs typeface="Google Sans"/>
                  <a:sym typeface="Google Sans"/>
                </a:rPr>
              </a:br>
              <a:r>
                <a:rPr lang="en" sz="2500">
                  <a:solidFill>
                    <a:schemeClr val="lt1"/>
                  </a:solidFill>
                  <a:latin typeface="Google Sans"/>
                  <a:ea typeface="Google Sans"/>
                  <a:cs typeface="Google Sans"/>
                  <a:sym typeface="Google Sans"/>
                </a:rPr>
                <a:t>Bigtable</a:t>
              </a:r>
              <a:endParaRPr sz="2500">
                <a:solidFill>
                  <a:schemeClr val="lt1"/>
                </a:solidFill>
                <a:latin typeface="Google Sans"/>
                <a:ea typeface="Google Sans"/>
                <a:cs typeface="Google Sans"/>
                <a:sym typeface="Google Sans"/>
              </a:endParaRPr>
            </a:p>
          </p:txBody>
        </p:sp>
      </p:grpSp>
      <p:grpSp>
        <p:nvGrpSpPr>
          <p:cNvPr id="289" name="Google Shape;289;p48"/>
          <p:cNvGrpSpPr/>
          <p:nvPr/>
        </p:nvGrpSpPr>
        <p:grpSpPr>
          <a:xfrm>
            <a:off x="1898989" y="5884374"/>
            <a:ext cx="2309640" cy="2393032"/>
            <a:chOff x="2584781" y="5677577"/>
            <a:chExt cx="2431200" cy="2518982"/>
          </a:xfrm>
        </p:grpSpPr>
        <p:pic>
          <p:nvPicPr>
            <p:cNvPr id="290" name="Google Shape;290;p48"/>
            <p:cNvPicPr preferRelativeResize="0"/>
            <p:nvPr/>
          </p:nvPicPr>
          <p:blipFill rotWithShape="1">
            <a:blip r:embed="rId5">
              <a:alphaModFix/>
            </a:blip>
            <a:srcRect t="1672" b="1662"/>
            <a:stretch/>
          </p:blipFill>
          <p:spPr>
            <a:xfrm>
              <a:off x="2824230" y="5677577"/>
              <a:ext cx="1952307" cy="1887159"/>
            </a:xfrm>
            <a:prstGeom prst="rect">
              <a:avLst/>
            </a:prstGeom>
            <a:noFill/>
            <a:ln>
              <a:noFill/>
            </a:ln>
          </p:spPr>
        </p:pic>
        <p:sp>
          <p:nvSpPr>
            <p:cNvPr id="291" name="Google Shape;291;p48"/>
            <p:cNvSpPr txBox="1"/>
            <p:nvPr/>
          </p:nvSpPr>
          <p:spPr>
            <a:xfrm>
              <a:off x="2584781" y="7471759"/>
              <a:ext cx="2431200" cy="724800"/>
            </a:xfrm>
            <a:prstGeom prst="rect">
              <a:avLst/>
            </a:prstGeom>
            <a:noFill/>
            <a:ln>
              <a:noFill/>
            </a:ln>
          </p:spPr>
          <p:txBody>
            <a:bodyPr spcFirstLastPara="1" wrap="square" lIns="68575" tIns="68575" rIns="68575" bIns="68575" anchor="t" anchorCtr="0">
              <a:noAutofit/>
            </a:bodyPr>
            <a:lstStyle/>
            <a:p>
              <a:pPr marL="0" lvl="0" indent="0" algn="ctr" rtl="0">
                <a:spcBef>
                  <a:spcPts val="0"/>
                </a:spcBef>
                <a:spcAft>
                  <a:spcPts val="0"/>
                </a:spcAft>
                <a:buNone/>
              </a:pPr>
              <a:r>
                <a:rPr lang="en" sz="2500">
                  <a:solidFill>
                    <a:schemeClr val="lt1"/>
                  </a:solidFill>
                  <a:latin typeface="Google Sans"/>
                  <a:ea typeface="Google Sans"/>
                  <a:cs typeface="Google Sans"/>
                  <a:sym typeface="Google Sans"/>
                </a:rPr>
                <a:t>Cloud</a:t>
              </a:r>
              <a:endParaRPr sz="2500">
                <a:solidFill>
                  <a:schemeClr val="lt1"/>
                </a:solidFill>
                <a:latin typeface="Google Sans"/>
                <a:ea typeface="Google Sans"/>
                <a:cs typeface="Google Sans"/>
                <a:sym typeface="Google Sans"/>
              </a:endParaRPr>
            </a:p>
            <a:p>
              <a:pPr marL="0" lvl="0" indent="0" algn="ctr" rtl="0">
                <a:spcBef>
                  <a:spcPts val="0"/>
                </a:spcBef>
                <a:spcAft>
                  <a:spcPts val="0"/>
                </a:spcAft>
                <a:buNone/>
              </a:pPr>
              <a:r>
                <a:rPr lang="en" sz="2500">
                  <a:solidFill>
                    <a:schemeClr val="lt1"/>
                  </a:solidFill>
                  <a:latin typeface="Google Sans"/>
                  <a:ea typeface="Google Sans"/>
                  <a:cs typeface="Google Sans"/>
                  <a:sym typeface="Google Sans"/>
                </a:rPr>
                <a:t>Storage</a:t>
              </a:r>
              <a:endParaRPr sz="2500">
                <a:solidFill>
                  <a:schemeClr val="lt1"/>
                </a:solidFill>
                <a:latin typeface="Google Sans"/>
                <a:ea typeface="Google Sans"/>
                <a:cs typeface="Google Sans"/>
                <a:sym typeface="Google Sans"/>
              </a:endParaRPr>
            </a:p>
          </p:txBody>
        </p:sp>
      </p:grpSp>
      <p:grpSp>
        <p:nvGrpSpPr>
          <p:cNvPr id="292" name="Google Shape;292;p48"/>
          <p:cNvGrpSpPr/>
          <p:nvPr/>
        </p:nvGrpSpPr>
        <p:grpSpPr>
          <a:xfrm>
            <a:off x="4364216" y="5443334"/>
            <a:ext cx="2309640" cy="2887482"/>
            <a:chOff x="4913058" y="5213325"/>
            <a:chExt cx="2431200" cy="3039454"/>
          </a:xfrm>
        </p:grpSpPr>
        <p:pic>
          <p:nvPicPr>
            <p:cNvPr id="293" name="Google Shape;293;p48"/>
            <p:cNvPicPr preferRelativeResize="0"/>
            <p:nvPr/>
          </p:nvPicPr>
          <p:blipFill rotWithShape="1">
            <a:blip r:embed="rId6">
              <a:alphaModFix/>
            </a:blip>
            <a:srcRect t="6201" b="6201"/>
            <a:stretch/>
          </p:blipFill>
          <p:spPr>
            <a:xfrm>
              <a:off x="5152497" y="5778045"/>
              <a:ext cx="1952327" cy="1710225"/>
            </a:xfrm>
            <a:prstGeom prst="rect">
              <a:avLst/>
            </a:prstGeom>
            <a:noFill/>
            <a:ln>
              <a:noFill/>
            </a:ln>
          </p:spPr>
        </p:pic>
        <p:sp>
          <p:nvSpPr>
            <p:cNvPr id="294" name="Google Shape;294;p48"/>
            <p:cNvSpPr txBox="1"/>
            <p:nvPr/>
          </p:nvSpPr>
          <p:spPr>
            <a:xfrm>
              <a:off x="4913058" y="7527979"/>
              <a:ext cx="2431200" cy="724800"/>
            </a:xfrm>
            <a:prstGeom prst="rect">
              <a:avLst/>
            </a:prstGeom>
            <a:noFill/>
            <a:ln>
              <a:noFill/>
            </a:ln>
          </p:spPr>
          <p:txBody>
            <a:bodyPr spcFirstLastPara="1" wrap="square" lIns="68575" tIns="68575" rIns="68575" bIns="68575" anchor="t" anchorCtr="0">
              <a:noAutofit/>
            </a:bodyPr>
            <a:lstStyle/>
            <a:p>
              <a:pPr marL="0" lvl="0" indent="0" algn="ctr" rtl="0">
                <a:spcBef>
                  <a:spcPts val="0"/>
                </a:spcBef>
                <a:spcAft>
                  <a:spcPts val="0"/>
                </a:spcAft>
                <a:buNone/>
              </a:pPr>
              <a:r>
                <a:rPr lang="en" sz="2500">
                  <a:solidFill>
                    <a:schemeClr val="lt1"/>
                  </a:solidFill>
                  <a:latin typeface="Google Sans"/>
                  <a:ea typeface="Google Sans"/>
                  <a:cs typeface="Google Sans"/>
                  <a:sym typeface="Google Sans"/>
                </a:rPr>
                <a:t>Cloud</a:t>
              </a:r>
              <a:endParaRPr sz="2500">
                <a:solidFill>
                  <a:schemeClr val="lt1"/>
                </a:solidFill>
                <a:latin typeface="Google Sans"/>
                <a:ea typeface="Google Sans"/>
                <a:cs typeface="Google Sans"/>
                <a:sym typeface="Google Sans"/>
              </a:endParaRPr>
            </a:p>
            <a:p>
              <a:pPr marL="0" lvl="0" indent="0" algn="ctr" rtl="0">
                <a:spcBef>
                  <a:spcPts val="0"/>
                </a:spcBef>
                <a:spcAft>
                  <a:spcPts val="0"/>
                </a:spcAft>
                <a:buNone/>
              </a:pPr>
              <a:r>
                <a:rPr lang="en" sz="2500">
                  <a:solidFill>
                    <a:schemeClr val="lt1"/>
                  </a:solidFill>
                  <a:latin typeface="Google Sans"/>
                  <a:ea typeface="Google Sans"/>
                  <a:cs typeface="Google Sans"/>
                  <a:sym typeface="Google Sans"/>
                </a:rPr>
                <a:t>SQL</a:t>
              </a:r>
              <a:endParaRPr sz="2500">
                <a:solidFill>
                  <a:schemeClr val="lt1"/>
                </a:solidFill>
                <a:latin typeface="Google Sans"/>
                <a:ea typeface="Google Sans"/>
                <a:cs typeface="Google Sans"/>
                <a:sym typeface="Google Sans"/>
              </a:endParaRPr>
            </a:p>
          </p:txBody>
        </p:sp>
        <p:cxnSp>
          <p:nvCxnSpPr>
            <p:cNvPr id="295" name="Google Shape;295;p48"/>
            <p:cNvCxnSpPr/>
            <p:nvPr/>
          </p:nvCxnSpPr>
          <p:spPr>
            <a:xfrm rot="10800000">
              <a:off x="6133325" y="5213325"/>
              <a:ext cx="0" cy="468300"/>
            </a:xfrm>
            <a:prstGeom prst="straightConnector1">
              <a:avLst/>
            </a:prstGeom>
            <a:noFill/>
            <a:ln w="19050" cap="flat" cmpd="sng">
              <a:solidFill>
                <a:schemeClr val="accent2"/>
              </a:solidFill>
              <a:prstDash val="solid"/>
              <a:round/>
              <a:headEnd type="oval" w="med" len="med"/>
              <a:tailEnd type="none" w="med" len="med"/>
            </a:ln>
          </p:spPr>
        </p:cxnSp>
      </p:grpSp>
      <p:cxnSp>
        <p:nvCxnSpPr>
          <p:cNvPr id="296" name="Google Shape;296;p48"/>
          <p:cNvCxnSpPr>
            <a:stCxn id="290" idx="0"/>
            <a:endCxn id="297" idx="0"/>
          </p:cNvCxnSpPr>
          <p:nvPr/>
        </p:nvCxnSpPr>
        <p:spPr>
          <a:xfrm rot="-5400000" flipH="1">
            <a:off x="9058162" y="-119976"/>
            <a:ext cx="96300" cy="12105000"/>
          </a:xfrm>
          <a:prstGeom prst="bentConnector3">
            <a:avLst>
              <a:gd name="adj1" fmla="val -480350"/>
            </a:avLst>
          </a:prstGeom>
          <a:noFill/>
          <a:ln w="19050" cap="flat" cmpd="sng">
            <a:solidFill>
              <a:schemeClr val="accent2"/>
            </a:solidFill>
            <a:prstDash val="solid"/>
            <a:round/>
            <a:headEnd type="oval" w="med" len="med"/>
            <a:tailEnd type="oval" w="med" len="med"/>
          </a:ln>
        </p:spPr>
      </p:cxnSp>
      <p:sp>
        <p:nvSpPr>
          <p:cNvPr id="298" name="Google Shape;298;p48"/>
          <p:cNvSpPr/>
          <p:nvPr/>
        </p:nvSpPr>
        <p:spPr>
          <a:xfrm>
            <a:off x="12613808" y="5882058"/>
            <a:ext cx="606300" cy="38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9" name="Google Shape;299;p48"/>
          <p:cNvCxnSpPr>
            <a:stCxn id="280" idx="4"/>
            <a:endCxn id="300" idx="0"/>
          </p:cNvCxnSpPr>
          <p:nvPr/>
        </p:nvCxnSpPr>
        <p:spPr>
          <a:xfrm rot="5400000">
            <a:off x="10270174" y="3404350"/>
            <a:ext cx="942600" cy="3117000"/>
          </a:xfrm>
          <a:prstGeom prst="bentConnector3">
            <a:avLst>
              <a:gd name="adj1" fmla="val 50004"/>
            </a:avLst>
          </a:prstGeom>
          <a:noFill/>
          <a:ln w="19050" cap="flat" cmpd="sng">
            <a:solidFill>
              <a:schemeClr val="accent2"/>
            </a:solidFill>
            <a:prstDash val="solid"/>
            <a:round/>
            <a:headEnd type="none" w="med" len="med"/>
            <a:tailEnd type="none" w="med" len="med"/>
          </a:ln>
        </p:spPr>
      </p:cxnSp>
      <p:sp>
        <p:nvSpPr>
          <p:cNvPr id="301" name="Google Shape;301;p48"/>
          <p:cNvSpPr txBox="1"/>
          <p:nvPr/>
        </p:nvSpPr>
        <p:spPr>
          <a:xfrm>
            <a:off x="9294641" y="7666509"/>
            <a:ext cx="2309700" cy="688800"/>
          </a:xfrm>
          <a:prstGeom prst="rect">
            <a:avLst/>
          </a:prstGeom>
          <a:noFill/>
          <a:ln>
            <a:noFill/>
          </a:ln>
        </p:spPr>
        <p:txBody>
          <a:bodyPr spcFirstLastPara="1" wrap="square" lIns="68575" tIns="68575" rIns="68575" bIns="68575" anchor="t" anchorCtr="0">
            <a:noAutofit/>
          </a:bodyPr>
          <a:lstStyle/>
          <a:p>
            <a:pPr marL="0" lvl="0" indent="0" algn="ctr" rtl="0">
              <a:spcBef>
                <a:spcPts val="0"/>
              </a:spcBef>
              <a:spcAft>
                <a:spcPts val="0"/>
              </a:spcAft>
              <a:buNone/>
            </a:pPr>
            <a:r>
              <a:rPr lang="en" sz="2500">
                <a:solidFill>
                  <a:schemeClr val="lt1"/>
                </a:solidFill>
                <a:latin typeface="Google Sans"/>
                <a:ea typeface="Google Sans"/>
                <a:cs typeface="Google Sans"/>
                <a:sym typeface="Google Sans"/>
              </a:rPr>
              <a:t>Datastore</a:t>
            </a:r>
            <a:endParaRPr sz="2500">
              <a:solidFill>
                <a:schemeClr val="lt1"/>
              </a:solidFill>
              <a:latin typeface="Google Sans"/>
              <a:ea typeface="Google Sans"/>
              <a:cs typeface="Google Sans"/>
              <a:sym typeface="Google Sans"/>
            </a:endParaRPr>
          </a:p>
        </p:txBody>
      </p:sp>
      <p:pic>
        <p:nvPicPr>
          <p:cNvPr id="302" name="Google Shape;302;p48"/>
          <p:cNvPicPr preferRelativeResize="0"/>
          <p:nvPr/>
        </p:nvPicPr>
        <p:blipFill rotWithShape="1">
          <a:blip r:embed="rId7">
            <a:alphaModFix/>
          </a:blip>
          <a:srcRect t="5681" b="5689"/>
          <a:stretch/>
        </p:blipFill>
        <p:spPr>
          <a:xfrm>
            <a:off x="9519884" y="5980620"/>
            <a:ext cx="1859400" cy="1647900"/>
          </a:xfrm>
          <a:prstGeom prst="rect">
            <a:avLst/>
          </a:prstGeom>
          <a:noFill/>
          <a:ln>
            <a:noFill/>
          </a:ln>
        </p:spPr>
      </p:pic>
      <p:cxnSp>
        <p:nvCxnSpPr>
          <p:cNvPr id="303" name="Google Shape;303;p48"/>
          <p:cNvCxnSpPr/>
          <p:nvPr/>
        </p:nvCxnSpPr>
        <p:spPr>
          <a:xfrm rot="10800000">
            <a:off x="10445955" y="5443799"/>
            <a:ext cx="0" cy="445200"/>
          </a:xfrm>
          <a:prstGeom prst="straightConnector1">
            <a:avLst/>
          </a:prstGeom>
          <a:noFill/>
          <a:ln w="19050" cap="flat" cmpd="sng">
            <a:solidFill>
              <a:schemeClr val="accent2"/>
            </a:solidFill>
            <a:prstDash val="solid"/>
            <a:round/>
            <a:headEnd type="oval" w="med" len="med"/>
            <a:tailEnd type="none" w="med" len="med"/>
          </a:ln>
        </p:spPr>
      </p:cxnSp>
      <p:pic>
        <p:nvPicPr>
          <p:cNvPr id="297" name="Google Shape;297;p48"/>
          <p:cNvPicPr preferRelativeResize="0"/>
          <p:nvPr/>
        </p:nvPicPr>
        <p:blipFill rotWithShape="1">
          <a:blip r:embed="rId8">
            <a:alphaModFix/>
          </a:blip>
          <a:srcRect t="7029" b="7029"/>
          <a:stretch/>
        </p:blipFill>
        <p:spPr>
          <a:xfrm>
            <a:off x="14229133" y="5980611"/>
            <a:ext cx="1859260" cy="1598019"/>
          </a:xfrm>
          <a:prstGeom prst="rect">
            <a:avLst/>
          </a:prstGeom>
          <a:noFill/>
          <a:ln>
            <a:noFill/>
          </a:ln>
        </p:spPr>
      </p:pic>
      <p:sp>
        <p:nvSpPr>
          <p:cNvPr id="304" name="Google Shape;304;p48"/>
          <p:cNvSpPr txBox="1"/>
          <p:nvPr/>
        </p:nvSpPr>
        <p:spPr>
          <a:xfrm>
            <a:off x="14003944" y="7643289"/>
            <a:ext cx="2309700" cy="688800"/>
          </a:xfrm>
          <a:prstGeom prst="rect">
            <a:avLst/>
          </a:prstGeom>
          <a:noFill/>
          <a:ln>
            <a:noFill/>
          </a:ln>
        </p:spPr>
        <p:txBody>
          <a:bodyPr spcFirstLastPara="1" wrap="square" lIns="68575" tIns="68575" rIns="68575" bIns="68575" anchor="t" anchorCtr="0">
            <a:noAutofit/>
          </a:bodyPr>
          <a:lstStyle/>
          <a:p>
            <a:pPr marL="0" lvl="0" indent="0" algn="ctr" rtl="0">
              <a:spcBef>
                <a:spcPts val="0"/>
              </a:spcBef>
              <a:spcAft>
                <a:spcPts val="0"/>
              </a:spcAft>
              <a:buNone/>
            </a:pPr>
            <a:r>
              <a:rPr lang="en" sz="2500">
                <a:solidFill>
                  <a:schemeClr val="lt1"/>
                </a:solidFill>
                <a:latin typeface="Google Sans"/>
                <a:ea typeface="Google Sans"/>
                <a:cs typeface="Google Sans"/>
                <a:sym typeface="Google Sans"/>
              </a:rPr>
              <a:t>BigQuery</a:t>
            </a:r>
            <a:endParaRPr sz="2500">
              <a:solidFill>
                <a:schemeClr val="lt1"/>
              </a:solidFill>
              <a:latin typeface="Google Sans"/>
              <a:ea typeface="Google Sans"/>
              <a:cs typeface="Google Sans"/>
              <a:sym typeface="Google Sans"/>
            </a:endParaRPr>
          </a:p>
        </p:txBody>
      </p:sp>
      <p:cxnSp>
        <p:nvCxnSpPr>
          <p:cNvPr id="305" name="Google Shape;305;p48"/>
          <p:cNvCxnSpPr/>
          <p:nvPr/>
        </p:nvCxnSpPr>
        <p:spPr>
          <a:xfrm rot="10800000">
            <a:off x="12907207" y="5443799"/>
            <a:ext cx="0" cy="445200"/>
          </a:xfrm>
          <a:prstGeom prst="straightConnector1">
            <a:avLst/>
          </a:prstGeom>
          <a:noFill/>
          <a:ln w="19050" cap="flat" cmpd="sng">
            <a:solidFill>
              <a:schemeClr val="accent2"/>
            </a:solidFill>
            <a:prstDash val="solid"/>
            <a:round/>
            <a:headEnd type="oval" w="med" len="med"/>
            <a:tailEnd type="none" w="med" len="med"/>
          </a:ln>
        </p:spPr>
      </p:cxnSp>
      <p:sp>
        <p:nvSpPr>
          <p:cNvPr id="300" name="Google Shape;300;p48"/>
          <p:cNvSpPr/>
          <p:nvPr/>
        </p:nvSpPr>
        <p:spPr>
          <a:xfrm>
            <a:off x="8919334" y="5434179"/>
            <a:ext cx="527100" cy="44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6" name="Google Shape;306;p48"/>
          <p:cNvCxnSpPr/>
          <p:nvPr/>
        </p:nvCxnSpPr>
        <p:spPr>
          <a:xfrm rot="10800000">
            <a:off x="7984703" y="5443799"/>
            <a:ext cx="0" cy="445200"/>
          </a:xfrm>
          <a:prstGeom prst="straightConnector1">
            <a:avLst/>
          </a:prstGeom>
          <a:noFill/>
          <a:ln w="19050" cap="flat" cmpd="sng">
            <a:solidFill>
              <a:schemeClr val="accent2"/>
            </a:solidFill>
            <a:prstDash val="solid"/>
            <a:round/>
            <a:headEnd type="oval" w="med" len="med"/>
            <a:tailEnd type="none" w="med" len="med"/>
          </a:ln>
        </p:spPr>
      </p:cxnSp>
      <p:sp>
        <p:nvSpPr>
          <p:cNvPr id="307" name="Google Shape;307;p48"/>
          <p:cNvSpPr txBox="1">
            <a:spLocks noGrp="1"/>
          </p:cNvSpPr>
          <p:nvPr>
            <p:ph type="title"/>
          </p:nvPr>
        </p:nvSpPr>
        <p:spPr>
          <a:xfrm>
            <a:off x="1672475" y="1154875"/>
            <a:ext cx="14775300" cy="11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Google Cloud has many storage options</a:t>
            </a:r>
            <a:endParaRPr/>
          </a:p>
        </p:txBody>
      </p:sp>
      <p:sp>
        <p:nvSpPr>
          <p:cNvPr id="308" name="Google Shape;308;p48"/>
          <p:cNvSpPr txBox="1"/>
          <p:nvPr/>
        </p:nvSpPr>
        <p:spPr>
          <a:xfrm>
            <a:off x="6876900" y="9627950"/>
            <a:ext cx="11319000" cy="523200"/>
          </a:xfrm>
          <a:prstGeom prst="rect">
            <a:avLst/>
          </a:prstGeom>
          <a:noFill/>
          <a:ln>
            <a:noFill/>
          </a:ln>
        </p:spPr>
        <p:txBody>
          <a:bodyPr spcFirstLastPara="1" wrap="square" lIns="182850" tIns="182850" rIns="182850" bIns="182850" anchor="t" anchorCtr="0">
            <a:noAutofit/>
          </a:bodyPr>
          <a:lstStyle/>
          <a:p>
            <a:pPr marL="0" lvl="0" indent="0" algn="l" rtl="0">
              <a:lnSpc>
                <a:spcPct val="115000"/>
              </a:lnSpc>
              <a:spcBef>
                <a:spcPts val="0"/>
              </a:spcBef>
              <a:spcAft>
                <a:spcPts val="0"/>
              </a:spcAft>
              <a:buClr>
                <a:srgbClr val="000000"/>
              </a:buClr>
              <a:buSzPts val="2200"/>
              <a:buFont typeface="Arial"/>
              <a:buNone/>
            </a:pPr>
            <a:r>
              <a:rPr lang="en" sz="160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600" u="sng">
                <a:solidFill>
                  <a:srgbClr val="3B83F3"/>
                </a:solidFill>
                <a:latin typeface="Google Sans"/>
                <a:ea typeface="Google Sans"/>
                <a:cs typeface="Google Sans"/>
                <a:sym typeface="Google Sans"/>
                <a:hlinkClick r:id="rId9">
                  <a:extLst>
                    <a:ext uri="{A12FA001-AC4F-418D-AE19-62706E023703}">
                      <ahyp:hlinkClr xmlns:ahyp="http://schemas.microsoft.com/office/drawing/2018/hyperlinkcolor" val="tx"/>
                    </a:ext>
                  </a:extLst>
                </a:hlinkClick>
              </a:rPr>
              <a:t>Website</a:t>
            </a:r>
            <a:r>
              <a:rPr lang="en" sz="1600">
                <a:solidFill>
                  <a:srgbClr val="546E7A"/>
                </a:solidFill>
                <a:latin typeface="Google Sans"/>
                <a:ea typeface="Google Sans"/>
                <a:cs typeface="Google Sans"/>
                <a:sym typeface="Google Sans"/>
              </a:rPr>
              <a:t>.</a:t>
            </a:r>
            <a:endParaRPr sz="1600">
              <a:solidFill>
                <a:srgbClr val="999999"/>
              </a:solidFill>
              <a:latin typeface="Google Sans"/>
              <a:ea typeface="Google Sans"/>
              <a:cs typeface="Google Sans"/>
              <a:sym typeface="Google Sans"/>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3" name="Google Shape;313;p49"/>
          <p:cNvPicPr preferRelativeResize="0"/>
          <p:nvPr/>
        </p:nvPicPr>
        <p:blipFill>
          <a:blip r:embed="rId3">
            <a:alphaModFix/>
          </a:blip>
          <a:stretch>
            <a:fillRect/>
          </a:stretch>
        </p:blipFill>
        <p:spPr>
          <a:xfrm>
            <a:off x="10614025" y="3281063"/>
            <a:ext cx="5170932" cy="4445187"/>
          </a:xfrm>
          <a:prstGeom prst="rect">
            <a:avLst/>
          </a:prstGeom>
          <a:noFill/>
          <a:ln>
            <a:noFill/>
          </a:ln>
        </p:spPr>
      </p:pic>
      <p:sp>
        <p:nvSpPr>
          <p:cNvPr id="314" name="Google Shape;314;p49"/>
          <p:cNvSpPr txBox="1">
            <a:spLocks noGrp="1"/>
          </p:cNvSpPr>
          <p:nvPr>
            <p:ph type="title"/>
          </p:nvPr>
        </p:nvSpPr>
        <p:spPr>
          <a:xfrm>
            <a:off x="1672475" y="1154875"/>
            <a:ext cx="14775300" cy="11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three common use cases for cloud storage</a:t>
            </a:r>
            <a:endParaRPr/>
          </a:p>
        </p:txBody>
      </p:sp>
      <p:sp>
        <p:nvSpPr>
          <p:cNvPr id="315" name="Google Shape;315;p49"/>
          <p:cNvSpPr txBox="1"/>
          <p:nvPr/>
        </p:nvSpPr>
        <p:spPr>
          <a:xfrm>
            <a:off x="6876900" y="9627950"/>
            <a:ext cx="11319000" cy="523200"/>
          </a:xfrm>
          <a:prstGeom prst="rect">
            <a:avLst/>
          </a:prstGeom>
          <a:noFill/>
          <a:ln>
            <a:noFill/>
          </a:ln>
        </p:spPr>
        <p:txBody>
          <a:bodyPr spcFirstLastPara="1" wrap="square" lIns="182850" tIns="182850" rIns="182850" bIns="182850" anchor="t" anchorCtr="0">
            <a:noAutofit/>
          </a:bodyPr>
          <a:lstStyle/>
          <a:p>
            <a:pPr marL="0" lvl="0" indent="0" algn="l" rtl="0">
              <a:lnSpc>
                <a:spcPct val="115000"/>
              </a:lnSpc>
              <a:spcBef>
                <a:spcPts val="0"/>
              </a:spcBef>
              <a:spcAft>
                <a:spcPts val="0"/>
              </a:spcAft>
              <a:buClr>
                <a:srgbClr val="000000"/>
              </a:buClr>
              <a:buSzPts val="2200"/>
              <a:buFont typeface="Arial"/>
              <a:buNone/>
            </a:pPr>
            <a:r>
              <a:rPr lang="en" sz="160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600" u="sng">
                <a:solidFill>
                  <a:srgbClr val="3B83F3"/>
                </a:solidFill>
                <a:latin typeface="Google Sans"/>
                <a:ea typeface="Google Sans"/>
                <a:cs typeface="Google Sans"/>
                <a:sym typeface="Google Sans"/>
                <a:hlinkClick r:id="rId4">
                  <a:extLst>
                    <a:ext uri="{A12FA001-AC4F-418D-AE19-62706E023703}">
                      <ahyp:hlinkClr xmlns:ahyp="http://schemas.microsoft.com/office/drawing/2018/hyperlinkcolor" val="tx"/>
                    </a:ext>
                  </a:extLst>
                </a:hlinkClick>
              </a:rPr>
              <a:t>Website</a:t>
            </a:r>
            <a:r>
              <a:rPr lang="en" sz="1600">
                <a:solidFill>
                  <a:srgbClr val="546E7A"/>
                </a:solidFill>
                <a:latin typeface="Google Sans"/>
                <a:ea typeface="Google Sans"/>
                <a:cs typeface="Google Sans"/>
                <a:sym typeface="Google Sans"/>
              </a:rPr>
              <a:t>.</a:t>
            </a:r>
            <a:endParaRPr sz="1600">
              <a:solidFill>
                <a:srgbClr val="999999"/>
              </a:solidFill>
              <a:latin typeface="Google Sans"/>
              <a:ea typeface="Google Sans"/>
              <a:cs typeface="Google Sans"/>
              <a:sym typeface="Google Sans"/>
            </a:endParaRPr>
          </a:p>
        </p:txBody>
      </p:sp>
      <p:cxnSp>
        <p:nvCxnSpPr>
          <p:cNvPr id="316" name="Google Shape;316;p49"/>
          <p:cNvCxnSpPr>
            <a:stCxn id="317" idx="4"/>
            <a:endCxn id="318" idx="4"/>
          </p:cNvCxnSpPr>
          <p:nvPr/>
        </p:nvCxnSpPr>
        <p:spPr>
          <a:xfrm>
            <a:off x="2144375" y="3219248"/>
            <a:ext cx="0" cy="2591400"/>
          </a:xfrm>
          <a:prstGeom prst="straightConnector1">
            <a:avLst/>
          </a:prstGeom>
          <a:noFill/>
          <a:ln w="38100" cap="flat" cmpd="sng">
            <a:solidFill>
              <a:srgbClr val="BDC1C6"/>
            </a:solidFill>
            <a:prstDash val="solid"/>
            <a:round/>
            <a:headEnd type="none" w="med" len="med"/>
            <a:tailEnd type="none" w="med" len="med"/>
          </a:ln>
        </p:spPr>
      </p:cxnSp>
      <p:sp>
        <p:nvSpPr>
          <p:cNvPr id="317" name="Google Shape;317;p49"/>
          <p:cNvSpPr/>
          <p:nvPr/>
        </p:nvSpPr>
        <p:spPr>
          <a:xfrm>
            <a:off x="1836875" y="2604248"/>
            <a:ext cx="615000" cy="615000"/>
          </a:xfrm>
          <a:prstGeom prst="ellipse">
            <a:avLst/>
          </a:prstGeom>
          <a:solidFill>
            <a:srgbClr val="4285F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800" b="1">
                <a:solidFill>
                  <a:srgbClr val="FFFFFF"/>
                </a:solidFill>
                <a:latin typeface="Google Sans"/>
                <a:ea typeface="Google Sans"/>
                <a:cs typeface="Google Sans"/>
                <a:sym typeface="Google Sans"/>
              </a:rPr>
              <a:t>1</a:t>
            </a:r>
            <a:endParaRPr sz="2800" b="1">
              <a:solidFill>
                <a:srgbClr val="FFFFFF"/>
              </a:solidFill>
              <a:latin typeface="Google Sans"/>
              <a:ea typeface="Google Sans"/>
              <a:cs typeface="Google Sans"/>
              <a:sym typeface="Google Sans"/>
            </a:endParaRPr>
          </a:p>
        </p:txBody>
      </p:sp>
      <p:sp>
        <p:nvSpPr>
          <p:cNvPr id="319" name="Google Shape;319;p49"/>
          <p:cNvSpPr txBox="1"/>
          <p:nvPr/>
        </p:nvSpPr>
        <p:spPr>
          <a:xfrm>
            <a:off x="2564188" y="2506998"/>
            <a:ext cx="6344400" cy="704400"/>
          </a:xfrm>
          <a:prstGeom prst="rect">
            <a:avLst/>
          </a:prstGeom>
          <a:noFill/>
          <a:ln>
            <a:noFill/>
          </a:ln>
        </p:spPr>
        <p:txBody>
          <a:bodyPr spcFirstLastPara="1" wrap="square" lIns="182850" tIns="182850" rIns="182850" bIns="182850" anchor="t" anchorCtr="0">
            <a:noAutofit/>
          </a:bodyPr>
          <a:lstStyle/>
          <a:p>
            <a:pPr marL="0" lvl="0" indent="0" algn="l" rtl="0">
              <a:spcBef>
                <a:spcPts val="0"/>
              </a:spcBef>
              <a:spcAft>
                <a:spcPts val="2000"/>
              </a:spcAft>
              <a:buNone/>
            </a:pPr>
            <a:r>
              <a:rPr lang="en" sz="2800">
                <a:solidFill>
                  <a:srgbClr val="3C4043"/>
                </a:solidFill>
                <a:latin typeface="Roboto"/>
                <a:ea typeface="Roboto"/>
                <a:cs typeface="Roboto"/>
                <a:sym typeface="Roboto"/>
              </a:rPr>
              <a:t>Content storage and delivery</a:t>
            </a:r>
            <a:endParaRPr sz="2800">
              <a:solidFill>
                <a:srgbClr val="3C4043"/>
              </a:solidFill>
              <a:latin typeface="Roboto"/>
              <a:ea typeface="Roboto"/>
              <a:cs typeface="Roboto"/>
              <a:sym typeface="Roboto"/>
            </a:endParaRPr>
          </a:p>
        </p:txBody>
      </p:sp>
      <p:sp>
        <p:nvSpPr>
          <p:cNvPr id="320" name="Google Shape;320;p49"/>
          <p:cNvSpPr/>
          <p:nvPr/>
        </p:nvSpPr>
        <p:spPr>
          <a:xfrm>
            <a:off x="1836875" y="3891330"/>
            <a:ext cx="615000" cy="6150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800" b="1">
                <a:solidFill>
                  <a:srgbClr val="FFFFFF"/>
                </a:solidFill>
                <a:latin typeface="Google Sans"/>
                <a:ea typeface="Google Sans"/>
                <a:cs typeface="Google Sans"/>
                <a:sym typeface="Google Sans"/>
              </a:rPr>
              <a:t>2</a:t>
            </a:r>
            <a:endParaRPr sz="2800" b="1">
              <a:solidFill>
                <a:srgbClr val="FFFFFF"/>
              </a:solidFill>
              <a:latin typeface="Google Sans"/>
              <a:ea typeface="Google Sans"/>
              <a:cs typeface="Google Sans"/>
              <a:sym typeface="Google Sans"/>
            </a:endParaRPr>
          </a:p>
        </p:txBody>
      </p:sp>
      <p:sp>
        <p:nvSpPr>
          <p:cNvPr id="318" name="Google Shape;318;p49"/>
          <p:cNvSpPr/>
          <p:nvPr/>
        </p:nvSpPr>
        <p:spPr>
          <a:xfrm>
            <a:off x="1836875" y="5195599"/>
            <a:ext cx="615000" cy="615000"/>
          </a:xfrm>
          <a:prstGeom prst="ellipse">
            <a:avLst/>
          </a:prstGeom>
          <a:solidFill>
            <a:srgbClr val="FBBC0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800" b="1">
                <a:solidFill>
                  <a:srgbClr val="434343"/>
                </a:solidFill>
                <a:latin typeface="Google Sans"/>
                <a:ea typeface="Google Sans"/>
                <a:cs typeface="Google Sans"/>
                <a:sym typeface="Google Sans"/>
              </a:rPr>
              <a:t>3</a:t>
            </a:r>
            <a:endParaRPr sz="2800" b="1">
              <a:solidFill>
                <a:srgbClr val="434343"/>
              </a:solidFill>
              <a:latin typeface="Google Sans"/>
              <a:ea typeface="Google Sans"/>
              <a:cs typeface="Google Sans"/>
              <a:sym typeface="Google Sans"/>
            </a:endParaRPr>
          </a:p>
        </p:txBody>
      </p:sp>
      <p:sp>
        <p:nvSpPr>
          <p:cNvPr id="321" name="Google Shape;321;p49"/>
          <p:cNvSpPr txBox="1"/>
          <p:nvPr/>
        </p:nvSpPr>
        <p:spPr>
          <a:xfrm>
            <a:off x="2564188" y="5115874"/>
            <a:ext cx="6344400" cy="704400"/>
          </a:xfrm>
          <a:prstGeom prst="rect">
            <a:avLst/>
          </a:prstGeom>
          <a:noFill/>
          <a:ln>
            <a:noFill/>
          </a:ln>
        </p:spPr>
        <p:txBody>
          <a:bodyPr spcFirstLastPara="1" wrap="square" lIns="182850" tIns="182850" rIns="182850" bIns="182850" anchor="t" anchorCtr="0">
            <a:noAutofit/>
          </a:bodyPr>
          <a:lstStyle/>
          <a:p>
            <a:pPr marL="0" lvl="0" indent="0" algn="l" rtl="0">
              <a:spcBef>
                <a:spcPts val="0"/>
              </a:spcBef>
              <a:spcAft>
                <a:spcPts val="2000"/>
              </a:spcAft>
              <a:buNone/>
            </a:pPr>
            <a:r>
              <a:rPr lang="en" sz="2800">
                <a:solidFill>
                  <a:srgbClr val="3C4043"/>
                </a:solidFill>
                <a:latin typeface="Roboto"/>
                <a:ea typeface="Roboto"/>
                <a:cs typeface="Roboto"/>
                <a:sym typeface="Roboto"/>
              </a:rPr>
              <a:t>Backup and archival storage</a:t>
            </a:r>
            <a:endParaRPr sz="2800">
              <a:solidFill>
                <a:srgbClr val="3C4043"/>
              </a:solidFill>
              <a:latin typeface="Roboto"/>
              <a:ea typeface="Roboto"/>
              <a:cs typeface="Roboto"/>
              <a:sym typeface="Roboto"/>
            </a:endParaRPr>
          </a:p>
        </p:txBody>
      </p:sp>
      <p:sp>
        <p:nvSpPr>
          <p:cNvPr id="322" name="Google Shape;322;p49"/>
          <p:cNvSpPr txBox="1"/>
          <p:nvPr/>
        </p:nvSpPr>
        <p:spPr>
          <a:xfrm>
            <a:off x="2564200" y="3591875"/>
            <a:ext cx="6034500" cy="1140000"/>
          </a:xfrm>
          <a:prstGeom prst="rect">
            <a:avLst/>
          </a:prstGeom>
          <a:noFill/>
          <a:ln>
            <a:noFill/>
          </a:ln>
        </p:spPr>
        <p:txBody>
          <a:bodyPr spcFirstLastPara="1" wrap="square" lIns="182850" tIns="182850" rIns="182850" bIns="182850" anchor="t" anchorCtr="0">
            <a:noAutofit/>
          </a:bodyPr>
          <a:lstStyle/>
          <a:p>
            <a:pPr marL="0" lvl="0" indent="0" algn="l" rtl="0">
              <a:spcBef>
                <a:spcPts val="0"/>
              </a:spcBef>
              <a:spcAft>
                <a:spcPts val="2000"/>
              </a:spcAft>
              <a:buNone/>
            </a:pPr>
            <a:r>
              <a:rPr lang="en" sz="2800">
                <a:solidFill>
                  <a:srgbClr val="3C4043"/>
                </a:solidFill>
                <a:latin typeface="Roboto"/>
                <a:ea typeface="Roboto"/>
                <a:cs typeface="Roboto"/>
                <a:sym typeface="Roboto"/>
              </a:rPr>
              <a:t>Storage for data analytics and general compute</a:t>
            </a:r>
            <a:endParaRPr sz="2800">
              <a:solidFill>
                <a:srgbClr val="3C4043"/>
              </a:solidFill>
              <a:latin typeface="Roboto"/>
              <a:ea typeface="Roboto"/>
              <a:cs typeface="Roboto"/>
              <a:sym typeface="Roboto"/>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50"/>
          <p:cNvSpPr txBox="1"/>
          <p:nvPr/>
        </p:nvSpPr>
        <p:spPr>
          <a:xfrm>
            <a:off x="3208275" y="3450225"/>
            <a:ext cx="5915700" cy="1463100"/>
          </a:xfrm>
          <a:prstGeom prst="rect">
            <a:avLst/>
          </a:prstGeom>
          <a:noFill/>
          <a:ln>
            <a:noFill/>
          </a:ln>
        </p:spPr>
        <p:txBody>
          <a:bodyPr spcFirstLastPara="1" wrap="square" lIns="182850" tIns="182850" rIns="182850" bIns="182850" anchor="ctr" anchorCtr="0">
            <a:noAutofit/>
          </a:bodyPr>
          <a:lstStyle/>
          <a:p>
            <a:pPr marL="0" marR="0" lvl="0" indent="0" algn="l" rtl="0">
              <a:lnSpc>
                <a:spcPct val="115000"/>
              </a:lnSpc>
              <a:spcBef>
                <a:spcPts val="0"/>
              </a:spcBef>
              <a:spcAft>
                <a:spcPts val="0"/>
              </a:spcAft>
              <a:buNone/>
            </a:pPr>
            <a:r>
              <a:rPr lang="en" sz="2800">
                <a:solidFill>
                  <a:schemeClr val="lt1"/>
                </a:solidFill>
                <a:latin typeface="Roboto"/>
                <a:ea typeface="Roboto"/>
                <a:cs typeface="Roboto"/>
                <a:sym typeface="Roboto"/>
              </a:rPr>
              <a:t>Migrate existing databases to the cloud, and move them to the right service.</a:t>
            </a:r>
            <a:endParaRPr sz="2800" i="0" u="none" strike="noStrike" cap="none">
              <a:solidFill>
                <a:schemeClr val="lt1"/>
              </a:solidFill>
              <a:latin typeface="Roboto"/>
              <a:ea typeface="Roboto"/>
              <a:cs typeface="Roboto"/>
              <a:sym typeface="Roboto"/>
            </a:endParaRPr>
          </a:p>
        </p:txBody>
      </p:sp>
      <p:pic>
        <p:nvPicPr>
          <p:cNvPr id="328" name="Google Shape;328;p50"/>
          <p:cNvPicPr preferRelativeResize="0"/>
          <p:nvPr/>
        </p:nvPicPr>
        <p:blipFill>
          <a:blip r:embed="rId3">
            <a:alphaModFix/>
          </a:blip>
          <a:stretch>
            <a:fillRect/>
          </a:stretch>
        </p:blipFill>
        <p:spPr>
          <a:xfrm>
            <a:off x="1828802" y="3506529"/>
            <a:ext cx="1051560" cy="1051560"/>
          </a:xfrm>
          <a:prstGeom prst="rect">
            <a:avLst/>
          </a:prstGeom>
          <a:noFill/>
          <a:ln>
            <a:noFill/>
          </a:ln>
          <a:effectLst>
            <a:outerShdw dist="190500" dir="2640000" algn="bl" rotWithShape="0">
              <a:srgbClr val="666666">
                <a:alpha val="50000"/>
              </a:srgbClr>
            </a:outerShdw>
          </a:effectLst>
        </p:spPr>
      </p:pic>
      <p:pic>
        <p:nvPicPr>
          <p:cNvPr id="329" name="Google Shape;329;p50"/>
          <p:cNvPicPr preferRelativeResize="0"/>
          <p:nvPr/>
        </p:nvPicPr>
        <p:blipFill>
          <a:blip r:embed="rId3">
            <a:alphaModFix/>
          </a:blip>
          <a:stretch>
            <a:fillRect/>
          </a:stretch>
        </p:blipFill>
        <p:spPr>
          <a:xfrm>
            <a:off x="1828802" y="5899899"/>
            <a:ext cx="1051560" cy="1051560"/>
          </a:xfrm>
          <a:prstGeom prst="rect">
            <a:avLst/>
          </a:prstGeom>
          <a:noFill/>
          <a:ln>
            <a:noFill/>
          </a:ln>
          <a:effectLst>
            <a:outerShdw dist="190500" dir="2640000" algn="bl" rotWithShape="0">
              <a:srgbClr val="666666">
                <a:alpha val="50000"/>
              </a:srgbClr>
            </a:outerShdw>
          </a:effectLst>
        </p:spPr>
      </p:pic>
      <p:sp>
        <p:nvSpPr>
          <p:cNvPr id="330" name="Google Shape;330;p50"/>
          <p:cNvSpPr txBox="1"/>
          <p:nvPr/>
        </p:nvSpPr>
        <p:spPr>
          <a:xfrm>
            <a:off x="3208275" y="5919800"/>
            <a:ext cx="6174000" cy="1463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800">
                <a:solidFill>
                  <a:schemeClr val="lt1"/>
                </a:solidFill>
                <a:latin typeface="Roboto"/>
                <a:ea typeface="Roboto"/>
                <a:cs typeface="Roboto"/>
                <a:sym typeface="Roboto"/>
              </a:rPr>
              <a:t>Innovate, build, or rebuild for the cloud, take advantage of mobile, and plan for future growth.</a:t>
            </a:r>
            <a:endParaRPr sz="2800">
              <a:solidFill>
                <a:schemeClr val="lt1"/>
              </a:solidFill>
              <a:latin typeface="Roboto"/>
              <a:ea typeface="Roboto"/>
              <a:cs typeface="Roboto"/>
              <a:sym typeface="Roboto"/>
            </a:endParaRPr>
          </a:p>
        </p:txBody>
      </p:sp>
      <p:pic>
        <p:nvPicPr>
          <p:cNvPr id="331" name="Google Shape;331;p50"/>
          <p:cNvPicPr preferRelativeResize="0"/>
          <p:nvPr/>
        </p:nvPicPr>
        <p:blipFill>
          <a:blip r:embed="rId4">
            <a:alphaModFix/>
          </a:blip>
          <a:stretch>
            <a:fillRect/>
          </a:stretch>
        </p:blipFill>
        <p:spPr>
          <a:xfrm>
            <a:off x="10052475" y="3407075"/>
            <a:ext cx="6173940" cy="4539661"/>
          </a:xfrm>
          <a:prstGeom prst="rect">
            <a:avLst/>
          </a:prstGeom>
          <a:noFill/>
          <a:ln>
            <a:noFill/>
          </a:ln>
        </p:spPr>
      </p:pic>
      <p:sp>
        <p:nvSpPr>
          <p:cNvPr id="332" name="Google Shape;332;p50"/>
          <p:cNvSpPr txBox="1">
            <a:spLocks noGrp="1"/>
          </p:cNvSpPr>
          <p:nvPr>
            <p:ph type="title"/>
          </p:nvPr>
        </p:nvSpPr>
        <p:spPr>
          <a:xfrm>
            <a:off x="1672475" y="1154875"/>
            <a:ext cx="14775300" cy="11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users with databases, Google has two priorities</a:t>
            </a:r>
            <a:endParaRPr/>
          </a:p>
        </p:txBody>
      </p:sp>
      <p:sp>
        <p:nvSpPr>
          <p:cNvPr id="333" name="Google Shape;333;p50"/>
          <p:cNvSpPr txBox="1"/>
          <p:nvPr/>
        </p:nvSpPr>
        <p:spPr>
          <a:xfrm>
            <a:off x="4392975" y="9404926"/>
            <a:ext cx="11319000" cy="523200"/>
          </a:xfrm>
          <a:prstGeom prst="rect">
            <a:avLst/>
          </a:prstGeom>
          <a:noFill/>
          <a:ln>
            <a:noFill/>
          </a:ln>
        </p:spPr>
        <p:txBody>
          <a:bodyPr spcFirstLastPara="1" wrap="square" lIns="182850" tIns="182850" rIns="182850" bIns="182850" anchor="t" anchorCtr="0">
            <a:noAutofit/>
          </a:bodyPr>
          <a:lstStyle/>
          <a:p>
            <a:pPr marL="0" lvl="0" indent="0" algn="l" rtl="0">
              <a:lnSpc>
                <a:spcPct val="115000"/>
              </a:lnSpc>
              <a:spcBef>
                <a:spcPts val="0"/>
              </a:spcBef>
              <a:spcAft>
                <a:spcPts val="0"/>
              </a:spcAft>
              <a:buClr>
                <a:srgbClr val="000000"/>
              </a:buClr>
              <a:buSzPts val="2200"/>
              <a:buFont typeface="Arial"/>
              <a:buNone/>
            </a:pPr>
            <a:r>
              <a:rPr lang="en" sz="160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600" u="sng">
                <a:solidFill>
                  <a:srgbClr val="3B83F3"/>
                </a:solidFill>
                <a:latin typeface="Google Sans"/>
                <a:ea typeface="Google Sans"/>
                <a:cs typeface="Google Sans"/>
                <a:sym typeface="Google Sans"/>
                <a:hlinkClick r:id="rId5">
                  <a:extLst>
                    <a:ext uri="{A12FA001-AC4F-418D-AE19-62706E023703}">
                      <ahyp:hlinkClr xmlns:ahyp="http://schemas.microsoft.com/office/drawing/2018/hyperlinkcolor" val="tx"/>
                    </a:ext>
                  </a:extLst>
                </a:hlinkClick>
              </a:rPr>
              <a:t>Website</a:t>
            </a:r>
            <a:r>
              <a:rPr lang="en" sz="1600">
                <a:solidFill>
                  <a:srgbClr val="546E7A"/>
                </a:solidFill>
                <a:latin typeface="Google Sans"/>
                <a:ea typeface="Google Sans"/>
                <a:cs typeface="Google Sans"/>
                <a:sym typeface="Google Sans"/>
              </a:rPr>
              <a:t>.</a:t>
            </a:r>
            <a:endParaRPr sz="1600">
              <a:solidFill>
                <a:srgbClr val="999999"/>
              </a:solidFill>
              <a:latin typeface="Google Sans"/>
              <a:ea typeface="Google Sans"/>
              <a:cs typeface="Google Sans"/>
              <a:sym typeface="Google Sans"/>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44"/>
          <p:cNvSpPr txBox="1">
            <a:spLocks noGrp="1"/>
          </p:cNvSpPr>
          <p:nvPr>
            <p:ph type="body" idx="1"/>
          </p:nvPr>
        </p:nvSpPr>
        <p:spPr>
          <a:xfrm>
            <a:off x="1634160" y="2356925"/>
            <a:ext cx="7319700" cy="677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Storage Options in the Cloud</a:t>
            </a:r>
            <a:endParaRPr dirty="0"/>
          </a:p>
          <a:p>
            <a:pPr marL="0" lvl="0" indent="0" algn="l" rtl="0">
              <a:spcBef>
                <a:spcPts val="2900"/>
              </a:spcBef>
              <a:spcAft>
                <a:spcPts val="0"/>
              </a:spcAft>
              <a:buNone/>
            </a:pPr>
            <a:r>
              <a:rPr lang="en" dirty="0">
                <a:solidFill>
                  <a:srgbClr val="0070C0"/>
                </a:solidFill>
              </a:rPr>
              <a:t>Structured and Unstructured Storage in the Cloud</a:t>
            </a:r>
            <a:endParaRPr dirty="0">
              <a:solidFill>
                <a:srgbClr val="0070C0"/>
              </a:solidFill>
            </a:endParaRPr>
          </a:p>
          <a:p>
            <a:pPr marL="0" lvl="0" indent="0" algn="l" rtl="0">
              <a:spcBef>
                <a:spcPts val="2900"/>
              </a:spcBef>
              <a:spcAft>
                <a:spcPts val="0"/>
              </a:spcAft>
              <a:buNone/>
            </a:pPr>
            <a:r>
              <a:rPr lang="en" dirty="0"/>
              <a:t>Unstructured Storage using Cloud Storage</a:t>
            </a:r>
            <a:endParaRPr dirty="0"/>
          </a:p>
          <a:p>
            <a:pPr marL="0" lvl="0" indent="0" algn="l" rtl="0">
              <a:spcBef>
                <a:spcPts val="2900"/>
              </a:spcBef>
              <a:spcAft>
                <a:spcPts val="2900"/>
              </a:spcAft>
              <a:buNone/>
            </a:pPr>
            <a:r>
              <a:rPr lang="en" dirty="0"/>
              <a:t>SQL Managed Services</a:t>
            </a:r>
            <a:endParaRPr dirty="0"/>
          </a:p>
        </p:txBody>
      </p:sp>
      <p:sp>
        <p:nvSpPr>
          <p:cNvPr id="246" name="Google Shape;246;p44"/>
          <p:cNvSpPr txBox="1">
            <a:spLocks noGrp="1"/>
          </p:cNvSpPr>
          <p:nvPr>
            <p:ph type="title"/>
          </p:nvPr>
        </p:nvSpPr>
        <p:spPr>
          <a:xfrm>
            <a:off x="1672475" y="1154875"/>
            <a:ext cx="7486500" cy="11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Agenda </a:t>
            </a:r>
            <a:endParaRPr dirty="0"/>
          </a:p>
        </p:txBody>
      </p:sp>
      <p:sp>
        <p:nvSpPr>
          <p:cNvPr id="247" name="Google Shape;247;p44"/>
          <p:cNvSpPr txBox="1"/>
          <p:nvPr/>
        </p:nvSpPr>
        <p:spPr>
          <a:xfrm>
            <a:off x="6876900" y="9627950"/>
            <a:ext cx="11319000" cy="523200"/>
          </a:xfrm>
          <a:prstGeom prst="rect">
            <a:avLst/>
          </a:prstGeom>
          <a:noFill/>
          <a:ln>
            <a:noFill/>
          </a:ln>
        </p:spPr>
        <p:txBody>
          <a:bodyPr spcFirstLastPara="1" wrap="square" lIns="182850" tIns="182850" rIns="182850" bIns="182850" anchor="t" anchorCtr="0">
            <a:noAutofit/>
          </a:bodyPr>
          <a:lstStyle/>
          <a:p>
            <a:pPr marL="0" lvl="0" indent="0" algn="l" rtl="0">
              <a:lnSpc>
                <a:spcPct val="115000"/>
              </a:lnSpc>
              <a:spcBef>
                <a:spcPts val="0"/>
              </a:spcBef>
              <a:spcAft>
                <a:spcPts val="0"/>
              </a:spcAft>
              <a:buClr>
                <a:srgbClr val="000000"/>
              </a:buClr>
              <a:buSzPts val="2200"/>
              <a:buFont typeface="Arial"/>
              <a:buNone/>
            </a:pPr>
            <a:r>
              <a:rPr lang="en" sz="160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600" u="sng">
                <a:solidFill>
                  <a:srgbClr val="3B83F3"/>
                </a:solidFill>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Website</a:t>
            </a:r>
            <a:r>
              <a:rPr lang="en" sz="1600">
                <a:solidFill>
                  <a:srgbClr val="546E7A"/>
                </a:solidFill>
                <a:latin typeface="Google Sans"/>
                <a:ea typeface="Google Sans"/>
                <a:cs typeface="Google Sans"/>
                <a:sym typeface="Google Sans"/>
              </a:rPr>
              <a:t>.</a:t>
            </a:r>
            <a:endParaRPr sz="1600">
              <a:solidFill>
                <a:srgbClr val="999999"/>
              </a:solidFill>
              <a:latin typeface="Google Sans"/>
              <a:ea typeface="Google Sans"/>
              <a:cs typeface="Google Sans"/>
              <a:sym typeface="Google Sans"/>
            </a:endParaRPr>
          </a:p>
        </p:txBody>
      </p:sp>
    </p:spTree>
    <p:extLst>
      <p:ext uri="{BB962C8B-B14F-4D97-AF65-F5344CB8AC3E}">
        <p14:creationId xmlns:p14="http://schemas.microsoft.com/office/powerpoint/2010/main" val="348040198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pic>
        <p:nvPicPr>
          <p:cNvPr id="345" name="Google Shape;345;p52"/>
          <p:cNvPicPr preferRelativeResize="0"/>
          <p:nvPr/>
        </p:nvPicPr>
        <p:blipFill>
          <a:blip r:embed="rId3">
            <a:alphaModFix/>
          </a:blip>
          <a:stretch>
            <a:fillRect/>
          </a:stretch>
        </p:blipFill>
        <p:spPr>
          <a:xfrm>
            <a:off x="7437376" y="2801699"/>
            <a:ext cx="4110502" cy="6359985"/>
          </a:xfrm>
          <a:prstGeom prst="rect">
            <a:avLst/>
          </a:prstGeom>
          <a:noFill/>
          <a:ln>
            <a:noFill/>
          </a:ln>
        </p:spPr>
      </p:pic>
      <p:sp>
        <p:nvSpPr>
          <p:cNvPr id="346" name="Google Shape;346;p52"/>
          <p:cNvSpPr txBox="1"/>
          <p:nvPr/>
        </p:nvSpPr>
        <p:spPr>
          <a:xfrm>
            <a:off x="1752600" y="6676300"/>
            <a:ext cx="5589300" cy="122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400">
                <a:solidFill>
                  <a:schemeClr val="accent2"/>
                </a:solidFill>
                <a:latin typeface="Roboto"/>
                <a:ea typeface="Roboto"/>
                <a:cs typeface="Roboto"/>
                <a:sym typeface="Roboto"/>
              </a:rPr>
              <a:t>Structured data</a:t>
            </a:r>
            <a:endParaRPr sz="3400">
              <a:solidFill>
                <a:schemeClr val="accent2"/>
              </a:solidFill>
              <a:latin typeface="Roboto"/>
              <a:ea typeface="Roboto"/>
              <a:cs typeface="Roboto"/>
              <a:sym typeface="Roboto"/>
            </a:endParaRPr>
          </a:p>
        </p:txBody>
      </p:sp>
      <p:sp>
        <p:nvSpPr>
          <p:cNvPr id="347" name="Google Shape;347;p52"/>
          <p:cNvSpPr txBox="1"/>
          <p:nvPr/>
        </p:nvSpPr>
        <p:spPr>
          <a:xfrm>
            <a:off x="12134725" y="2020150"/>
            <a:ext cx="3786900" cy="1228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3400">
                <a:solidFill>
                  <a:schemeClr val="accent5"/>
                </a:solidFill>
                <a:latin typeface="Roboto"/>
                <a:ea typeface="Roboto"/>
                <a:cs typeface="Roboto"/>
                <a:sym typeface="Roboto"/>
              </a:rPr>
              <a:t>Unstructured data</a:t>
            </a:r>
            <a:endParaRPr sz="3400">
              <a:solidFill>
                <a:schemeClr val="accent5"/>
              </a:solidFill>
              <a:latin typeface="Roboto"/>
              <a:ea typeface="Roboto"/>
              <a:cs typeface="Roboto"/>
              <a:sym typeface="Roboto"/>
            </a:endParaRPr>
          </a:p>
        </p:txBody>
      </p:sp>
      <p:graphicFrame>
        <p:nvGraphicFramePr>
          <p:cNvPr id="348" name="Google Shape;348;p52"/>
          <p:cNvGraphicFramePr/>
          <p:nvPr/>
        </p:nvGraphicFramePr>
        <p:xfrm>
          <a:off x="1752600" y="4331888"/>
          <a:ext cx="5589300" cy="2285850"/>
        </p:xfrm>
        <a:graphic>
          <a:graphicData uri="http://schemas.openxmlformats.org/drawingml/2006/table">
            <a:tbl>
              <a:tblPr>
                <a:noFill/>
                <a:tableStyleId>{4B2604CF-5552-402F-A3DD-2B66C36DE7EA}</a:tableStyleId>
              </a:tblPr>
              <a:tblGrid>
                <a:gridCol w="1382850">
                  <a:extLst>
                    <a:ext uri="{9D8B030D-6E8A-4147-A177-3AD203B41FA5}">
                      <a16:colId xmlns:a16="http://schemas.microsoft.com/office/drawing/2014/main" val="20000"/>
                    </a:ext>
                  </a:extLst>
                </a:gridCol>
                <a:gridCol w="1345425">
                  <a:extLst>
                    <a:ext uri="{9D8B030D-6E8A-4147-A177-3AD203B41FA5}">
                      <a16:colId xmlns:a16="http://schemas.microsoft.com/office/drawing/2014/main" val="20001"/>
                    </a:ext>
                  </a:extLst>
                </a:gridCol>
                <a:gridCol w="1359800">
                  <a:extLst>
                    <a:ext uri="{9D8B030D-6E8A-4147-A177-3AD203B41FA5}">
                      <a16:colId xmlns:a16="http://schemas.microsoft.com/office/drawing/2014/main" val="20002"/>
                    </a:ext>
                  </a:extLst>
                </a:gridCol>
                <a:gridCol w="840075">
                  <a:extLst>
                    <a:ext uri="{9D8B030D-6E8A-4147-A177-3AD203B41FA5}">
                      <a16:colId xmlns:a16="http://schemas.microsoft.com/office/drawing/2014/main" val="20003"/>
                    </a:ext>
                  </a:extLst>
                </a:gridCol>
                <a:gridCol w="661150">
                  <a:extLst>
                    <a:ext uri="{9D8B030D-6E8A-4147-A177-3AD203B41FA5}">
                      <a16:colId xmlns:a16="http://schemas.microsoft.com/office/drawing/2014/main" val="20004"/>
                    </a:ext>
                  </a:extLst>
                </a:gridCol>
              </a:tblGrid>
              <a:tr h="381000">
                <a:tc>
                  <a:txBody>
                    <a:bodyPr/>
                    <a:lstStyle/>
                    <a:p>
                      <a:pPr marL="0" lvl="0" indent="0" algn="l" rtl="0">
                        <a:spcBef>
                          <a:spcPts val="0"/>
                        </a:spcBef>
                        <a:spcAft>
                          <a:spcPts val="0"/>
                        </a:spcAft>
                        <a:buNone/>
                      </a:pPr>
                      <a:r>
                        <a:rPr lang="en" sz="1800">
                          <a:solidFill>
                            <a:srgbClr val="FFFFFF"/>
                          </a:solidFill>
                          <a:latin typeface="Roboto"/>
                          <a:ea typeface="Roboto"/>
                          <a:cs typeface="Roboto"/>
                          <a:sym typeface="Roboto"/>
                        </a:rPr>
                        <a:t>First_Name</a:t>
                      </a:r>
                      <a:endParaRPr sz="1800">
                        <a:solidFill>
                          <a:srgbClr val="FFFFFF"/>
                        </a:solidFill>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r>
                        <a:rPr lang="en" sz="1800">
                          <a:solidFill>
                            <a:srgbClr val="FFFFFF"/>
                          </a:solidFill>
                          <a:latin typeface="Roboto"/>
                          <a:ea typeface="Roboto"/>
                          <a:cs typeface="Roboto"/>
                          <a:sym typeface="Roboto"/>
                        </a:rPr>
                        <a:t>Last_Name</a:t>
                      </a:r>
                      <a:endParaRPr sz="1800">
                        <a:solidFill>
                          <a:srgbClr val="FFFFFF"/>
                        </a:solidFill>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r>
                        <a:rPr lang="en" sz="1800">
                          <a:solidFill>
                            <a:srgbClr val="FFFFFF"/>
                          </a:solidFill>
                          <a:latin typeface="Roboto"/>
                          <a:ea typeface="Roboto"/>
                          <a:cs typeface="Roboto"/>
                          <a:sym typeface="Roboto"/>
                        </a:rPr>
                        <a:t>Address</a:t>
                      </a:r>
                      <a:endParaRPr sz="1800">
                        <a:solidFill>
                          <a:srgbClr val="FFFFFF"/>
                        </a:solidFill>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r>
                        <a:rPr lang="en" sz="1800">
                          <a:solidFill>
                            <a:srgbClr val="FFFFFF"/>
                          </a:solidFill>
                          <a:latin typeface="Roboto"/>
                          <a:ea typeface="Roboto"/>
                          <a:cs typeface="Roboto"/>
                          <a:sym typeface="Roboto"/>
                        </a:rPr>
                        <a:t>City</a:t>
                      </a:r>
                      <a:endParaRPr sz="1800">
                        <a:solidFill>
                          <a:srgbClr val="FFFFFF"/>
                        </a:solidFill>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r>
                        <a:rPr lang="en" sz="1800">
                          <a:solidFill>
                            <a:srgbClr val="FFFFFF"/>
                          </a:solidFill>
                          <a:latin typeface="Roboto"/>
                          <a:ea typeface="Roboto"/>
                          <a:cs typeface="Roboto"/>
                          <a:sym typeface="Roboto"/>
                        </a:rPr>
                        <a:t>Age</a:t>
                      </a:r>
                      <a:endParaRPr sz="1800">
                        <a:solidFill>
                          <a:srgbClr val="FFFFFF"/>
                        </a:solidFill>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800">
                          <a:solidFill>
                            <a:schemeClr val="lt1"/>
                          </a:solidFill>
                          <a:latin typeface="Roboto"/>
                          <a:ea typeface="Roboto"/>
                          <a:cs typeface="Roboto"/>
                          <a:sym typeface="Roboto"/>
                        </a:rPr>
                        <a:t>Sherlock</a:t>
                      </a:r>
                      <a:endParaRPr sz="1800">
                        <a:solidFill>
                          <a:schemeClr val="lt1"/>
                        </a:solidFill>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800">
                          <a:solidFill>
                            <a:schemeClr val="lt1"/>
                          </a:solidFill>
                          <a:latin typeface="Roboto"/>
                          <a:ea typeface="Roboto"/>
                          <a:cs typeface="Roboto"/>
                          <a:sym typeface="Roboto"/>
                        </a:rPr>
                        <a:t>Holmes</a:t>
                      </a:r>
                      <a:endParaRPr sz="1800">
                        <a:solidFill>
                          <a:schemeClr val="lt1"/>
                        </a:solidFill>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800">
                          <a:solidFill>
                            <a:schemeClr val="lt1"/>
                          </a:solidFill>
                          <a:latin typeface="Roboto"/>
                          <a:ea typeface="Roboto"/>
                          <a:cs typeface="Roboto"/>
                          <a:sym typeface="Roboto"/>
                        </a:rPr>
                        <a:t>12 Main St</a:t>
                      </a:r>
                      <a:endParaRPr sz="1800">
                        <a:solidFill>
                          <a:schemeClr val="lt1"/>
                        </a:solidFill>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800">
                          <a:solidFill>
                            <a:schemeClr val="lt1"/>
                          </a:solidFill>
                          <a:latin typeface="Roboto"/>
                          <a:ea typeface="Roboto"/>
                          <a:cs typeface="Roboto"/>
                          <a:sym typeface="Roboto"/>
                        </a:rPr>
                        <a:t>Mesa</a:t>
                      </a:r>
                      <a:endParaRPr sz="1800">
                        <a:solidFill>
                          <a:schemeClr val="lt1"/>
                        </a:solidFill>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800">
                          <a:solidFill>
                            <a:schemeClr val="lt1"/>
                          </a:solidFill>
                          <a:latin typeface="Roboto"/>
                          <a:ea typeface="Roboto"/>
                          <a:cs typeface="Roboto"/>
                          <a:sym typeface="Roboto"/>
                        </a:rPr>
                        <a:t>60</a:t>
                      </a:r>
                      <a:endParaRPr sz="1800">
                        <a:solidFill>
                          <a:schemeClr val="lt1"/>
                        </a:solidFill>
                        <a:latin typeface="Roboto"/>
                        <a:ea typeface="Roboto"/>
                        <a:cs typeface="Roboto"/>
                        <a:sym typeface="Robot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800">
                          <a:solidFill>
                            <a:schemeClr val="lt1"/>
                          </a:solidFill>
                          <a:latin typeface="Roboto"/>
                          <a:ea typeface="Roboto"/>
                          <a:cs typeface="Roboto"/>
                          <a:sym typeface="Roboto"/>
                        </a:rPr>
                        <a:t>James</a:t>
                      </a:r>
                      <a:endParaRPr sz="1800">
                        <a:solidFill>
                          <a:schemeClr val="lt1"/>
                        </a:solidFill>
                        <a:latin typeface="Roboto"/>
                        <a:ea typeface="Roboto"/>
                        <a:cs typeface="Roboto"/>
                        <a:sym typeface="Roboto"/>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sz="1800">
                          <a:solidFill>
                            <a:schemeClr val="lt1"/>
                          </a:solidFill>
                          <a:latin typeface="Roboto"/>
                          <a:ea typeface="Roboto"/>
                          <a:cs typeface="Roboto"/>
                          <a:sym typeface="Roboto"/>
                        </a:rPr>
                        <a:t>Bond</a:t>
                      </a:r>
                      <a:endParaRPr sz="1800">
                        <a:solidFill>
                          <a:schemeClr val="lt1"/>
                        </a:solidFill>
                        <a:latin typeface="Roboto"/>
                        <a:ea typeface="Roboto"/>
                        <a:cs typeface="Roboto"/>
                        <a:sym typeface="Roboto"/>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sz="1800">
                          <a:solidFill>
                            <a:schemeClr val="lt1"/>
                          </a:solidFill>
                          <a:latin typeface="Roboto"/>
                          <a:ea typeface="Roboto"/>
                          <a:cs typeface="Roboto"/>
                          <a:sym typeface="Roboto"/>
                        </a:rPr>
                        <a:t>23 Old St</a:t>
                      </a:r>
                      <a:endParaRPr sz="1800">
                        <a:solidFill>
                          <a:schemeClr val="lt1"/>
                        </a:solidFill>
                        <a:latin typeface="Roboto"/>
                        <a:ea typeface="Roboto"/>
                        <a:cs typeface="Roboto"/>
                        <a:sym typeface="Roboto"/>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sz="1800">
                          <a:solidFill>
                            <a:schemeClr val="lt1"/>
                          </a:solidFill>
                          <a:latin typeface="Roboto"/>
                          <a:ea typeface="Roboto"/>
                          <a:cs typeface="Roboto"/>
                          <a:sym typeface="Roboto"/>
                        </a:rPr>
                        <a:t>Napa</a:t>
                      </a:r>
                      <a:endParaRPr sz="1800">
                        <a:solidFill>
                          <a:schemeClr val="lt1"/>
                        </a:solidFill>
                        <a:latin typeface="Roboto"/>
                        <a:ea typeface="Roboto"/>
                        <a:cs typeface="Roboto"/>
                        <a:sym typeface="Roboto"/>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sz="1800">
                          <a:solidFill>
                            <a:schemeClr val="lt1"/>
                          </a:solidFill>
                          <a:latin typeface="Roboto"/>
                          <a:ea typeface="Roboto"/>
                          <a:cs typeface="Roboto"/>
                          <a:sym typeface="Roboto"/>
                        </a:rPr>
                        <a:t>43</a:t>
                      </a:r>
                      <a:endParaRPr sz="1800">
                        <a:solidFill>
                          <a:schemeClr val="lt1"/>
                        </a:solidFill>
                        <a:latin typeface="Roboto"/>
                        <a:ea typeface="Roboto"/>
                        <a:cs typeface="Roboto"/>
                        <a:sym typeface="Roboto"/>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800">
                          <a:solidFill>
                            <a:schemeClr val="lt1"/>
                          </a:solidFill>
                          <a:latin typeface="Roboto"/>
                          <a:ea typeface="Roboto"/>
                          <a:cs typeface="Roboto"/>
                          <a:sym typeface="Roboto"/>
                        </a:rPr>
                        <a:t>Scarlett</a:t>
                      </a:r>
                      <a:endParaRPr sz="1800">
                        <a:solidFill>
                          <a:schemeClr val="lt1"/>
                        </a:solidFill>
                        <a:latin typeface="Roboto"/>
                        <a:ea typeface="Roboto"/>
                        <a:cs typeface="Roboto"/>
                        <a:sym typeface="Roboto"/>
                      </a:endParaRPr>
                    </a:p>
                  </a:txBody>
                  <a:tcPr marL="91425" marR="91425" marT="91425" marB="91425"/>
                </a:tc>
                <a:tc>
                  <a:txBody>
                    <a:bodyPr/>
                    <a:lstStyle/>
                    <a:p>
                      <a:pPr marL="0" lvl="0" indent="0" algn="l" rtl="0">
                        <a:spcBef>
                          <a:spcPts val="0"/>
                        </a:spcBef>
                        <a:spcAft>
                          <a:spcPts val="0"/>
                        </a:spcAft>
                        <a:buNone/>
                      </a:pPr>
                      <a:r>
                        <a:rPr lang="en" sz="1800">
                          <a:solidFill>
                            <a:schemeClr val="lt1"/>
                          </a:solidFill>
                          <a:latin typeface="Roboto"/>
                          <a:ea typeface="Roboto"/>
                          <a:cs typeface="Roboto"/>
                          <a:sym typeface="Roboto"/>
                        </a:rPr>
                        <a:t>O’Hara</a:t>
                      </a:r>
                      <a:endParaRPr sz="1800">
                        <a:solidFill>
                          <a:schemeClr val="lt1"/>
                        </a:solidFill>
                        <a:latin typeface="Roboto"/>
                        <a:ea typeface="Roboto"/>
                        <a:cs typeface="Roboto"/>
                        <a:sym typeface="Roboto"/>
                      </a:endParaRPr>
                    </a:p>
                  </a:txBody>
                  <a:tcPr marL="91425" marR="91425" marT="91425" marB="91425"/>
                </a:tc>
                <a:tc>
                  <a:txBody>
                    <a:bodyPr/>
                    <a:lstStyle/>
                    <a:p>
                      <a:pPr marL="0" lvl="0" indent="0" algn="l" rtl="0">
                        <a:spcBef>
                          <a:spcPts val="0"/>
                        </a:spcBef>
                        <a:spcAft>
                          <a:spcPts val="0"/>
                        </a:spcAft>
                        <a:buNone/>
                      </a:pPr>
                      <a:r>
                        <a:rPr lang="en" sz="1800">
                          <a:solidFill>
                            <a:schemeClr val="lt1"/>
                          </a:solidFill>
                          <a:latin typeface="Roboto"/>
                          <a:ea typeface="Roboto"/>
                          <a:cs typeface="Roboto"/>
                          <a:sym typeface="Roboto"/>
                        </a:rPr>
                        <a:t>34 New St</a:t>
                      </a:r>
                      <a:endParaRPr sz="1800">
                        <a:solidFill>
                          <a:schemeClr val="lt1"/>
                        </a:solidFill>
                        <a:latin typeface="Roboto"/>
                        <a:ea typeface="Roboto"/>
                        <a:cs typeface="Roboto"/>
                        <a:sym typeface="Roboto"/>
                      </a:endParaRPr>
                    </a:p>
                  </a:txBody>
                  <a:tcPr marL="91425" marR="91425" marT="91425" marB="91425"/>
                </a:tc>
                <a:tc>
                  <a:txBody>
                    <a:bodyPr/>
                    <a:lstStyle/>
                    <a:p>
                      <a:pPr marL="0" lvl="0" indent="0" algn="l" rtl="0">
                        <a:spcBef>
                          <a:spcPts val="0"/>
                        </a:spcBef>
                        <a:spcAft>
                          <a:spcPts val="0"/>
                        </a:spcAft>
                        <a:buNone/>
                      </a:pPr>
                      <a:r>
                        <a:rPr lang="en" sz="1800">
                          <a:solidFill>
                            <a:schemeClr val="lt1"/>
                          </a:solidFill>
                          <a:latin typeface="Roboto"/>
                          <a:ea typeface="Roboto"/>
                          <a:cs typeface="Roboto"/>
                          <a:sym typeface="Roboto"/>
                        </a:rPr>
                        <a:t>Derby</a:t>
                      </a:r>
                      <a:endParaRPr sz="1800">
                        <a:solidFill>
                          <a:schemeClr val="lt1"/>
                        </a:solidFill>
                        <a:latin typeface="Roboto"/>
                        <a:ea typeface="Roboto"/>
                        <a:cs typeface="Roboto"/>
                        <a:sym typeface="Roboto"/>
                      </a:endParaRPr>
                    </a:p>
                  </a:txBody>
                  <a:tcPr marL="91425" marR="91425" marT="91425" marB="91425"/>
                </a:tc>
                <a:tc>
                  <a:txBody>
                    <a:bodyPr/>
                    <a:lstStyle/>
                    <a:p>
                      <a:pPr marL="0" lvl="0" indent="0" algn="l" rtl="0">
                        <a:spcBef>
                          <a:spcPts val="0"/>
                        </a:spcBef>
                        <a:spcAft>
                          <a:spcPts val="0"/>
                        </a:spcAft>
                        <a:buNone/>
                      </a:pPr>
                      <a:r>
                        <a:rPr lang="en" sz="1800">
                          <a:solidFill>
                            <a:schemeClr val="lt1"/>
                          </a:solidFill>
                          <a:latin typeface="Roboto"/>
                          <a:ea typeface="Roboto"/>
                          <a:cs typeface="Roboto"/>
                          <a:sym typeface="Roboto"/>
                        </a:rPr>
                        <a:t>23</a:t>
                      </a:r>
                      <a:endParaRPr sz="1800">
                        <a:solidFill>
                          <a:schemeClr val="lt1"/>
                        </a:solidFill>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1800">
                          <a:solidFill>
                            <a:schemeClr val="lt1"/>
                          </a:solidFill>
                          <a:latin typeface="Roboto"/>
                          <a:ea typeface="Roboto"/>
                          <a:cs typeface="Roboto"/>
                          <a:sym typeface="Roboto"/>
                        </a:rPr>
                        <a:t>Marge</a:t>
                      </a:r>
                      <a:endParaRPr sz="1800">
                        <a:solidFill>
                          <a:schemeClr val="lt1"/>
                        </a:solidFill>
                        <a:latin typeface="Roboto"/>
                        <a:ea typeface="Roboto"/>
                        <a:cs typeface="Roboto"/>
                        <a:sym typeface="Roboto"/>
                      </a:endParaRPr>
                    </a:p>
                  </a:txBody>
                  <a:tcPr marL="91425" marR="91425" marT="91425" marB="91425"/>
                </a:tc>
                <a:tc>
                  <a:txBody>
                    <a:bodyPr/>
                    <a:lstStyle/>
                    <a:p>
                      <a:pPr marL="0" lvl="0" indent="0" algn="l" rtl="0">
                        <a:spcBef>
                          <a:spcPts val="0"/>
                        </a:spcBef>
                        <a:spcAft>
                          <a:spcPts val="0"/>
                        </a:spcAft>
                        <a:buNone/>
                      </a:pPr>
                      <a:r>
                        <a:rPr lang="en" sz="1800">
                          <a:solidFill>
                            <a:schemeClr val="lt1"/>
                          </a:solidFill>
                          <a:latin typeface="Roboto"/>
                          <a:ea typeface="Roboto"/>
                          <a:cs typeface="Roboto"/>
                          <a:sym typeface="Roboto"/>
                        </a:rPr>
                        <a:t>Simpson</a:t>
                      </a:r>
                      <a:endParaRPr sz="1800">
                        <a:solidFill>
                          <a:schemeClr val="lt1"/>
                        </a:solidFill>
                        <a:latin typeface="Roboto"/>
                        <a:ea typeface="Roboto"/>
                        <a:cs typeface="Roboto"/>
                        <a:sym typeface="Roboto"/>
                      </a:endParaRPr>
                    </a:p>
                  </a:txBody>
                  <a:tcPr marL="91425" marR="91425" marT="91425" marB="91425"/>
                </a:tc>
                <a:tc>
                  <a:txBody>
                    <a:bodyPr/>
                    <a:lstStyle/>
                    <a:p>
                      <a:pPr marL="0" lvl="0" indent="0" algn="l" rtl="0">
                        <a:spcBef>
                          <a:spcPts val="0"/>
                        </a:spcBef>
                        <a:spcAft>
                          <a:spcPts val="0"/>
                        </a:spcAft>
                        <a:buNone/>
                      </a:pPr>
                      <a:r>
                        <a:rPr lang="en" sz="1800">
                          <a:solidFill>
                            <a:schemeClr val="lt1"/>
                          </a:solidFill>
                          <a:latin typeface="Roboto"/>
                          <a:ea typeface="Roboto"/>
                          <a:cs typeface="Roboto"/>
                          <a:sym typeface="Roboto"/>
                        </a:rPr>
                        <a:t>56 West St</a:t>
                      </a:r>
                      <a:endParaRPr sz="1800">
                        <a:solidFill>
                          <a:schemeClr val="lt1"/>
                        </a:solidFill>
                        <a:latin typeface="Roboto"/>
                        <a:ea typeface="Roboto"/>
                        <a:cs typeface="Roboto"/>
                        <a:sym typeface="Roboto"/>
                      </a:endParaRPr>
                    </a:p>
                  </a:txBody>
                  <a:tcPr marL="91425" marR="91425" marT="91425" marB="91425"/>
                </a:tc>
                <a:tc>
                  <a:txBody>
                    <a:bodyPr/>
                    <a:lstStyle/>
                    <a:p>
                      <a:pPr marL="0" lvl="0" indent="0" algn="l" rtl="0">
                        <a:spcBef>
                          <a:spcPts val="0"/>
                        </a:spcBef>
                        <a:spcAft>
                          <a:spcPts val="0"/>
                        </a:spcAft>
                        <a:buNone/>
                      </a:pPr>
                      <a:r>
                        <a:rPr lang="en" sz="1800">
                          <a:solidFill>
                            <a:schemeClr val="lt1"/>
                          </a:solidFill>
                          <a:latin typeface="Roboto"/>
                          <a:ea typeface="Roboto"/>
                          <a:cs typeface="Roboto"/>
                          <a:sym typeface="Roboto"/>
                        </a:rPr>
                        <a:t>Cody</a:t>
                      </a:r>
                      <a:endParaRPr sz="1800">
                        <a:solidFill>
                          <a:schemeClr val="lt1"/>
                        </a:solidFill>
                        <a:latin typeface="Roboto"/>
                        <a:ea typeface="Roboto"/>
                        <a:cs typeface="Roboto"/>
                        <a:sym typeface="Roboto"/>
                      </a:endParaRPr>
                    </a:p>
                  </a:txBody>
                  <a:tcPr marL="91425" marR="91425" marT="91425" marB="91425"/>
                </a:tc>
                <a:tc>
                  <a:txBody>
                    <a:bodyPr/>
                    <a:lstStyle/>
                    <a:p>
                      <a:pPr marL="0" lvl="0" indent="0" algn="l" rtl="0">
                        <a:spcBef>
                          <a:spcPts val="0"/>
                        </a:spcBef>
                        <a:spcAft>
                          <a:spcPts val="0"/>
                        </a:spcAft>
                        <a:buNone/>
                      </a:pPr>
                      <a:r>
                        <a:rPr lang="en" sz="1800">
                          <a:solidFill>
                            <a:schemeClr val="lt1"/>
                          </a:solidFill>
                          <a:latin typeface="Roboto"/>
                          <a:ea typeface="Roboto"/>
                          <a:cs typeface="Roboto"/>
                          <a:sym typeface="Roboto"/>
                        </a:rPr>
                        <a:t>36</a:t>
                      </a:r>
                      <a:endParaRPr sz="1800">
                        <a:solidFill>
                          <a:schemeClr val="lt1"/>
                        </a:solidFill>
                        <a:latin typeface="Roboto"/>
                        <a:ea typeface="Roboto"/>
                        <a:cs typeface="Roboto"/>
                        <a:sym typeface="Roboto"/>
                      </a:endParaRPr>
                    </a:p>
                  </a:txBody>
                  <a:tcPr marL="91425" marR="91425" marT="91425" marB="91425"/>
                </a:tc>
                <a:extLst>
                  <a:ext uri="{0D108BD9-81ED-4DB2-BD59-A6C34878D82A}">
                    <a16:rowId xmlns:a16="http://schemas.microsoft.com/office/drawing/2014/main" val="10004"/>
                  </a:ext>
                </a:extLst>
              </a:tr>
            </a:tbl>
          </a:graphicData>
        </a:graphic>
      </p:graphicFrame>
      <p:grpSp>
        <p:nvGrpSpPr>
          <p:cNvPr id="349" name="Google Shape;349;p52"/>
          <p:cNvGrpSpPr/>
          <p:nvPr/>
        </p:nvGrpSpPr>
        <p:grpSpPr>
          <a:xfrm>
            <a:off x="12763874" y="3050613"/>
            <a:ext cx="2286900" cy="1097726"/>
            <a:chOff x="13119374" y="1990195"/>
            <a:chExt cx="2286900" cy="1097726"/>
          </a:xfrm>
        </p:grpSpPr>
        <p:grpSp>
          <p:nvGrpSpPr>
            <p:cNvPr id="350" name="Google Shape;350;p52"/>
            <p:cNvGrpSpPr/>
            <p:nvPr/>
          </p:nvGrpSpPr>
          <p:grpSpPr>
            <a:xfrm>
              <a:off x="13780137" y="1990195"/>
              <a:ext cx="803256" cy="704292"/>
              <a:chOff x="13378800" y="2705800"/>
              <a:chExt cx="697755" cy="611789"/>
            </a:xfrm>
          </p:grpSpPr>
          <p:sp>
            <p:nvSpPr>
              <p:cNvPr id="351" name="Google Shape;351;p52"/>
              <p:cNvSpPr/>
              <p:nvPr/>
            </p:nvSpPr>
            <p:spPr>
              <a:xfrm>
                <a:off x="13378800" y="2705800"/>
                <a:ext cx="697755" cy="372749"/>
              </a:xfrm>
              <a:custGeom>
                <a:avLst/>
                <a:gdLst/>
                <a:ahLst/>
                <a:cxnLst/>
                <a:rect l="l" t="t" r="r" b="b"/>
                <a:pathLst>
                  <a:path w="85904" h="37247" extrusionOk="0">
                    <a:moveTo>
                      <a:pt x="0" y="97"/>
                    </a:moveTo>
                    <a:lnTo>
                      <a:pt x="14919" y="97"/>
                    </a:lnTo>
                    <a:lnTo>
                      <a:pt x="27595" y="37247"/>
                    </a:lnTo>
                    <a:lnTo>
                      <a:pt x="78494" y="37247"/>
                    </a:lnTo>
                    <a:lnTo>
                      <a:pt x="85904" y="10628"/>
                    </a:lnTo>
                    <a:lnTo>
                      <a:pt x="18819" y="10628"/>
                    </a:lnTo>
                    <a:lnTo>
                      <a:pt x="14919" y="0"/>
                    </a:lnTo>
                    <a:close/>
                  </a:path>
                </a:pathLst>
              </a:custGeom>
              <a:noFill/>
              <a:ln w="28575" cap="flat" cmpd="sng">
                <a:solidFill>
                  <a:srgbClr val="34A853"/>
                </a:solidFill>
                <a:prstDash val="solid"/>
                <a:round/>
                <a:headEnd type="none" w="med" len="med"/>
                <a:tailEnd type="none" w="med" len="med"/>
              </a:ln>
            </p:spPr>
          </p:sp>
          <p:cxnSp>
            <p:nvCxnSpPr>
              <p:cNvPr id="352" name="Google Shape;352;p52"/>
              <p:cNvCxnSpPr/>
              <p:nvPr/>
            </p:nvCxnSpPr>
            <p:spPr>
              <a:xfrm>
                <a:off x="13553872" y="2890218"/>
                <a:ext cx="505500" cy="0"/>
              </a:xfrm>
              <a:prstGeom prst="straightConnector1">
                <a:avLst/>
              </a:prstGeom>
              <a:noFill/>
              <a:ln w="28575" cap="flat" cmpd="sng">
                <a:solidFill>
                  <a:srgbClr val="34A853"/>
                </a:solidFill>
                <a:prstDash val="solid"/>
                <a:round/>
                <a:headEnd type="none" w="med" len="med"/>
                <a:tailEnd type="none" w="med" len="med"/>
              </a:ln>
            </p:spPr>
          </p:cxnSp>
          <p:cxnSp>
            <p:nvCxnSpPr>
              <p:cNvPr id="353" name="Google Shape;353;p52"/>
              <p:cNvCxnSpPr/>
              <p:nvPr/>
            </p:nvCxnSpPr>
            <p:spPr>
              <a:xfrm>
                <a:off x="13578050" y="2980237"/>
                <a:ext cx="458100" cy="0"/>
              </a:xfrm>
              <a:prstGeom prst="straightConnector1">
                <a:avLst/>
              </a:prstGeom>
              <a:noFill/>
              <a:ln w="28575" cap="flat" cmpd="sng">
                <a:solidFill>
                  <a:srgbClr val="34A853"/>
                </a:solidFill>
                <a:prstDash val="solid"/>
                <a:round/>
                <a:headEnd type="none" w="med" len="med"/>
                <a:tailEnd type="none" w="med" len="med"/>
              </a:ln>
            </p:spPr>
          </p:cxnSp>
          <p:cxnSp>
            <p:nvCxnSpPr>
              <p:cNvPr id="354" name="Google Shape;354;p52"/>
              <p:cNvCxnSpPr/>
              <p:nvPr/>
            </p:nvCxnSpPr>
            <p:spPr>
              <a:xfrm>
                <a:off x="13660821" y="2810203"/>
                <a:ext cx="26100" cy="268200"/>
              </a:xfrm>
              <a:prstGeom prst="straightConnector1">
                <a:avLst/>
              </a:prstGeom>
              <a:noFill/>
              <a:ln w="28575" cap="flat" cmpd="sng">
                <a:solidFill>
                  <a:srgbClr val="34A853"/>
                </a:solidFill>
                <a:prstDash val="solid"/>
                <a:round/>
                <a:headEnd type="none" w="med" len="med"/>
                <a:tailEnd type="none" w="med" len="med"/>
              </a:ln>
            </p:spPr>
          </p:cxnSp>
          <p:cxnSp>
            <p:nvCxnSpPr>
              <p:cNvPr id="355" name="Google Shape;355;p52"/>
              <p:cNvCxnSpPr/>
              <p:nvPr/>
            </p:nvCxnSpPr>
            <p:spPr>
              <a:xfrm>
                <a:off x="13794775" y="2811173"/>
                <a:ext cx="0" cy="267300"/>
              </a:xfrm>
              <a:prstGeom prst="straightConnector1">
                <a:avLst/>
              </a:prstGeom>
              <a:noFill/>
              <a:ln w="28575" cap="flat" cmpd="sng">
                <a:solidFill>
                  <a:srgbClr val="34A853"/>
                </a:solidFill>
                <a:prstDash val="solid"/>
                <a:round/>
                <a:headEnd type="none" w="med" len="med"/>
                <a:tailEnd type="none" w="med" len="med"/>
              </a:ln>
            </p:spPr>
          </p:cxnSp>
          <p:cxnSp>
            <p:nvCxnSpPr>
              <p:cNvPr id="356" name="Google Shape;356;p52"/>
              <p:cNvCxnSpPr/>
              <p:nvPr/>
            </p:nvCxnSpPr>
            <p:spPr>
              <a:xfrm flipH="1">
                <a:off x="13909187" y="2810203"/>
                <a:ext cx="18600" cy="268200"/>
              </a:xfrm>
              <a:prstGeom prst="straightConnector1">
                <a:avLst/>
              </a:prstGeom>
              <a:noFill/>
              <a:ln w="28575" cap="flat" cmpd="sng">
                <a:solidFill>
                  <a:srgbClr val="34A853"/>
                </a:solidFill>
                <a:prstDash val="solid"/>
                <a:round/>
                <a:headEnd type="none" w="med" len="med"/>
                <a:tailEnd type="none" w="med" len="med"/>
              </a:ln>
            </p:spPr>
          </p:cxnSp>
          <p:sp>
            <p:nvSpPr>
              <p:cNvPr id="357" name="Google Shape;357;p52"/>
              <p:cNvSpPr/>
              <p:nvPr/>
            </p:nvSpPr>
            <p:spPr>
              <a:xfrm>
                <a:off x="13545975" y="3078529"/>
                <a:ext cx="114900" cy="141600"/>
              </a:xfrm>
              <a:prstGeom prst="blockArc">
                <a:avLst>
                  <a:gd name="adj1" fmla="val 5371857"/>
                  <a:gd name="adj2" fmla="val 16268096"/>
                  <a:gd name="adj3" fmla="val 0"/>
                </a:avLst>
              </a:prstGeom>
              <a:solidFill>
                <a:srgbClr val="FBBC05"/>
              </a:solidFill>
              <a:ln w="28575" cap="flat" cmpd="sng">
                <a:solidFill>
                  <a:srgbClr val="34A85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8" name="Google Shape;358;p52"/>
              <p:cNvCxnSpPr>
                <a:stCxn id="357" idx="0"/>
              </p:cNvCxnSpPr>
              <p:nvPr/>
            </p:nvCxnSpPr>
            <p:spPr>
              <a:xfrm>
                <a:off x="13604005" y="3220126"/>
                <a:ext cx="438300" cy="1800"/>
              </a:xfrm>
              <a:prstGeom prst="straightConnector1">
                <a:avLst/>
              </a:prstGeom>
              <a:noFill/>
              <a:ln w="28575" cap="flat" cmpd="sng">
                <a:solidFill>
                  <a:srgbClr val="34A853"/>
                </a:solidFill>
                <a:prstDash val="solid"/>
                <a:round/>
                <a:headEnd type="none" w="med" len="med"/>
                <a:tailEnd type="none" w="med" len="med"/>
              </a:ln>
            </p:spPr>
          </p:cxnSp>
          <p:sp>
            <p:nvSpPr>
              <p:cNvPr id="359" name="Google Shape;359;p52"/>
              <p:cNvSpPr/>
              <p:nvPr/>
            </p:nvSpPr>
            <p:spPr>
              <a:xfrm>
                <a:off x="13623748" y="3205389"/>
                <a:ext cx="112200" cy="112200"/>
              </a:xfrm>
              <a:prstGeom prst="donut">
                <a:avLst>
                  <a:gd name="adj" fmla="val 25000"/>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52"/>
              <p:cNvSpPr/>
              <p:nvPr/>
            </p:nvSpPr>
            <p:spPr>
              <a:xfrm>
                <a:off x="13888161" y="3205389"/>
                <a:ext cx="112200" cy="112200"/>
              </a:xfrm>
              <a:prstGeom prst="donut">
                <a:avLst>
                  <a:gd name="adj" fmla="val 25000"/>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 name="Google Shape;361;p52"/>
            <p:cNvSpPr txBox="1"/>
            <p:nvPr/>
          </p:nvSpPr>
          <p:spPr>
            <a:xfrm>
              <a:off x="13119374" y="2707521"/>
              <a:ext cx="2286900" cy="38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latin typeface="Roboto"/>
                  <a:ea typeface="Roboto"/>
                  <a:cs typeface="Roboto"/>
                  <a:sym typeface="Roboto"/>
                </a:rPr>
                <a:t>Transactions</a:t>
              </a:r>
              <a:endParaRPr sz="1800">
                <a:solidFill>
                  <a:schemeClr val="lt1"/>
                </a:solidFill>
                <a:latin typeface="Roboto"/>
                <a:ea typeface="Roboto"/>
                <a:cs typeface="Roboto"/>
                <a:sym typeface="Roboto"/>
              </a:endParaRPr>
            </a:p>
          </p:txBody>
        </p:sp>
      </p:grpSp>
      <p:grpSp>
        <p:nvGrpSpPr>
          <p:cNvPr id="362" name="Google Shape;362;p52"/>
          <p:cNvGrpSpPr/>
          <p:nvPr/>
        </p:nvGrpSpPr>
        <p:grpSpPr>
          <a:xfrm>
            <a:off x="13055474" y="4218178"/>
            <a:ext cx="1703700" cy="1270967"/>
            <a:chOff x="14826058" y="3341678"/>
            <a:chExt cx="1703700" cy="1270967"/>
          </a:xfrm>
        </p:grpSpPr>
        <p:grpSp>
          <p:nvGrpSpPr>
            <p:cNvPr id="363" name="Google Shape;363;p52"/>
            <p:cNvGrpSpPr/>
            <p:nvPr/>
          </p:nvGrpSpPr>
          <p:grpSpPr>
            <a:xfrm>
              <a:off x="15334800" y="3341678"/>
              <a:ext cx="803222" cy="870691"/>
              <a:chOff x="12941000" y="3970128"/>
              <a:chExt cx="803222" cy="870691"/>
            </a:xfrm>
          </p:grpSpPr>
          <p:sp>
            <p:nvSpPr>
              <p:cNvPr id="364" name="Google Shape;364;p52"/>
              <p:cNvSpPr/>
              <p:nvPr/>
            </p:nvSpPr>
            <p:spPr>
              <a:xfrm>
                <a:off x="12941000" y="4723819"/>
                <a:ext cx="676200" cy="117000"/>
              </a:xfrm>
              <a:prstGeom prst="trapezoid">
                <a:avLst>
                  <a:gd name="adj" fmla="val 67595"/>
                </a:avLst>
              </a:prstGeom>
              <a:solidFill>
                <a:srgbClr val="F1C232"/>
              </a:solid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2"/>
              <p:cNvSpPr/>
              <p:nvPr/>
            </p:nvSpPr>
            <p:spPr>
              <a:xfrm>
                <a:off x="13333488" y="4082839"/>
                <a:ext cx="410700" cy="410700"/>
              </a:xfrm>
              <a:prstGeom prst="ellipse">
                <a:avLst/>
              </a:prstGeom>
              <a:noFill/>
              <a:ln w="2857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52"/>
              <p:cNvSpPr/>
              <p:nvPr/>
            </p:nvSpPr>
            <p:spPr>
              <a:xfrm>
                <a:off x="13409007" y="4082839"/>
                <a:ext cx="259800" cy="410700"/>
              </a:xfrm>
              <a:prstGeom prst="ellipse">
                <a:avLst/>
              </a:prstGeom>
              <a:noFill/>
              <a:ln w="2857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7" name="Google Shape;367;p52"/>
              <p:cNvCxnSpPr>
                <a:stCxn id="366" idx="0"/>
              </p:cNvCxnSpPr>
              <p:nvPr/>
            </p:nvCxnSpPr>
            <p:spPr>
              <a:xfrm>
                <a:off x="13538907" y="4082839"/>
                <a:ext cx="0" cy="410700"/>
              </a:xfrm>
              <a:prstGeom prst="straightConnector1">
                <a:avLst/>
              </a:prstGeom>
              <a:noFill/>
              <a:ln w="28575" cap="flat" cmpd="sng">
                <a:solidFill>
                  <a:srgbClr val="F1C232"/>
                </a:solidFill>
                <a:prstDash val="solid"/>
                <a:round/>
                <a:headEnd type="none" w="med" len="med"/>
                <a:tailEnd type="none" w="med" len="med"/>
              </a:ln>
            </p:spPr>
          </p:cxnSp>
          <p:cxnSp>
            <p:nvCxnSpPr>
              <p:cNvPr id="368" name="Google Shape;368;p52"/>
              <p:cNvCxnSpPr/>
              <p:nvPr/>
            </p:nvCxnSpPr>
            <p:spPr>
              <a:xfrm>
                <a:off x="13538872" y="4082855"/>
                <a:ext cx="0" cy="410700"/>
              </a:xfrm>
              <a:prstGeom prst="straightConnector1">
                <a:avLst/>
              </a:prstGeom>
              <a:noFill/>
              <a:ln w="28575" cap="flat" cmpd="sng">
                <a:solidFill>
                  <a:srgbClr val="F1C232"/>
                </a:solidFill>
                <a:prstDash val="solid"/>
                <a:round/>
                <a:headEnd type="none" w="med" len="med"/>
                <a:tailEnd type="none" w="med" len="med"/>
              </a:ln>
            </p:spPr>
          </p:cxnSp>
          <p:sp>
            <p:nvSpPr>
              <p:cNvPr id="369" name="Google Shape;369;p52"/>
              <p:cNvSpPr/>
              <p:nvPr/>
            </p:nvSpPr>
            <p:spPr>
              <a:xfrm>
                <a:off x="13333488" y="4371983"/>
                <a:ext cx="410700" cy="234300"/>
              </a:xfrm>
              <a:prstGeom prst="blockArc">
                <a:avLst>
                  <a:gd name="adj1" fmla="val 12295664"/>
                  <a:gd name="adj2" fmla="val 20035761"/>
                  <a:gd name="adj3" fmla="val 0"/>
                </a:avLst>
              </a:prstGeom>
              <a:solidFill>
                <a:srgbClr val="FBBC05"/>
              </a:solidFill>
              <a:ln w="2857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52"/>
              <p:cNvSpPr/>
              <p:nvPr/>
            </p:nvSpPr>
            <p:spPr>
              <a:xfrm rot="10800000" flipH="1">
                <a:off x="13333488" y="3970128"/>
                <a:ext cx="410700" cy="234300"/>
              </a:xfrm>
              <a:prstGeom prst="blockArc">
                <a:avLst>
                  <a:gd name="adj1" fmla="val 12295664"/>
                  <a:gd name="adj2" fmla="val 20035761"/>
                  <a:gd name="adj3" fmla="val 0"/>
                </a:avLst>
              </a:prstGeom>
              <a:solidFill>
                <a:srgbClr val="FBBC05"/>
              </a:solidFill>
              <a:ln w="2857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52"/>
              <p:cNvSpPr/>
              <p:nvPr/>
            </p:nvSpPr>
            <p:spPr>
              <a:xfrm>
                <a:off x="13009025" y="4282403"/>
                <a:ext cx="534600" cy="362400"/>
              </a:xfrm>
              <a:prstGeom prst="roundRect">
                <a:avLst>
                  <a:gd name="adj" fmla="val 10499"/>
                </a:avLst>
              </a:prstGeom>
              <a:solidFill>
                <a:srgbClr val="FFFFFF"/>
              </a:solidFill>
              <a:ln w="381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 name="Google Shape;372;p52"/>
            <p:cNvSpPr txBox="1"/>
            <p:nvPr/>
          </p:nvSpPr>
          <p:spPr>
            <a:xfrm>
              <a:off x="14826058" y="4232245"/>
              <a:ext cx="1703700" cy="38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latin typeface="Roboto"/>
                  <a:ea typeface="Roboto"/>
                  <a:cs typeface="Roboto"/>
                  <a:sym typeface="Roboto"/>
                </a:rPr>
                <a:t>Online communities</a:t>
              </a:r>
              <a:endParaRPr sz="1800">
                <a:solidFill>
                  <a:schemeClr val="lt1"/>
                </a:solidFill>
                <a:latin typeface="Roboto"/>
                <a:ea typeface="Roboto"/>
                <a:cs typeface="Roboto"/>
                <a:sym typeface="Roboto"/>
              </a:endParaRPr>
            </a:p>
          </p:txBody>
        </p:sp>
      </p:grpSp>
      <p:grpSp>
        <p:nvGrpSpPr>
          <p:cNvPr id="373" name="Google Shape;373;p52"/>
          <p:cNvGrpSpPr/>
          <p:nvPr/>
        </p:nvGrpSpPr>
        <p:grpSpPr>
          <a:xfrm>
            <a:off x="14767996" y="4331314"/>
            <a:ext cx="1703700" cy="1157831"/>
            <a:chOff x="11546371" y="3553639"/>
            <a:chExt cx="1703700" cy="1157831"/>
          </a:xfrm>
        </p:grpSpPr>
        <p:grpSp>
          <p:nvGrpSpPr>
            <p:cNvPr id="374" name="Google Shape;374;p52"/>
            <p:cNvGrpSpPr/>
            <p:nvPr/>
          </p:nvGrpSpPr>
          <p:grpSpPr>
            <a:xfrm>
              <a:off x="12067098" y="3553639"/>
              <a:ext cx="662234" cy="770829"/>
              <a:chOff x="12454401" y="4034650"/>
              <a:chExt cx="747949" cy="870600"/>
            </a:xfrm>
          </p:grpSpPr>
          <p:sp>
            <p:nvSpPr>
              <p:cNvPr id="375" name="Google Shape;375;p52"/>
              <p:cNvSpPr/>
              <p:nvPr/>
            </p:nvSpPr>
            <p:spPr>
              <a:xfrm>
                <a:off x="12593050" y="4034650"/>
                <a:ext cx="609300" cy="870600"/>
              </a:xfrm>
              <a:prstGeom prst="foldedCorner">
                <a:avLst>
                  <a:gd name="adj" fmla="val 31245"/>
                </a:avLst>
              </a:prstGeom>
              <a:solidFill>
                <a:srgbClr val="3B83F3"/>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6" name="Google Shape;376;p52"/>
              <p:cNvCxnSpPr/>
              <p:nvPr/>
            </p:nvCxnSpPr>
            <p:spPr>
              <a:xfrm>
                <a:off x="12719799" y="4185800"/>
                <a:ext cx="375300" cy="0"/>
              </a:xfrm>
              <a:prstGeom prst="straightConnector1">
                <a:avLst/>
              </a:prstGeom>
              <a:noFill/>
              <a:ln w="28575" cap="flat" cmpd="sng">
                <a:solidFill>
                  <a:srgbClr val="FFFFFF"/>
                </a:solidFill>
                <a:prstDash val="solid"/>
                <a:round/>
                <a:headEnd type="none" w="med" len="med"/>
                <a:tailEnd type="none" w="med" len="med"/>
              </a:ln>
            </p:spPr>
          </p:cxnSp>
          <p:cxnSp>
            <p:nvCxnSpPr>
              <p:cNvPr id="377" name="Google Shape;377;p52"/>
              <p:cNvCxnSpPr/>
              <p:nvPr/>
            </p:nvCxnSpPr>
            <p:spPr>
              <a:xfrm>
                <a:off x="12719799" y="4290650"/>
                <a:ext cx="375300" cy="0"/>
              </a:xfrm>
              <a:prstGeom prst="straightConnector1">
                <a:avLst/>
              </a:prstGeom>
              <a:noFill/>
              <a:ln w="28575" cap="flat" cmpd="sng">
                <a:solidFill>
                  <a:srgbClr val="FFFFFF"/>
                </a:solidFill>
                <a:prstDash val="solid"/>
                <a:round/>
                <a:headEnd type="none" w="med" len="med"/>
                <a:tailEnd type="none" w="med" len="med"/>
              </a:ln>
            </p:spPr>
          </p:cxnSp>
          <p:cxnSp>
            <p:nvCxnSpPr>
              <p:cNvPr id="378" name="Google Shape;378;p52"/>
              <p:cNvCxnSpPr/>
              <p:nvPr/>
            </p:nvCxnSpPr>
            <p:spPr>
              <a:xfrm>
                <a:off x="12719799" y="4395500"/>
                <a:ext cx="375300" cy="0"/>
              </a:xfrm>
              <a:prstGeom prst="straightConnector1">
                <a:avLst/>
              </a:prstGeom>
              <a:noFill/>
              <a:ln w="28575" cap="flat" cmpd="sng">
                <a:solidFill>
                  <a:srgbClr val="FFFFFF"/>
                </a:solidFill>
                <a:prstDash val="solid"/>
                <a:round/>
                <a:headEnd type="none" w="med" len="med"/>
                <a:tailEnd type="none" w="med" len="med"/>
              </a:ln>
            </p:spPr>
          </p:cxnSp>
          <p:cxnSp>
            <p:nvCxnSpPr>
              <p:cNvPr id="379" name="Google Shape;379;p52"/>
              <p:cNvCxnSpPr/>
              <p:nvPr/>
            </p:nvCxnSpPr>
            <p:spPr>
              <a:xfrm>
                <a:off x="12719799" y="4500350"/>
                <a:ext cx="375300" cy="0"/>
              </a:xfrm>
              <a:prstGeom prst="straightConnector1">
                <a:avLst/>
              </a:prstGeom>
              <a:noFill/>
              <a:ln w="28575" cap="flat" cmpd="sng">
                <a:solidFill>
                  <a:srgbClr val="FFFFFF"/>
                </a:solidFill>
                <a:prstDash val="solid"/>
                <a:round/>
                <a:headEnd type="none" w="med" len="med"/>
                <a:tailEnd type="none" w="med" len="med"/>
              </a:ln>
            </p:spPr>
          </p:cxnSp>
          <p:sp>
            <p:nvSpPr>
              <p:cNvPr id="380" name="Google Shape;380;p52"/>
              <p:cNvSpPr/>
              <p:nvPr/>
            </p:nvSpPr>
            <p:spPr>
              <a:xfrm rot="-1967611">
                <a:off x="12603815" y="4228210"/>
                <a:ext cx="96622" cy="580179"/>
              </a:xfrm>
              <a:prstGeom prst="flowChartOffpageConnector">
                <a:avLst/>
              </a:prstGeom>
              <a:solidFill>
                <a:srgbClr val="0D5BD8"/>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 name="Google Shape;381;p52"/>
            <p:cNvSpPr txBox="1"/>
            <p:nvPr/>
          </p:nvSpPr>
          <p:spPr>
            <a:xfrm>
              <a:off x="11546371" y="4331070"/>
              <a:ext cx="1703700" cy="38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latin typeface="Roboto"/>
                  <a:ea typeface="Roboto"/>
                  <a:cs typeface="Roboto"/>
                  <a:sym typeface="Roboto"/>
                </a:rPr>
                <a:t>Notes &amp; text fields</a:t>
              </a:r>
              <a:endParaRPr sz="1800">
                <a:solidFill>
                  <a:schemeClr val="lt1"/>
                </a:solidFill>
                <a:latin typeface="Roboto"/>
                <a:ea typeface="Roboto"/>
                <a:cs typeface="Roboto"/>
                <a:sym typeface="Roboto"/>
              </a:endParaRPr>
            </a:p>
          </p:txBody>
        </p:sp>
      </p:grpSp>
      <p:grpSp>
        <p:nvGrpSpPr>
          <p:cNvPr id="382" name="Google Shape;382;p52"/>
          <p:cNvGrpSpPr/>
          <p:nvPr/>
        </p:nvGrpSpPr>
        <p:grpSpPr>
          <a:xfrm>
            <a:off x="11521771" y="7954181"/>
            <a:ext cx="1703700" cy="817519"/>
            <a:chOff x="12177771" y="4904600"/>
            <a:chExt cx="1703700" cy="817519"/>
          </a:xfrm>
        </p:grpSpPr>
        <p:sp>
          <p:nvSpPr>
            <p:cNvPr id="383" name="Google Shape;383;p52"/>
            <p:cNvSpPr/>
            <p:nvPr/>
          </p:nvSpPr>
          <p:spPr>
            <a:xfrm>
              <a:off x="12628074" y="4904600"/>
              <a:ext cx="803100" cy="458400"/>
            </a:xfrm>
            <a:prstGeom prst="rect">
              <a:avLst/>
            </a:prstGeom>
            <a:solidFill>
              <a:srgbClr val="D93025"/>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2"/>
            <p:cNvSpPr/>
            <p:nvPr/>
          </p:nvSpPr>
          <p:spPr>
            <a:xfrm>
              <a:off x="12626275" y="5055750"/>
              <a:ext cx="803100" cy="307200"/>
            </a:xfrm>
            <a:prstGeom prst="triangle">
              <a:avLst>
                <a:gd name="adj" fmla="val 50000"/>
              </a:avLst>
            </a:prstGeom>
            <a:solidFill>
              <a:srgbClr val="EA4335"/>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2"/>
            <p:cNvSpPr/>
            <p:nvPr/>
          </p:nvSpPr>
          <p:spPr>
            <a:xfrm rot="10800000" flipH="1">
              <a:off x="12626275" y="4904600"/>
              <a:ext cx="803100" cy="307200"/>
            </a:xfrm>
            <a:prstGeom prst="triangle">
              <a:avLst>
                <a:gd name="adj" fmla="val 50000"/>
              </a:avLst>
            </a:prstGeom>
            <a:solidFill>
              <a:srgbClr val="EA4335"/>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2"/>
            <p:cNvSpPr txBox="1"/>
            <p:nvPr/>
          </p:nvSpPr>
          <p:spPr>
            <a:xfrm>
              <a:off x="12177771" y="5341719"/>
              <a:ext cx="1703700" cy="38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latin typeface="Roboto"/>
                  <a:ea typeface="Roboto"/>
                  <a:cs typeface="Roboto"/>
                  <a:sym typeface="Roboto"/>
                </a:rPr>
                <a:t>Email</a:t>
              </a:r>
              <a:endParaRPr sz="1800">
                <a:solidFill>
                  <a:schemeClr val="lt1"/>
                </a:solidFill>
                <a:latin typeface="Roboto"/>
                <a:ea typeface="Roboto"/>
                <a:cs typeface="Roboto"/>
                <a:sym typeface="Roboto"/>
              </a:endParaRPr>
            </a:p>
          </p:txBody>
        </p:sp>
      </p:grpSp>
      <p:grpSp>
        <p:nvGrpSpPr>
          <p:cNvPr id="387" name="Google Shape;387;p52"/>
          <p:cNvGrpSpPr/>
          <p:nvPr/>
        </p:nvGrpSpPr>
        <p:grpSpPr>
          <a:xfrm>
            <a:off x="14941102" y="6085243"/>
            <a:ext cx="1357500" cy="1053980"/>
            <a:chOff x="12745527" y="5604398"/>
            <a:chExt cx="1357500" cy="1053980"/>
          </a:xfrm>
        </p:grpSpPr>
        <p:grpSp>
          <p:nvGrpSpPr>
            <p:cNvPr id="388" name="Google Shape;388;p52"/>
            <p:cNvGrpSpPr/>
            <p:nvPr/>
          </p:nvGrpSpPr>
          <p:grpSpPr>
            <a:xfrm>
              <a:off x="13035374" y="5604398"/>
              <a:ext cx="819225" cy="804152"/>
              <a:chOff x="12718499" y="5985098"/>
              <a:chExt cx="819225" cy="804152"/>
            </a:xfrm>
          </p:grpSpPr>
          <p:sp>
            <p:nvSpPr>
              <p:cNvPr id="389" name="Google Shape;389;p52"/>
              <p:cNvSpPr/>
              <p:nvPr/>
            </p:nvSpPr>
            <p:spPr>
              <a:xfrm rot="-6413861">
                <a:off x="12985867" y="6118652"/>
                <a:ext cx="215713" cy="536795"/>
              </a:xfrm>
              <a:prstGeom prst="moon">
                <a:avLst>
                  <a:gd name="adj" fmla="val 53620"/>
                </a:avLst>
              </a:prstGeom>
              <a:solidFill>
                <a:srgbClr val="1A73E8"/>
              </a:solidFill>
              <a:ln w="9525" cap="flat" cmpd="sng">
                <a:solidFill>
                  <a:srgbClr val="1A73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2"/>
              <p:cNvSpPr/>
              <p:nvPr/>
            </p:nvSpPr>
            <p:spPr>
              <a:xfrm rot="-4366822">
                <a:off x="12907985" y="5902662"/>
                <a:ext cx="259428" cy="588473"/>
              </a:xfrm>
              <a:prstGeom prst="moon">
                <a:avLst>
                  <a:gd name="adj" fmla="val 50000"/>
                </a:avLst>
              </a:prstGeom>
              <a:solidFill>
                <a:srgbClr val="1A73E8"/>
              </a:solidFill>
              <a:ln w="9525" cap="flat" cmpd="sng">
                <a:solidFill>
                  <a:srgbClr val="1A73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2"/>
              <p:cNvSpPr/>
              <p:nvPr/>
            </p:nvSpPr>
            <p:spPr>
              <a:xfrm rot="-5547128">
                <a:off x="12914707" y="5993842"/>
                <a:ext cx="259438" cy="571967"/>
              </a:xfrm>
              <a:prstGeom prst="moon">
                <a:avLst>
                  <a:gd name="adj" fmla="val 55669"/>
                </a:avLst>
              </a:prstGeom>
              <a:solidFill>
                <a:srgbClr val="1A73E8"/>
              </a:solidFill>
              <a:ln w="9525" cap="flat" cmpd="sng">
                <a:solidFill>
                  <a:srgbClr val="1A73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52"/>
              <p:cNvGrpSpPr/>
              <p:nvPr/>
            </p:nvGrpSpPr>
            <p:grpSpPr>
              <a:xfrm>
                <a:off x="12731623" y="5991024"/>
                <a:ext cx="786600" cy="794651"/>
                <a:chOff x="12731623" y="5991024"/>
                <a:chExt cx="786600" cy="794651"/>
              </a:xfrm>
            </p:grpSpPr>
            <p:sp>
              <p:nvSpPr>
                <p:cNvPr id="393" name="Google Shape;393;p52"/>
                <p:cNvSpPr/>
                <p:nvPr/>
              </p:nvSpPr>
              <p:spPr>
                <a:xfrm rot="-8102057">
                  <a:off x="12947687" y="6013657"/>
                  <a:ext cx="354473" cy="757736"/>
                </a:xfrm>
                <a:prstGeom prst="moon">
                  <a:avLst>
                    <a:gd name="adj" fmla="val 62921"/>
                  </a:avLst>
                </a:prstGeom>
                <a:solidFill>
                  <a:srgbClr val="3B83F3"/>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2"/>
                <p:cNvSpPr/>
                <p:nvPr/>
              </p:nvSpPr>
              <p:spPr>
                <a:xfrm>
                  <a:off x="13109825" y="5991024"/>
                  <a:ext cx="247200" cy="247200"/>
                </a:xfrm>
                <a:prstGeom prst="ellipse">
                  <a:avLst/>
                </a:prstGeom>
                <a:solidFill>
                  <a:srgbClr val="3B83F3"/>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2"/>
                <p:cNvSpPr/>
                <p:nvPr/>
              </p:nvSpPr>
              <p:spPr>
                <a:xfrm rot="5400000">
                  <a:off x="13342875" y="6070475"/>
                  <a:ext cx="59100" cy="89100"/>
                </a:xfrm>
                <a:prstGeom prst="rtTriangle">
                  <a:avLst/>
                </a:prstGeom>
                <a:solidFill>
                  <a:srgbClr val="3B83F3"/>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2"/>
                <p:cNvSpPr/>
                <p:nvPr/>
              </p:nvSpPr>
              <p:spPr>
                <a:xfrm rot="4117763" flipH="1">
                  <a:off x="13333211" y="5991048"/>
                  <a:ext cx="59276" cy="97659"/>
                </a:xfrm>
                <a:prstGeom prst="rtTriangle">
                  <a:avLst/>
                </a:prstGeom>
                <a:solidFill>
                  <a:srgbClr val="3B83F3"/>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 name="Google Shape;397;p52"/>
              <p:cNvGrpSpPr/>
              <p:nvPr/>
            </p:nvGrpSpPr>
            <p:grpSpPr>
              <a:xfrm>
                <a:off x="12751124" y="5994599"/>
                <a:ext cx="786600" cy="794651"/>
                <a:chOff x="12884023" y="6143424"/>
                <a:chExt cx="786600" cy="794651"/>
              </a:xfrm>
            </p:grpSpPr>
            <p:sp>
              <p:nvSpPr>
                <p:cNvPr id="398" name="Google Shape;398;p52"/>
                <p:cNvSpPr/>
                <p:nvPr/>
              </p:nvSpPr>
              <p:spPr>
                <a:xfrm rot="-8102057">
                  <a:off x="13100087" y="6166057"/>
                  <a:ext cx="354473" cy="757736"/>
                </a:xfrm>
                <a:prstGeom prst="moon">
                  <a:avLst>
                    <a:gd name="adj" fmla="val 62921"/>
                  </a:avLst>
                </a:prstGeom>
                <a:solidFill>
                  <a:srgbClr val="3B83F3"/>
                </a:solidFill>
                <a:ln w="9525" cap="flat" cmpd="sng">
                  <a:solidFill>
                    <a:srgbClr val="3B8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2"/>
                <p:cNvSpPr/>
                <p:nvPr/>
              </p:nvSpPr>
              <p:spPr>
                <a:xfrm>
                  <a:off x="13262225" y="6143424"/>
                  <a:ext cx="247200" cy="247200"/>
                </a:xfrm>
                <a:prstGeom prst="ellipse">
                  <a:avLst/>
                </a:prstGeom>
                <a:solidFill>
                  <a:srgbClr val="3B83F3"/>
                </a:solidFill>
                <a:ln w="9525" cap="flat" cmpd="sng">
                  <a:solidFill>
                    <a:srgbClr val="3B8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2"/>
                <p:cNvSpPr/>
                <p:nvPr/>
              </p:nvSpPr>
              <p:spPr>
                <a:xfrm rot="5400000">
                  <a:off x="13495275" y="6222875"/>
                  <a:ext cx="59100" cy="89100"/>
                </a:xfrm>
                <a:prstGeom prst="rtTriangle">
                  <a:avLst/>
                </a:prstGeom>
                <a:solidFill>
                  <a:srgbClr val="3B83F3"/>
                </a:solidFill>
                <a:ln w="9525" cap="flat" cmpd="sng">
                  <a:solidFill>
                    <a:srgbClr val="3B8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2"/>
                <p:cNvSpPr/>
                <p:nvPr/>
              </p:nvSpPr>
              <p:spPr>
                <a:xfrm rot="4117763" flipH="1">
                  <a:off x="13485611" y="6143448"/>
                  <a:ext cx="59276" cy="97659"/>
                </a:xfrm>
                <a:prstGeom prst="rtTriangle">
                  <a:avLst/>
                </a:prstGeom>
                <a:solidFill>
                  <a:srgbClr val="3B83F3"/>
                </a:solidFill>
                <a:ln w="9525" cap="flat" cmpd="sng">
                  <a:solidFill>
                    <a:srgbClr val="3B8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2" name="Google Shape;402;p52"/>
            <p:cNvSpPr txBox="1"/>
            <p:nvPr/>
          </p:nvSpPr>
          <p:spPr>
            <a:xfrm>
              <a:off x="12745527" y="6277978"/>
              <a:ext cx="1357500" cy="38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latin typeface="Roboto"/>
                  <a:ea typeface="Roboto"/>
                  <a:cs typeface="Roboto"/>
                  <a:sym typeface="Roboto"/>
                </a:rPr>
                <a:t>Social media</a:t>
              </a:r>
              <a:endParaRPr sz="1800">
                <a:solidFill>
                  <a:schemeClr val="lt1"/>
                </a:solidFill>
                <a:latin typeface="Roboto"/>
                <a:ea typeface="Roboto"/>
                <a:cs typeface="Roboto"/>
                <a:sym typeface="Roboto"/>
              </a:endParaRPr>
            </a:p>
          </p:txBody>
        </p:sp>
      </p:grpSp>
      <p:grpSp>
        <p:nvGrpSpPr>
          <p:cNvPr id="403" name="Google Shape;403;p52"/>
          <p:cNvGrpSpPr/>
          <p:nvPr/>
        </p:nvGrpSpPr>
        <p:grpSpPr>
          <a:xfrm>
            <a:off x="13273237" y="6269706"/>
            <a:ext cx="1357500" cy="685053"/>
            <a:chOff x="13225227" y="7052347"/>
            <a:chExt cx="1357500" cy="685053"/>
          </a:xfrm>
        </p:grpSpPr>
        <p:grpSp>
          <p:nvGrpSpPr>
            <p:cNvPr id="404" name="Google Shape;404;p52"/>
            <p:cNvGrpSpPr/>
            <p:nvPr/>
          </p:nvGrpSpPr>
          <p:grpSpPr>
            <a:xfrm>
              <a:off x="13225241" y="7052347"/>
              <a:ext cx="1357453" cy="304646"/>
              <a:chOff x="15583041" y="6720822"/>
              <a:chExt cx="1357453" cy="304646"/>
            </a:xfrm>
          </p:grpSpPr>
          <p:grpSp>
            <p:nvGrpSpPr>
              <p:cNvPr id="405" name="Google Shape;405;p52"/>
              <p:cNvGrpSpPr/>
              <p:nvPr/>
            </p:nvGrpSpPr>
            <p:grpSpPr>
              <a:xfrm>
                <a:off x="15583041" y="6720822"/>
                <a:ext cx="320353" cy="304646"/>
                <a:chOff x="15583296" y="5921425"/>
                <a:chExt cx="1161119" cy="1104189"/>
              </a:xfrm>
            </p:grpSpPr>
            <p:sp>
              <p:nvSpPr>
                <p:cNvPr id="406" name="Google Shape;406;p52"/>
                <p:cNvSpPr/>
                <p:nvPr/>
              </p:nvSpPr>
              <p:spPr>
                <a:xfrm>
                  <a:off x="16015550" y="5921425"/>
                  <a:ext cx="297300" cy="355800"/>
                </a:xfrm>
                <a:prstGeom prst="triangle">
                  <a:avLst>
                    <a:gd name="adj" fmla="val 50000"/>
                  </a:avLst>
                </a:prstGeom>
                <a:solidFill>
                  <a:srgbClr val="FBBC05"/>
                </a:solidFill>
                <a:ln w="9525" cap="flat" cmpd="sng">
                  <a:solidFill>
                    <a:srgbClr val="FBBC0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2"/>
                <p:cNvSpPr/>
                <p:nvPr/>
              </p:nvSpPr>
              <p:spPr>
                <a:xfrm rot="4321317">
                  <a:off x="16380604" y="6188475"/>
                  <a:ext cx="297422" cy="355768"/>
                </a:xfrm>
                <a:prstGeom prst="triangle">
                  <a:avLst>
                    <a:gd name="adj" fmla="val 50000"/>
                  </a:avLst>
                </a:prstGeom>
                <a:solidFill>
                  <a:srgbClr val="FBBC05"/>
                </a:solidFill>
                <a:ln w="9525" cap="flat" cmpd="sng">
                  <a:solidFill>
                    <a:srgbClr val="FBBC0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2"/>
                <p:cNvSpPr/>
                <p:nvPr/>
              </p:nvSpPr>
              <p:spPr>
                <a:xfrm rot="8637082">
                  <a:off x="16239320" y="6616213"/>
                  <a:ext cx="297211" cy="355903"/>
                </a:xfrm>
                <a:prstGeom prst="triangle">
                  <a:avLst>
                    <a:gd name="adj" fmla="val 50000"/>
                  </a:avLst>
                </a:prstGeom>
                <a:solidFill>
                  <a:srgbClr val="FBBC05"/>
                </a:solidFill>
                <a:ln w="9525" cap="flat" cmpd="sng">
                  <a:solidFill>
                    <a:srgbClr val="FBBC0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52"/>
                <p:cNvSpPr/>
                <p:nvPr/>
              </p:nvSpPr>
              <p:spPr>
                <a:xfrm rot="-4321317" flipH="1">
                  <a:off x="15649685" y="6188475"/>
                  <a:ext cx="297422" cy="355768"/>
                </a:xfrm>
                <a:prstGeom prst="triangle">
                  <a:avLst>
                    <a:gd name="adj" fmla="val 50000"/>
                  </a:avLst>
                </a:prstGeom>
                <a:solidFill>
                  <a:srgbClr val="FBBC05"/>
                </a:solidFill>
                <a:ln w="9525" cap="flat" cmpd="sng">
                  <a:solidFill>
                    <a:srgbClr val="FBBC0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52"/>
                <p:cNvSpPr/>
                <p:nvPr/>
              </p:nvSpPr>
              <p:spPr>
                <a:xfrm rot="-8637082" flipH="1">
                  <a:off x="15791181" y="6616213"/>
                  <a:ext cx="297211" cy="355903"/>
                </a:xfrm>
                <a:prstGeom prst="triangle">
                  <a:avLst>
                    <a:gd name="adj" fmla="val 50000"/>
                  </a:avLst>
                </a:prstGeom>
                <a:solidFill>
                  <a:srgbClr val="FBBC05"/>
                </a:solidFill>
                <a:ln w="9525" cap="flat" cmpd="sng">
                  <a:solidFill>
                    <a:srgbClr val="FBBC0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2"/>
                <p:cNvSpPr/>
                <p:nvPr/>
              </p:nvSpPr>
              <p:spPr>
                <a:xfrm rot="10800000" flipH="1">
                  <a:off x="15922906" y="6279663"/>
                  <a:ext cx="480300" cy="453900"/>
                </a:xfrm>
                <a:prstGeom prst="pentagon">
                  <a:avLst>
                    <a:gd name="hf" fmla="val 105146"/>
                    <a:gd name="vf" fmla="val 110557"/>
                  </a:avLst>
                </a:prstGeom>
                <a:solidFill>
                  <a:srgbClr val="FBBC05"/>
                </a:solidFill>
                <a:ln w="9525" cap="flat" cmpd="sng">
                  <a:solidFill>
                    <a:srgbClr val="FBBC0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p52"/>
              <p:cNvGrpSpPr/>
              <p:nvPr/>
            </p:nvGrpSpPr>
            <p:grpSpPr>
              <a:xfrm>
                <a:off x="15928741" y="6720822"/>
                <a:ext cx="320353" cy="304646"/>
                <a:chOff x="15583296" y="5921425"/>
                <a:chExt cx="1161119" cy="1104189"/>
              </a:xfrm>
            </p:grpSpPr>
            <p:sp>
              <p:nvSpPr>
                <p:cNvPr id="413" name="Google Shape;413;p52"/>
                <p:cNvSpPr/>
                <p:nvPr/>
              </p:nvSpPr>
              <p:spPr>
                <a:xfrm>
                  <a:off x="16015550" y="5921425"/>
                  <a:ext cx="297300" cy="355800"/>
                </a:xfrm>
                <a:prstGeom prst="triangle">
                  <a:avLst>
                    <a:gd name="adj" fmla="val 50000"/>
                  </a:avLst>
                </a:prstGeom>
                <a:solidFill>
                  <a:srgbClr val="FBBC05"/>
                </a:solidFill>
                <a:ln w="9525" cap="flat" cmpd="sng">
                  <a:solidFill>
                    <a:srgbClr val="FBBC0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2"/>
                <p:cNvSpPr/>
                <p:nvPr/>
              </p:nvSpPr>
              <p:spPr>
                <a:xfrm rot="4321317">
                  <a:off x="16380604" y="6188475"/>
                  <a:ext cx="297422" cy="355768"/>
                </a:xfrm>
                <a:prstGeom prst="triangle">
                  <a:avLst>
                    <a:gd name="adj" fmla="val 50000"/>
                  </a:avLst>
                </a:prstGeom>
                <a:solidFill>
                  <a:srgbClr val="FBBC05"/>
                </a:solidFill>
                <a:ln w="9525" cap="flat" cmpd="sng">
                  <a:solidFill>
                    <a:srgbClr val="FBBC0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2"/>
                <p:cNvSpPr/>
                <p:nvPr/>
              </p:nvSpPr>
              <p:spPr>
                <a:xfrm rot="8637082">
                  <a:off x="16239320" y="6616213"/>
                  <a:ext cx="297211" cy="355903"/>
                </a:xfrm>
                <a:prstGeom prst="triangle">
                  <a:avLst>
                    <a:gd name="adj" fmla="val 50000"/>
                  </a:avLst>
                </a:prstGeom>
                <a:solidFill>
                  <a:srgbClr val="FBBC05"/>
                </a:solidFill>
                <a:ln w="9525" cap="flat" cmpd="sng">
                  <a:solidFill>
                    <a:srgbClr val="FBBC0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2"/>
                <p:cNvSpPr/>
                <p:nvPr/>
              </p:nvSpPr>
              <p:spPr>
                <a:xfrm rot="-4321317" flipH="1">
                  <a:off x="15649685" y="6188475"/>
                  <a:ext cx="297422" cy="355768"/>
                </a:xfrm>
                <a:prstGeom prst="triangle">
                  <a:avLst>
                    <a:gd name="adj" fmla="val 50000"/>
                  </a:avLst>
                </a:prstGeom>
                <a:solidFill>
                  <a:srgbClr val="FBBC05"/>
                </a:solidFill>
                <a:ln w="9525" cap="flat" cmpd="sng">
                  <a:solidFill>
                    <a:srgbClr val="FBBC0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2"/>
                <p:cNvSpPr/>
                <p:nvPr/>
              </p:nvSpPr>
              <p:spPr>
                <a:xfrm rot="-8637082" flipH="1">
                  <a:off x="15791181" y="6616213"/>
                  <a:ext cx="297211" cy="355903"/>
                </a:xfrm>
                <a:prstGeom prst="triangle">
                  <a:avLst>
                    <a:gd name="adj" fmla="val 50000"/>
                  </a:avLst>
                </a:prstGeom>
                <a:solidFill>
                  <a:srgbClr val="FBBC05"/>
                </a:solidFill>
                <a:ln w="9525" cap="flat" cmpd="sng">
                  <a:solidFill>
                    <a:srgbClr val="FBBC0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2"/>
                <p:cNvSpPr/>
                <p:nvPr/>
              </p:nvSpPr>
              <p:spPr>
                <a:xfrm rot="10800000" flipH="1">
                  <a:off x="15922906" y="6279663"/>
                  <a:ext cx="480300" cy="453900"/>
                </a:xfrm>
                <a:prstGeom prst="pentagon">
                  <a:avLst>
                    <a:gd name="hf" fmla="val 105146"/>
                    <a:gd name="vf" fmla="val 110557"/>
                  </a:avLst>
                </a:prstGeom>
                <a:solidFill>
                  <a:srgbClr val="FBBC05"/>
                </a:solidFill>
                <a:ln w="9525" cap="flat" cmpd="sng">
                  <a:solidFill>
                    <a:srgbClr val="FBBC0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52"/>
              <p:cNvGrpSpPr/>
              <p:nvPr/>
            </p:nvGrpSpPr>
            <p:grpSpPr>
              <a:xfrm>
                <a:off x="16274441" y="6720822"/>
                <a:ext cx="320353" cy="304646"/>
                <a:chOff x="15583296" y="5921425"/>
                <a:chExt cx="1161119" cy="1104189"/>
              </a:xfrm>
            </p:grpSpPr>
            <p:sp>
              <p:nvSpPr>
                <p:cNvPr id="420" name="Google Shape;420;p52"/>
                <p:cNvSpPr/>
                <p:nvPr/>
              </p:nvSpPr>
              <p:spPr>
                <a:xfrm>
                  <a:off x="16015550" y="5921425"/>
                  <a:ext cx="297300" cy="355800"/>
                </a:xfrm>
                <a:prstGeom prst="triangle">
                  <a:avLst>
                    <a:gd name="adj" fmla="val 50000"/>
                  </a:avLst>
                </a:prstGeom>
                <a:solidFill>
                  <a:srgbClr val="FBBC05"/>
                </a:solidFill>
                <a:ln w="9525" cap="flat" cmpd="sng">
                  <a:solidFill>
                    <a:srgbClr val="FBBC0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2"/>
                <p:cNvSpPr/>
                <p:nvPr/>
              </p:nvSpPr>
              <p:spPr>
                <a:xfrm rot="4321317">
                  <a:off x="16380604" y="6188475"/>
                  <a:ext cx="297422" cy="355768"/>
                </a:xfrm>
                <a:prstGeom prst="triangle">
                  <a:avLst>
                    <a:gd name="adj" fmla="val 50000"/>
                  </a:avLst>
                </a:prstGeom>
                <a:solidFill>
                  <a:srgbClr val="FBBC05"/>
                </a:solidFill>
                <a:ln w="9525" cap="flat" cmpd="sng">
                  <a:solidFill>
                    <a:srgbClr val="FBBC0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2"/>
                <p:cNvSpPr/>
                <p:nvPr/>
              </p:nvSpPr>
              <p:spPr>
                <a:xfrm rot="8637082">
                  <a:off x="16239320" y="6616213"/>
                  <a:ext cx="297211" cy="355903"/>
                </a:xfrm>
                <a:prstGeom prst="triangle">
                  <a:avLst>
                    <a:gd name="adj" fmla="val 50000"/>
                  </a:avLst>
                </a:prstGeom>
                <a:solidFill>
                  <a:srgbClr val="FBBC05"/>
                </a:solidFill>
                <a:ln w="9525" cap="flat" cmpd="sng">
                  <a:solidFill>
                    <a:srgbClr val="FBBC0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2"/>
                <p:cNvSpPr/>
                <p:nvPr/>
              </p:nvSpPr>
              <p:spPr>
                <a:xfrm rot="-4321317" flipH="1">
                  <a:off x="15649685" y="6188475"/>
                  <a:ext cx="297422" cy="355768"/>
                </a:xfrm>
                <a:prstGeom prst="triangle">
                  <a:avLst>
                    <a:gd name="adj" fmla="val 50000"/>
                  </a:avLst>
                </a:prstGeom>
                <a:solidFill>
                  <a:srgbClr val="FBBC05"/>
                </a:solidFill>
                <a:ln w="9525" cap="flat" cmpd="sng">
                  <a:solidFill>
                    <a:srgbClr val="FBBC0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2"/>
                <p:cNvSpPr/>
                <p:nvPr/>
              </p:nvSpPr>
              <p:spPr>
                <a:xfrm rot="-8637082" flipH="1">
                  <a:off x="15791181" y="6616213"/>
                  <a:ext cx="297211" cy="355903"/>
                </a:xfrm>
                <a:prstGeom prst="triangle">
                  <a:avLst>
                    <a:gd name="adj" fmla="val 50000"/>
                  </a:avLst>
                </a:prstGeom>
                <a:solidFill>
                  <a:srgbClr val="FBBC05"/>
                </a:solidFill>
                <a:ln w="9525" cap="flat" cmpd="sng">
                  <a:solidFill>
                    <a:srgbClr val="FBBC0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2"/>
                <p:cNvSpPr/>
                <p:nvPr/>
              </p:nvSpPr>
              <p:spPr>
                <a:xfrm rot="10800000" flipH="1">
                  <a:off x="15922906" y="6279663"/>
                  <a:ext cx="480300" cy="453900"/>
                </a:xfrm>
                <a:prstGeom prst="pentagon">
                  <a:avLst>
                    <a:gd name="hf" fmla="val 105146"/>
                    <a:gd name="vf" fmla="val 110557"/>
                  </a:avLst>
                </a:prstGeom>
                <a:solidFill>
                  <a:srgbClr val="FBBC05"/>
                </a:solidFill>
                <a:ln w="9525" cap="flat" cmpd="sng">
                  <a:solidFill>
                    <a:srgbClr val="FBBC0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 name="Google Shape;426;p52"/>
              <p:cNvGrpSpPr/>
              <p:nvPr/>
            </p:nvGrpSpPr>
            <p:grpSpPr>
              <a:xfrm>
                <a:off x="16620141" y="6720822"/>
                <a:ext cx="320353" cy="304646"/>
                <a:chOff x="15583296" y="5921425"/>
                <a:chExt cx="1161119" cy="1104189"/>
              </a:xfrm>
            </p:grpSpPr>
            <p:sp>
              <p:nvSpPr>
                <p:cNvPr id="427" name="Google Shape;427;p52"/>
                <p:cNvSpPr/>
                <p:nvPr/>
              </p:nvSpPr>
              <p:spPr>
                <a:xfrm>
                  <a:off x="16015550" y="5921425"/>
                  <a:ext cx="297300" cy="355800"/>
                </a:xfrm>
                <a:prstGeom prst="triangle">
                  <a:avLst>
                    <a:gd name="adj" fmla="val 50000"/>
                  </a:avLst>
                </a:prstGeom>
                <a:solidFill>
                  <a:srgbClr val="FBBC05"/>
                </a:solidFill>
                <a:ln w="9525" cap="flat" cmpd="sng">
                  <a:solidFill>
                    <a:srgbClr val="FBBC0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2"/>
                <p:cNvSpPr/>
                <p:nvPr/>
              </p:nvSpPr>
              <p:spPr>
                <a:xfrm rot="4321317">
                  <a:off x="16380604" y="6188475"/>
                  <a:ext cx="297422" cy="355768"/>
                </a:xfrm>
                <a:prstGeom prst="triangle">
                  <a:avLst>
                    <a:gd name="adj" fmla="val 50000"/>
                  </a:avLst>
                </a:prstGeom>
                <a:solidFill>
                  <a:srgbClr val="FBBC05"/>
                </a:solidFill>
                <a:ln w="9525" cap="flat" cmpd="sng">
                  <a:solidFill>
                    <a:srgbClr val="FBBC0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2"/>
                <p:cNvSpPr/>
                <p:nvPr/>
              </p:nvSpPr>
              <p:spPr>
                <a:xfrm rot="8637082">
                  <a:off x="16239320" y="6616213"/>
                  <a:ext cx="297211" cy="355903"/>
                </a:xfrm>
                <a:prstGeom prst="triangle">
                  <a:avLst>
                    <a:gd name="adj" fmla="val 50000"/>
                  </a:avLst>
                </a:prstGeom>
                <a:solidFill>
                  <a:srgbClr val="FBBC05"/>
                </a:solidFill>
                <a:ln w="9525" cap="flat" cmpd="sng">
                  <a:solidFill>
                    <a:srgbClr val="FBBC0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2"/>
                <p:cNvSpPr/>
                <p:nvPr/>
              </p:nvSpPr>
              <p:spPr>
                <a:xfrm rot="-4321317" flipH="1">
                  <a:off x="15649685" y="6188475"/>
                  <a:ext cx="297422" cy="355768"/>
                </a:xfrm>
                <a:prstGeom prst="triangle">
                  <a:avLst>
                    <a:gd name="adj" fmla="val 50000"/>
                  </a:avLst>
                </a:prstGeom>
                <a:solidFill>
                  <a:srgbClr val="FBBC05"/>
                </a:solidFill>
                <a:ln w="9525" cap="flat" cmpd="sng">
                  <a:solidFill>
                    <a:srgbClr val="FBBC0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2"/>
                <p:cNvSpPr/>
                <p:nvPr/>
              </p:nvSpPr>
              <p:spPr>
                <a:xfrm rot="-8637082" flipH="1">
                  <a:off x="15791181" y="6616213"/>
                  <a:ext cx="297211" cy="355903"/>
                </a:xfrm>
                <a:prstGeom prst="triangle">
                  <a:avLst>
                    <a:gd name="adj" fmla="val 50000"/>
                  </a:avLst>
                </a:prstGeom>
                <a:solidFill>
                  <a:srgbClr val="FBBC05"/>
                </a:solidFill>
                <a:ln w="9525" cap="flat" cmpd="sng">
                  <a:solidFill>
                    <a:srgbClr val="FBBC0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2"/>
                <p:cNvSpPr/>
                <p:nvPr/>
              </p:nvSpPr>
              <p:spPr>
                <a:xfrm rot="10800000" flipH="1">
                  <a:off x="15922906" y="6279663"/>
                  <a:ext cx="480300" cy="453900"/>
                </a:xfrm>
                <a:prstGeom prst="pentagon">
                  <a:avLst>
                    <a:gd name="hf" fmla="val 105146"/>
                    <a:gd name="vf" fmla="val 110557"/>
                  </a:avLst>
                </a:prstGeom>
                <a:solidFill>
                  <a:srgbClr val="FBBC05"/>
                </a:solidFill>
                <a:ln w="9525" cap="flat" cmpd="sng">
                  <a:solidFill>
                    <a:srgbClr val="FBBC0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3" name="Google Shape;433;p52"/>
            <p:cNvSpPr txBox="1"/>
            <p:nvPr/>
          </p:nvSpPr>
          <p:spPr>
            <a:xfrm>
              <a:off x="13225227" y="7357000"/>
              <a:ext cx="1357500" cy="38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latin typeface="Roboto"/>
                  <a:ea typeface="Roboto"/>
                  <a:cs typeface="Roboto"/>
                  <a:sym typeface="Roboto"/>
                </a:rPr>
                <a:t>Ratings &amp; reviews</a:t>
              </a:r>
              <a:endParaRPr sz="1800">
                <a:solidFill>
                  <a:schemeClr val="lt1"/>
                </a:solidFill>
                <a:latin typeface="Roboto"/>
                <a:ea typeface="Roboto"/>
                <a:cs typeface="Roboto"/>
                <a:sym typeface="Roboto"/>
              </a:endParaRPr>
            </a:p>
          </p:txBody>
        </p:sp>
      </p:grpSp>
      <p:grpSp>
        <p:nvGrpSpPr>
          <p:cNvPr id="434" name="Google Shape;434;p52"/>
          <p:cNvGrpSpPr/>
          <p:nvPr/>
        </p:nvGrpSpPr>
        <p:grpSpPr>
          <a:xfrm>
            <a:off x="11338576" y="4482686"/>
            <a:ext cx="1703700" cy="1006459"/>
            <a:chOff x="14211851" y="6115244"/>
            <a:chExt cx="1703700" cy="1006459"/>
          </a:xfrm>
        </p:grpSpPr>
        <p:grpSp>
          <p:nvGrpSpPr>
            <p:cNvPr id="435" name="Google Shape;435;p52"/>
            <p:cNvGrpSpPr/>
            <p:nvPr/>
          </p:nvGrpSpPr>
          <p:grpSpPr>
            <a:xfrm>
              <a:off x="14475558" y="6115244"/>
              <a:ext cx="1082133" cy="764262"/>
              <a:chOff x="14474925" y="6114978"/>
              <a:chExt cx="2418175" cy="1707847"/>
            </a:xfrm>
          </p:grpSpPr>
          <p:sp>
            <p:nvSpPr>
              <p:cNvPr id="436" name="Google Shape;436;p52"/>
              <p:cNvSpPr/>
              <p:nvPr/>
            </p:nvSpPr>
            <p:spPr>
              <a:xfrm>
                <a:off x="14723575" y="6806000"/>
                <a:ext cx="1881900" cy="516900"/>
              </a:xfrm>
              <a:prstGeom prst="roundRect">
                <a:avLst>
                  <a:gd name="adj" fmla="val 50000"/>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2"/>
              <p:cNvSpPr/>
              <p:nvPr/>
            </p:nvSpPr>
            <p:spPr>
              <a:xfrm>
                <a:off x="15929775" y="6452300"/>
                <a:ext cx="870600" cy="870600"/>
              </a:xfrm>
              <a:prstGeom prst="ellipse">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2"/>
              <p:cNvSpPr/>
              <p:nvPr/>
            </p:nvSpPr>
            <p:spPr>
              <a:xfrm>
                <a:off x="15209275" y="6114978"/>
                <a:ext cx="1075800" cy="1075800"/>
              </a:xfrm>
              <a:prstGeom prst="ellipse">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2"/>
              <p:cNvSpPr/>
              <p:nvPr/>
            </p:nvSpPr>
            <p:spPr>
              <a:xfrm>
                <a:off x="14991150" y="6482914"/>
                <a:ext cx="662100" cy="662100"/>
              </a:xfrm>
              <a:prstGeom prst="ellipse">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2"/>
              <p:cNvSpPr/>
              <p:nvPr/>
            </p:nvSpPr>
            <p:spPr>
              <a:xfrm rot="10800000" flipH="1">
                <a:off x="15312225" y="7249452"/>
                <a:ext cx="375300" cy="434100"/>
              </a:xfrm>
              <a:prstGeom prst="triangle">
                <a:avLst>
                  <a:gd name="adj" fmla="val 34722"/>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2"/>
              <p:cNvSpPr/>
              <p:nvPr/>
            </p:nvSpPr>
            <p:spPr>
              <a:xfrm>
                <a:off x="14474925" y="6588200"/>
                <a:ext cx="2418175" cy="1234625"/>
              </a:xfrm>
              <a:custGeom>
                <a:avLst/>
                <a:gdLst/>
                <a:ahLst/>
                <a:cxnLst/>
                <a:rect l="l" t="t" r="r" b="b"/>
                <a:pathLst>
                  <a:path w="96727" h="49385" extrusionOk="0">
                    <a:moveTo>
                      <a:pt x="9751" y="15452"/>
                    </a:moveTo>
                    <a:lnTo>
                      <a:pt x="31007" y="15452"/>
                    </a:lnTo>
                    <a:lnTo>
                      <a:pt x="33632" y="10906"/>
                    </a:lnTo>
                    <a:lnTo>
                      <a:pt x="38979" y="20168"/>
                    </a:lnTo>
                    <a:lnTo>
                      <a:pt x="44383" y="0"/>
                    </a:lnTo>
                    <a:lnTo>
                      <a:pt x="50597" y="23191"/>
                    </a:lnTo>
                    <a:lnTo>
                      <a:pt x="55820" y="3697"/>
                    </a:lnTo>
                    <a:lnTo>
                      <a:pt x="60301" y="20421"/>
                    </a:lnTo>
                    <a:lnTo>
                      <a:pt x="63827" y="7262"/>
                    </a:lnTo>
                    <a:lnTo>
                      <a:pt x="66681" y="17914"/>
                    </a:lnTo>
                    <a:lnTo>
                      <a:pt x="70450" y="11386"/>
                    </a:lnTo>
                    <a:lnTo>
                      <a:pt x="96727" y="11386"/>
                    </a:lnTo>
                    <a:lnTo>
                      <a:pt x="87952" y="39049"/>
                    </a:lnTo>
                    <a:lnTo>
                      <a:pt x="37638" y="49385"/>
                    </a:lnTo>
                    <a:lnTo>
                      <a:pt x="0" y="24423"/>
                    </a:lnTo>
                    <a:close/>
                  </a:path>
                </a:pathLst>
              </a:custGeom>
              <a:noFill/>
              <a:ln w="38100" cap="flat" cmpd="sng">
                <a:solidFill>
                  <a:srgbClr val="FFFFFF"/>
                </a:solidFill>
                <a:prstDash val="solid"/>
                <a:round/>
                <a:headEnd type="none" w="med" len="med"/>
                <a:tailEnd type="none" w="med" len="med"/>
              </a:ln>
            </p:spPr>
          </p:sp>
        </p:grpSp>
        <p:sp>
          <p:nvSpPr>
            <p:cNvPr id="442" name="Google Shape;442;p52"/>
            <p:cNvSpPr txBox="1"/>
            <p:nvPr/>
          </p:nvSpPr>
          <p:spPr>
            <a:xfrm>
              <a:off x="14211851" y="6741303"/>
              <a:ext cx="1703700" cy="38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latin typeface="Roboto"/>
                  <a:ea typeface="Roboto"/>
                  <a:cs typeface="Roboto"/>
                  <a:sym typeface="Roboto"/>
                </a:rPr>
                <a:t>Voice transcriptions</a:t>
              </a:r>
              <a:endParaRPr sz="1800">
                <a:solidFill>
                  <a:schemeClr val="lt1"/>
                </a:solidFill>
                <a:latin typeface="Roboto"/>
                <a:ea typeface="Roboto"/>
                <a:cs typeface="Roboto"/>
                <a:sym typeface="Roboto"/>
              </a:endParaRPr>
            </a:p>
          </p:txBody>
        </p:sp>
      </p:grpSp>
      <p:grpSp>
        <p:nvGrpSpPr>
          <p:cNvPr id="443" name="Google Shape;443;p52"/>
          <p:cNvGrpSpPr/>
          <p:nvPr/>
        </p:nvGrpSpPr>
        <p:grpSpPr>
          <a:xfrm>
            <a:off x="15008449" y="7620476"/>
            <a:ext cx="1222800" cy="1151224"/>
            <a:chOff x="14626303" y="5004326"/>
            <a:chExt cx="1222800" cy="1151224"/>
          </a:xfrm>
        </p:grpSpPr>
        <p:grpSp>
          <p:nvGrpSpPr>
            <p:cNvPr id="444" name="Google Shape;444;p52"/>
            <p:cNvGrpSpPr/>
            <p:nvPr/>
          </p:nvGrpSpPr>
          <p:grpSpPr>
            <a:xfrm>
              <a:off x="14931058" y="5004326"/>
              <a:ext cx="539400" cy="770700"/>
              <a:chOff x="14896933" y="4823926"/>
              <a:chExt cx="539400" cy="770700"/>
            </a:xfrm>
          </p:grpSpPr>
          <p:sp>
            <p:nvSpPr>
              <p:cNvPr id="445" name="Google Shape;445;p52"/>
              <p:cNvSpPr/>
              <p:nvPr/>
            </p:nvSpPr>
            <p:spPr>
              <a:xfrm>
                <a:off x="14896933" y="4823926"/>
                <a:ext cx="539400" cy="770700"/>
              </a:xfrm>
              <a:prstGeom prst="foldedCorner">
                <a:avLst>
                  <a:gd name="adj" fmla="val 31245"/>
                </a:avLst>
              </a:prstGeom>
              <a:solidFill>
                <a:srgbClr val="34A853"/>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6" name="Google Shape;446;p52"/>
              <p:cNvCxnSpPr/>
              <p:nvPr/>
            </p:nvCxnSpPr>
            <p:spPr>
              <a:xfrm>
                <a:off x="15135522" y="5016174"/>
                <a:ext cx="226800" cy="0"/>
              </a:xfrm>
              <a:prstGeom prst="straightConnector1">
                <a:avLst/>
              </a:prstGeom>
              <a:noFill/>
              <a:ln w="28575" cap="flat" cmpd="sng">
                <a:solidFill>
                  <a:srgbClr val="FFFFFF"/>
                </a:solidFill>
                <a:prstDash val="solid"/>
                <a:round/>
                <a:headEnd type="none" w="med" len="med"/>
                <a:tailEnd type="none" w="med" len="med"/>
              </a:ln>
            </p:spPr>
          </p:cxnSp>
          <p:cxnSp>
            <p:nvCxnSpPr>
              <p:cNvPr id="447" name="Google Shape;447;p52"/>
              <p:cNvCxnSpPr/>
              <p:nvPr/>
            </p:nvCxnSpPr>
            <p:spPr>
              <a:xfrm>
                <a:off x="15135522" y="5135014"/>
                <a:ext cx="226800" cy="0"/>
              </a:xfrm>
              <a:prstGeom prst="straightConnector1">
                <a:avLst/>
              </a:prstGeom>
              <a:noFill/>
              <a:ln w="28575" cap="flat" cmpd="sng">
                <a:solidFill>
                  <a:srgbClr val="FFFFFF"/>
                </a:solidFill>
                <a:prstDash val="solid"/>
                <a:round/>
                <a:headEnd type="none" w="med" len="med"/>
                <a:tailEnd type="none" w="med" len="med"/>
              </a:ln>
            </p:spPr>
          </p:cxnSp>
          <p:cxnSp>
            <p:nvCxnSpPr>
              <p:cNvPr id="448" name="Google Shape;448;p52"/>
              <p:cNvCxnSpPr/>
              <p:nvPr/>
            </p:nvCxnSpPr>
            <p:spPr>
              <a:xfrm>
                <a:off x="15135522" y="5266675"/>
                <a:ext cx="226800" cy="0"/>
              </a:xfrm>
              <a:prstGeom prst="straightConnector1">
                <a:avLst/>
              </a:prstGeom>
              <a:noFill/>
              <a:ln w="28575" cap="flat" cmpd="sng">
                <a:solidFill>
                  <a:srgbClr val="FFFFFF"/>
                </a:solidFill>
                <a:prstDash val="solid"/>
                <a:round/>
                <a:headEnd type="none" w="med" len="med"/>
                <a:tailEnd type="none" w="med" len="med"/>
              </a:ln>
            </p:spPr>
          </p:cxnSp>
          <p:sp>
            <p:nvSpPr>
              <p:cNvPr id="449" name="Google Shape;449;p52"/>
              <p:cNvSpPr/>
              <p:nvPr/>
            </p:nvSpPr>
            <p:spPr>
              <a:xfrm rot="-2705645">
                <a:off x="14964874" y="4983293"/>
                <a:ext cx="129189" cy="65761"/>
              </a:xfrm>
              <a:prstGeom prst="corner">
                <a:avLst>
                  <a:gd name="adj1" fmla="val 50000"/>
                  <a:gd name="adj2" fmla="val 50000"/>
                </a:avLst>
              </a:prstGeom>
              <a:solidFill>
                <a:srgbClr val="FFFFFF"/>
              </a:solidFill>
              <a:ln w="9525" cap="flat" cmpd="sng">
                <a:solidFill>
                  <a:srgbClr val="34A85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2"/>
              <p:cNvSpPr/>
              <p:nvPr/>
            </p:nvSpPr>
            <p:spPr>
              <a:xfrm rot="-2705645">
                <a:off x="14964874" y="5102133"/>
                <a:ext cx="129189" cy="65761"/>
              </a:xfrm>
              <a:prstGeom prst="corner">
                <a:avLst>
                  <a:gd name="adj1" fmla="val 50000"/>
                  <a:gd name="adj2" fmla="val 50000"/>
                </a:avLst>
              </a:prstGeom>
              <a:solidFill>
                <a:srgbClr val="FFFFFF"/>
              </a:solidFill>
              <a:ln w="9525" cap="flat" cmpd="sng">
                <a:solidFill>
                  <a:srgbClr val="34A85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2"/>
              <p:cNvSpPr/>
              <p:nvPr/>
            </p:nvSpPr>
            <p:spPr>
              <a:xfrm rot="-2705645">
                <a:off x="14964874" y="5233794"/>
                <a:ext cx="129189" cy="65761"/>
              </a:xfrm>
              <a:prstGeom prst="corner">
                <a:avLst>
                  <a:gd name="adj1" fmla="val 50000"/>
                  <a:gd name="adj2" fmla="val 50000"/>
                </a:avLst>
              </a:prstGeom>
              <a:solidFill>
                <a:srgbClr val="FFFFFF"/>
              </a:solidFill>
              <a:ln w="9525" cap="flat" cmpd="sng">
                <a:solidFill>
                  <a:srgbClr val="34A85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52"/>
            <p:cNvSpPr txBox="1"/>
            <p:nvPr/>
          </p:nvSpPr>
          <p:spPr>
            <a:xfrm>
              <a:off x="14626303" y="5775150"/>
              <a:ext cx="1222800" cy="38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latin typeface="Roboto"/>
                  <a:ea typeface="Roboto"/>
                  <a:cs typeface="Roboto"/>
                  <a:sym typeface="Roboto"/>
                </a:rPr>
                <a:t>Surveys</a:t>
              </a:r>
              <a:endParaRPr sz="1800">
                <a:solidFill>
                  <a:schemeClr val="lt1"/>
                </a:solidFill>
                <a:latin typeface="Roboto"/>
                <a:ea typeface="Roboto"/>
                <a:cs typeface="Roboto"/>
                <a:sym typeface="Roboto"/>
              </a:endParaRPr>
            </a:p>
          </p:txBody>
        </p:sp>
      </p:grpSp>
      <p:grpSp>
        <p:nvGrpSpPr>
          <p:cNvPr id="453" name="Google Shape;453;p52"/>
          <p:cNvGrpSpPr/>
          <p:nvPr/>
        </p:nvGrpSpPr>
        <p:grpSpPr>
          <a:xfrm>
            <a:off x="11605375" y="5991097"/>
            <a:ext cx="1437000" cy="1242271"/>
            <a:chOff x="11681575" y="5208154"/>
            <a:chExt cx="1437000" cy="1242271"/>
          </a:xfrm>
        </p:grpSpPr>
        <p:grpSp>
          <p:nvGrpSpPr>
            <p:cNvPr id="454" name="Google Shape;454;p52"/>
            <p:cNvGrpSpPr/>
            <p:nvPr/>
          </p:nvGrpSpPr>
          <p:grpSpPr>
            <a:xfrm>
              <a:off x="12038963" y="5208154"/>
              <a:ext cx="722225" cy="846714"/>
              <a:chOff x="16507713" y="6249025"/>
              <a:chExt cx="945073" cy="1107975"/>
            </a:xfrm>
          </p:grpSpPr>
          <p:sp>
            <p:nvSpPr>
              <p:cNvPr id="455" name="Google Shape;455;p52"/>
              <p:cNvSpPr/>
              <p:nvPr/>
            </p:nvSpPr>
            <p:spPr>
              <a:xfrm>
                <a:off x="16507713" y="6597607"/>
                <a:ext cx="168000" cy="423000"/>
              </a:xfrm>
              <a:prstGeom prst="roundRect">
                <a:avLst>
                  <a:gd name="adj" fmla="val 50000"/>
                </a:avLst>
              </a:prstGeom>
              <a:solidFill>
                <a:srgbClr val="4381EB"/>
              </a:solidFill>
              <a:ln w="28575" cap="flat" cmpd="sng">
                <a:solidFill>
                  <a:srgbClr val="4381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2"/>
              <p:cNvSpPr/>
              <p:nvPr/>
            </p:nvSpPr>
            <p:spPr>
              <a:xfrm>
                <a:off x="17284786" y="6597607"/>
                <a:ext cx="168000" cy="423000"/>
              </a:xfrm>
              <a:prstGeom prst="roundRect">
                <a:avLst>
                  <a:gd name="adj" fmla="val 50000"/>
                </a:avLst>
              </a:prstGeom>
              <a:solidFill>
                <a:srgbClr val="4381EB"/>
              </a:solidFill>
              <a:ln w="28575" cap="flat" cmpd="sng">
                <a:solidFill>
                  <a:srgbClr val="4381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2"/>
              <p:cNvSpPr/>
              <p:nvPr/>
            </p:nvSpPr>
            <p:spPr>
              <a:xfrm>
                <a:off x="16568975" y="6249025"/>
                <a:ext cx="803100" cy="803100"/>
              </a:xfrm>
              <a:prstGeom prst="blockArc">
                <a:avLst>
                  <a:gd name="adj1" fmla="val 10800000"/>
                  <a:gd name="adj2" fmla="val 84090"/>
                  <a:gd name="adj3" fmla="val 0"/>
                </a:avLst>
              </a:prstGeom>
              <a:solidFill>
                <a:srgbClr val="4381EB"/>
              </a:solidFill>
              <a:ln w="28575" cap="flat" cmpd="sng">
                <a:solidFill>
                  <a:srgbClr val="4381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2"/>
              <p:cNvSpPr/>
              <p:nvPr/>
            </p:nvSpPr>
            <p:spPr>
              <a:xfrm>
                <a:off x="16797350" y="6706225"/>
                <a:ext cx="574800" cy="574800"/>
              </a:xfrm>
              <a:prstGeom prst="blockArc">
                <a:avLst>
                  <a:gd name="adj1" fmla="val 81528"/>
                  <a:gd name="adj2" fmla="val 5953806"/>
                  <a:gd name="adj3" fmla="val 0"/>
                </a:avLst>
              </a:prstGeom>
              <a:solidFill>
                <a:srgbClr val="4381EB"/>
              </a:solidFill>
              <a:ln w="28575" cap="flat" cmpd="sng">
                <a:solidFill>
                  <a:srgbClr val="4381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2"/>
              <p:cNvSpPr/>
              <p:nvPr/>
            </p:nvSpPr>
            <p:spPr>
              <a:xfrm>
                <a:off x="16955178" y="7189000"/>
                <a:ext cx="168000" cy="168000"/>
              </a:xfrm>
              <a:prstGeom prst="ellipse">
                <a:avLst/>
              </a:prstGeom>
              <a:solidFill>
                <a:srgbClr val="4381EB"/>
              </a:solidFill>
              <a:ln w="28575" cap="flat" cmpd="sng">
                <a:solidFill>
                  <a:srgbClr val="4381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 name="Google Shape;460;p52"/>
            <p:cNvSpPr txBox="1"/>
            <p:nvPr/>
          </p:nvSpPr>
          <p:spPr>
            <a:xfrm>
              <a:off x="11681575" y="6070025"/>
              <a:ext cx="1437000" cy="38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latin typeface="Roboto"/>
                  <a:ea typeface="Roboto"/>
                  <a:cs typeface="Roboto"/>
                  <a:sym typeface="Roboto"/>
                </a:rPr>
                <a:t>Call center</a:t>
              </a:r>
              <a:endParaRPr sz="1800">
                <a:solidFill>
                  <a:schemeClr val="lt1"/>
                </a:solidFill>
                <a:latin typeface="Roboto"/>
                <a:ea typeface="Roboto"/>
                <a:cs typeface="Roboto"/>
                <a:sym typeface="Roboto"/>
              </a:endParaRPr>
            </a:p>
          </p:txBody>
        </p:sp>
      </p:grpSp>
      <p:grpSp>
        <p:nvGrpSpPr>
          <p:cNvPr id="461" name="Google Shape;461;p52"/>
          <p:cNvGrpSpPr/>
          <p:nvPr/>
        </p:nvGrpSpPr>
        <p:grpSpPr>
          <a:xfrm>
            <a:off x="13376377" y="7771350"/>
            <a:ext cx="1151190" cy="1000349"/>
            <a:chOff x="15665433" y="1608878"/>
            <a:chExt cx="1703700" cy="1480463"/>
          </a:xfrm>
        </p:grpSpPr>
        <p:grpSp>
          <p:nvGrpSpPr>
            <p:cNvPr id="462" name="Google Shape;462;p52"/>
            <p:cNvGrpSpPr/>
            <p:nvPr/>
          </p:nvGrpSpPr>
          <p:grpSpPr>
            <a:xfrm>
              <a:off x="15849092" y="1608878"/>
              <a:ext cx="1520026" cy="1120968"/>
              <a:chOff x="13860367" y="780078"/>
              <a:chExt cx="1520026" cy="1120968"/>
            </a:xfrm>
          </p:grpSpPr>
          <p:grpSp>
            <p:nvGrpSpPr>
              <p:cNvPr id="463" name="Google Shape;463;p52"/>
              <p:cNvGrpSpPr/>
              <p:nvPr/>
            </p:nvGrpSpPr>
            <p:grpSpPr>
              <a:xfrm flipH="1">
                <a:off x="14577257" y="1138224"/>
                <a:ext cx="803137" cy="762822"/>
                <a:chOff x="13743342" y="750800"/>
                <a:chExt cx="970558" cy="921839"/>
              </a:xfrm>
            </p:grpSpPr>
            <p:sp>
              <p:nvSpPr>
                <p:cNvPr id="464" name="Google Shape;464;p52"/>
                <p:cNvSpPr/>
                <p:nvPr/>
              </p:nvSpPr>
              <p:spPr>
                <a:xfrm>
                  <a:off x="13768000" y="750800"/>
                  <a:ext cx="945900" cy="684900"/>
                </a:xfrm>
                <a:prstGeom prst="ellipse">
                  <a:avLst/>
                </a:prstGeom>
                <a:solidFill>
                  <a:srgbClr val="D93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2"/>
                <p:cNvSpPr/>
                <p:nvPr/>
              </p:nvSpPr>
              <p:spPr>
                <a:xfrm>
                  <a:off x="13992276" y="1029967"/>
                  <a:ext cx="130200" cy="130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2"/>
                <p:cNvSpPr/>
                <p:nvPr/>
              </p:nvSpPr>
              <p:spPr>
                <a:xfrm>
                  <a:off x="14183679" y="1029967"/>
                  <a:ext cx="130200" cy="130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67" name="Google Shape;467;p52"/>
                <p:cNvSpPr/>
                <p:nvPr/>
              </p:nvSpPr>
              <p:spPr>
                <a:xfrm>
                  <a:off x="14375082" y="1029967"/>
                  <a:ext cx="130200" cy="130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2"/>
                <p:cNvSpPr/>
                <p:nvPr/>
              </p:nvSpPr>
              <p:spPr>
                <a:xfrm rot="1618846">
                  <a:off x="13799575" y="1326075"/>
                  <a:ext cx="247225" cy="307200"/>
                </a:xfrm>
                <a:prstGeom prst="flowChartMerge">
                  <a:avLst/>
                </a:prstGeom>
                <a:solidFill>
                  <a:srgbClr val="D930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 name="Google Shape;469;p52"/>
              <p:cNvGrpSpPr/>
              <p:nvPr/>
            </p:nvGrpSpPr>
            <p:grpSpPr>
              <a:xfrm>
                <a:off x="13881467" y="789800"/>
                <a:ext cx="970558" cy="921839"/>
                <a:chOff x="13881467" y="789800"/>
                <a:chExt cx="970558" cy="921839"/>
              </a:xfrm>
            </p:grpSpPr>
            <p:sp>
              <p:nvSpPr>
                <p:cNvPr id="470" name="Google Shape;470;p52"/>
                <p:cNvSpPr/>
                <p:nvPr/>
              </p:nvSpPr>
              <p:spPr>
                <a:xfrm>
                  <a:off x="13906125" y="789800"/>
                  <a:ext cx="945900" cy="684900"/>
                </a:xfrm>
                <a:prstGeom prst="ellipse">
                  <a:avLst/>
                </a:prstGeom>
                <a:solidFill>
                  <a:srgbClr val="EA4335"/>
                </a:solidFill>
                <a:ln w="762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2"/>
                <p:cNvSpPr/>
                <p:nvPr/>
              </p:nvSpPr>
              <p:spPr>
                <a:xfrm rot="1618846">
                  <a:off x="13937700" y="1365075"/>
                  <a:ext cx="247225" cy="307200"/>
                </a:xfrm>
                <a:prstGeom prst="flowChartMerge">
                  <a:avLst/>
                </a:prstGeom>
                <a:solidFill>
                  <a:srgbClr val="EA4335"/>
                </a:solidFill>
                <a:ln w="762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 name="Google Shape;472;p52"/>
              <p:cNvGrpSpPr/>
              <p:nvPr/>
            </p:nvGrpSpPr>
            <p:grpSpPr>
              <a:xfrm>
                <a:off x="13860367" y="780078"/>
                <a:ext cx="970558" cy="921839"/>
                <a:chOff x="13743342" y="750800"/>
                <a:chExt cx="970558" cy="921839"/>
              </a:xfrm>
            </p:grpSpPr>
            <p:sp>
              <p:nvSpPr>
                <p:cNvPr id="473" name="Google Shape;473;p52"/>
                <p:cNvSpPr/>
                <p:nvPr/>
              </p:nvSpPr>
              <p:spPr>
                <a:xfrm>
                  <a:off x="13768000" y="750800"/>
                  <a:ext cx="945900" cy="684900"/>
                </a:xfrm>
                <a:prstGeom prst="ellipse">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52"/>
                <p:cNvSpPr/>
                <p:nvPr/>
              </p:nvSpPr>
              <p:spPr>
                <a:xfrm>
                  <a:off x="13992276" y="1029967"/>
                  <a:ext cx="130200" cy="130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2"/>
                <p:cNvSpPr/>
                <p:nvPr/>
              </p:nvSpPr>
              <p:spPr>
                <a:xfrm>
                  <a:off x="14183679" y="1029967"/>
                  <a:ext cx="130200" cy="130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76" name="Google Shape;476;p52"/>
                <p:cNvSpPr/>
                <p:nvPr/>
              </p:nvSpPr>
              <p:spPr>
                <a:xfrm>
                  <a:off x="14375082" y="1029967"/>
                  <a:ext cx="130200" cy="130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52"/>
                <p:cNvSpPr/>
                <p:nvPr/>
              </p:nvSpPr>
              <p:spPr>
                <a:xfrm rot="1618846">
                  <a:off x="13799575" y="1326075"/>
                  <a:ext cx="247225" cy="307200"/>
                </a:xfrm>
                <a:prstGeom prst="flowChartMerge">
                  <a:avLst/>
                </a:pr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8" name="Google Shape;478;p52"/>
            <p:cNvSpPr txBox="1"/>
            <p:nvPr/>
          </p:nvSpPr>
          <p:spPr>
            <a:xfrm>
              <a:off x="15665433" y="2520841"/>
              <a:ext cx="1703700" cy="56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lt1"/>
                  </a:solidFill>
                  <a:latin typeface="Roboto"/>
                  <a:ea typeface="Roboto"/>
                  <a:cs typeface="Roboto"/>
                  <a:sym typeface="Roboto"/>
                </a:rPr>
                <a:t>Chat</a:t>
              </a:r>
              <a:endParaRPr sz="1800">
                <a:solidFill>
                  <a:schemeClr val="lt1"/>
                </a:solidFill>
                <a:latin typeface="Roboto"/>
                <a:ea typeface="Roboto"/>
                <a:cs typeface="Roboto"/>
                <a:sym typeface="Roboto"/>
              </a:endParaRPr>
            </a:p>
          </p:txBody>
        </p:sp>
      </p:grpSp>
      <p:sp>
        <p:nvSpPr>
          <p:cNvPr id="479" name="Google Shape;479;p52"/>
          <p:cNvSpPr/>
          <p:nvPr/>
        </p:nvSpPr>
        <p:spPr>
          <a:xfrm>
            <a:off x="7628800" y="3241000"/>
            <a:ext cx="582900" cy="40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52"/>
          <p:cNvSpPr/>
          <p:nvPr/>
        </p:nvSpPr>
        <p:spPr>
          <a:xfrm>
            <a:off x="4255800" y="4322000"/>
            <a:ext cx="582900" cy="40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1" name="Google Shape;481;p52"/>
          <p:cNvCxnSpPr>
            <a:stCxn id="479" idx="1"/>
            <a:endCxn id="480" idx="0"/>
          </p:cNvCxnSpPr>
          <p:nvPr/>
        </p:nvCxnSpPr>
        <p:spPr>
          <a:xfrm flipH="1">
            <a:off x="4547200" y="3442750"/>
            <a:ext cx="3081600" cy="879300"/>
          </a:xfrm>
          <a:prstGeom prst="bentConnector2">
            <a:avLst/>
          </a:prstGeom>
          <a:noFill/>
          <a:ln w="38100" cap="flat" cmpd="sng">
            <a:solidFill>
              <a:schemeClr val="accent2"/>
            </a:solidFill>
            <a:prstDash val="solid"/>
            <a:round/>
            <a:headEnd type="none" w="med" len="med"/>
            <a:tailEnd type="oval" w="med" len="med"/>
          </a:ln>
        </p:spPr>
      </p:cxnSp>
      <p:sp>
        <p:nvSpPr>
          <p:cNvPr id="482" name="Google Shape;482;p52"/>
          <p:cNvSpPr/>
          <p:nvPr/>
        </p:nvSpPr>
        <p:spPr>
          <a:xfrm>
            <a:off x="9766650" y="6676300"/>
            <a:ext cx="582900" cy="40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3" name="Google Shape;483;p52"/>
          <p:cNvCxnSpPr>
            <a:stCxn id="482" idx="3"/>
            <a:endCxn id="347" idx="1"/>
          </p:cNvCxnSpPr>
          <p:nvPr/>
        </p:nvCxnSpPr>
        <p:spPr>
          <a:xfrm rot="10800000" flipH="1">
            <a:off x="10349550" y="2634550"/>
            <a:ext cx="1785300" cy="4243500"/>
          </a:xfrm>
          <a:prstGeom prst="bentConnector3">
            <a:avLst>
              <a:gd name="adj1" fmla="val 49996"/>
            </a:avLst>
          </a:prstGeom>
          <a:noFill/>
          <a:ln w="38100" cap="flat" cmpd="sng">
            <a:solidFill>
              <a:schemeClr val="accent5"/>
            </a:solidFill>
            <a:prstDash val="solid"/>
            <a:round/>
            <a:headEnd type="none" w="med" len="med"/>
            <a:tailEnd type="oval" w="med" len="med"/>
          </a:ln>
        </p:spPr>
      </p:cxnSp>
      <p:sp>
        <p:nvSpPr>
          <p:cNvPr id="484" name="Google Shape;484;p52"/>
          <p:cNvSpPr txBox="1">
            <a:spLocks noGrp="1"/>
          </p:cNvSpPr>
          <p:nvPr>
            <p:ph type="title"/>
          </p:nvPr>
        </p:nvSpPr>
        <p:spPr>
          <a:xfrm>
            <a:off x="1672475" y="1154875"/>
            <a:ext cx="14775300" cy="11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Structured versus unstructured data</a:t>
            </a:r>
            <a:endParaRPr/>
          </a:p>
        </p:txBody>
      </p:sp>
      <p:sp>
        <p:nvSpPr>
          <p:cNvPr id="485" name="Google Shape;485;p52"/>
          <p:cNvSpPr txBox="1"/>
          <p:nvPr/>
        </p:nvSpPr>
        <p:spPr>
          <a:xfrm>
            <a:off x="4519527" y="9693022"/>
            <a:ext cx="11319000" cy="523200"/>
          </a:xfrm>
          <a:prstGeom prst="rect">
            <a:avLst/>
          </a:prstGeom>
          <a:noFill/>
          <a:ln>
            <a:noFill/>
          </a:ln>
        </p:spPr>
        <p:txBody>
          <a:bodyPr spcFirstLastPara="1" wrap="square" lIns="182850" tIns="182850" rIns="182850" bIns="182850" anchor="t" anchorCtr="0">
            <a:noAutofit/>
          </a:bodyPr>
          <a:lstStyle/>
          <a:p>
            <a:pPr marL="0" lvl="0" indent="0" algn="l" rtl="0">
              <a:lnSpc>
                <a:spcPct val="115000"/>
              </a:lnSpc>
              <a:spcBef>
                <a:spcPts val="0"/>
              </a:spcBef>
              <a:spcAft>
                <a:spcPts val="0"/>
              </a:spcAft>
              <a:buClr>
                <a:srgbClr val="000000"/>
              </a:buClr>
              <a:buSzPts val="2200"/>
              <a:buFont typeface="Arial"/>
              <a:buNone/>
            </a:pPr>
            <a:r>
              <a:rPr lang="en" sz="160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600" u="sng">
                <a:solidFill>
                  <a:srgbClr val="3B83F3"/>
                </a:solidFill>
                <a:latin typeface="Google Sans"/>
                <a:ea typeface="Google Sans"/>
                <a:cs typeface="Google Sans"/>
                <a:sym typeface="Google Sans"/>
                <a:hlinkClick r:id="rId4">
                  <a:extLst>
                    <a:ext uri="{A12FA001-AC4F-418D-AE19-62706E023703}">
                      <ahyp:hlinkClr xmlns:ahyp="http://schemas.microsoft.com/office/drawing/2018/hyperlinkcolor" val="tx"/>
                    </a:ext>
                  </a:extLst>
                </a:hlinkClick>
              </a:rPr>
              <a:t>Website</a:t>
            </a:r>
            <a:r>
              <a:rPr lang="en" sz="1600">
                <a:solidFill>
                  <a:srgbClr val="546E7A"/>
                </a:solidFill>
                <a:latin typeface="Google Sans"/>
                <a:ea typeface="Google Sans"/>
                <a:cs typeface="Google Sans"/>
                <a:sym typeface="Google Sans"/>
              </a:rPr>
              <a:t>.</a:t>
            </a:r>
            <a:endParaRPr sz="1600">
              <a:solidFill>
                <a:srgbClr val="999999"/>
              </a:solidFill>
              <a:latin typeface="Google Sans"/>
              <a:ea typeface="Google Sans"/>
              <a:cs typeface="Google Sans"/>
              <a:sym typeface="Google Sans"/>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cxnSp>
        <p:nvCxnSpPr>
          <p:cNvPr id="490" name="Google Shape;490;p53"/>
          <p:cNvCxnSpPr>
            <a:stCxn id="491" idx="2"/>
            <a:endCxn id="492" idx="0"/>
          </p:cNvCxnSpPr>
          <p:nvPr/>
        </p:nvCxnSpPr>
        <p:spPr>
          <a:xfrm flipH="1">
            <a:off x="9349779" y="5043081"/>
            <a:ext cx="15900" cy="1301100"/>
          </a:xfrm>
          <a:prstGeom prst="straightConnector1">
            <a:avLst/>
          </a:prstGeom>
          <a:noFill/>
          <a:ln w="19050" cap="flat" cmpd="sng">
            <a:solidFill>
              <a:schemeClr val="accent4"/>
            </a:solidFill>
            <a:prstDash val="solid"/>
            <a:round/>
            <a:headEnd type="none" w="med" len="med"/>
            <a:tailEnd type="triangle" w="med" len="med"/>
          </a:ln>
        </p:spPr>
      </p:cxnSp>
      <p:cxnSp>
        <p:nvCxnSpPr>
          <p:cNvPr id="493" name="Google Shape;493;p53"/>
          <p:cNvCxnSpPr>
            <a:stCxn id="492" idx="2"/>
            <a:endCxn id="494" idx="0"/>
          </p:cNvCxnSpPr>
          <p:nvPr/>
        </p:nvCxnSpPr>
        <p:spPr>
          <a:xfrm>
            <a:off x="9349802" y="7015525"/>
            <a:ext cx="15600" cy="1300500"/>
          </a:xfrm>
          <a:prstGeom prst="straightConnector1">
            <a:avLst/>
          </a:prstGeom>
          <a:noFill/>
          <a:ln w="19050" cap="flat" cmpd="sng">
            <a:solidFill>
              <a:schemeClr val="accent4"/>
            </a:solidFill>
            <a:prstDash val="solid"/>
            <a:round/>
            <a:headEnd type="none" w="med" len="med"/>
            <a:tailEnd type="triangle" w="med" len="med"/>
          </a:ln>
        </p:spPr>
      </p:cxnSp>
      <p:grpSp>
        <p:nvGrpSpPr>
          <p:cNvPr id="495" name="Google Shape;495;p53"/>
          <p:cNvGrpSpPr/>
          <p:nvPr/>
        </p:nvGrpSpPr>
        <p:grpSpPr>
          <a:xfrm>
            <a:off x="1968048" y="8316333"/>
            <a:ext cx="2105040" cy="860453"/>
            <a:chOff x="9160872" y="4521061"/>
            <a:chExt cx="2148000" cy="879000"/>
          </a:xfrm>
        </p:grpSpPr>
        <p:sp>
          <p:nvSpPr>
            <p:cNvPr id="496" name="Google Shape;496;p53"/>
            <p:cNvSpPr/>
            <p:nvPr/>
          </p:nvSpPr>
          <p:spPr>
            <a:xfrm>
              <a:off x="9160872" y="4521061"/>
              <a:ext cx="2148000" cy="8790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859500" tIns="146300" rIns="91400" bIns="146300" anchor="ctr" anchorCtr="0">
              <a:noAutofit/>
            </a:bodyPr>
            <a:lstStyle/>
            <a:p>
              <a:pPr marL="0" marR="0" lvl="0" indent="0" algn="l" rtl="0">
                <a:lnSpc>
                  <a:spcPct val="121428"/>
                </a:lnSpc>
                <a:spcBef>
                  <a:spcPts val="400"/>
                </a:spcBef>
                <a:spcAft>
                  <a:spcPts val="0"/>
                </a:spcAft>
                <a:buClr>
                  <a:srgbClr val="757575"/>
                </a:buClr>
                <a:buFont typeface="Roboto"/>
                <a:buNone/>
              </a:pPr>
              <a:r>
                <a:rPr lang="en" sz="1800" i="0" u="none" strike="noStrike" cap="none">
                  <a:solidFill>
                    <a:schemeClr val="lt1"/>
                  </a:solidFill>
                  <a:latin typeface="Google Sans"/>
                  <a:ea typeface="Google Sans"/>
                  <a:cs typeface="Google Sans"/>
                  <a:sym typeface="Google Sans"/>
                </a:rPr>
                <a:t>Cloud </a:t>
              </a:r>
              <a:r>
                <a:rPr lang="en" sz="1800">
                  <a:solidFill>
                    <a:schemeClr val="lt1"/>
                  </a:solidFill>
                  <a:latin typeface="Google Sans"/>
                  <a:ea typeface="Google Sans"/>
                  <a:cs typeface="Google Sans"/>
                  <a:sym typeface="Google Sans"/>
                </a:rPr>
                <a:t>SQL</a:t>
              </a:r>
              <a:endParaRPr sz="1800" i="0" u="none" strike="noStrike" cap="none">
                <a:solidFill>
                  <a:schemeClr val="lt1"/>
                </a:solidFill>
                <a:latin typeface="Google Sans"/>
                <a:ea typeface="Google Sans"/>
                <a:cs typeface="Google Sans"/>
                <a:sym typeface="Google Sans"/>
              </a:endParaRPr>
            </a:p>
          </p:txBody>
        </p:sp>
        <p:pic>
          <p:nvPicPr>
            <p:cNvPr id="497" name="Google Shape;497;p53"/>
            <p:cNvPicPr preferRelativeResize="0"/>
            <p:nvPr/>
          </p:nvPicPr>
          <p:blipFill rotWithShape="1">
            <a:blip r:embed="rId3">
              <a:alphaModFix/>
            </a:blip>
            <a:srcRect/>
            <a:stretch/>
          </p:blipFill>
          <p:spPr>
            <a:xfrm>
              <a:off x="9250282" y="4640461"/>
              <a:ext cx="640200" cy="640200"/>
            </a:xfrm>
            <a:prstGeom prst="rect">
              <a:avLst/>
            </a:prstGeom>
            <a:noFill/>
            <a:ln>
              <a:noFill/>
            </a:ln>
          </p:spPr>
        </p:pic>
      </p:grpSp>
      <p:grpSp>
        <p:nvGrpSpPr>
          <p:cNvPr id="498" name="Google Shape;498;p53"/>
          <p:cNvGrpSpPr/>
          <p:nvPr/>
        </p:nvGrpSpPr>
        <p:grpSpPr>
          <a:xfrm>
            <a:off x="4581708" y="8316121"/>
            <a:ext cx="2105040" cy="860453"/>
            <a:chOff x="4495797" y="8215186"/>
            <a:chExt cx="2148000" cy="879000"/>
          </a:xfrm>
        </p:grpSpPr>
        <p:sp>
          <p:nvSpPr>
            <p:cNvPr id="499" name="Google Shape;499;p53"/>
            <p:cNvSpPr/>
            <p:nvPr/>
          </p:nvSpPr>
          <p:spPr>
            <a:xfrm>
              <a:off x="4495797" y="8215186"/>
              <a:ext cx="2148000" cy="8790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859500" tIns="146300" rIns="91400" bIns="146300" anchor="ctr" anchorCtr="0">
              <a:noAutofit/>
            </a:bodyPr>
            <a:lstStyle/>
            <a:p>
              <a:pPr marL="0" marR="0" lvl="0" indent="0" algn="l" rtl="0">
                <a:lnSpc>
                  <a:spcPct val="121428"/>
                </a:lnSpc>
                <a:spcBef>
                  <a:spcPts val="400"/>
                </a:spcBef>
                <a:spcAft>
                  <a:spcPts val="0"/>
                </a:spcAft>
                <a:buClr>
                  <a:srgbClr val="757575"/>
                </a:buClr>
                <a:buFont typeface="Roboto"/>
                <a:buNone/>
              </a:pPr>
              <a:r>
                <a:rPr lang="en" sz="1800" i="0" u="none" strike="noStrike" cap="none">
                  <a:solidFill>
                    <a:schemeClr val="lt1"/>
                  </a:solidFill>
                  <a:latin typeface="Google Sans"/>
                  <a:ea typeface="Google Sans"/>
                  <a:cs typeface="Google Sans"/>
                  <a:sym typeface="Google Sans"/>
                </a:rPr>
                <a:t>Cloud </a:t>
              </a:r>
              <a:r>
                <a:rPr lang="en" sz="1800">
                  <a:solidFill>
                    <a:schemeClr val="lt1"/>
                  </a:solidFill>
                  <a:latin typeface="Google Sans"/>
                  <a:ea typeface="Google Sans"/>
                  <a:cs typeface="Google Sans"/>
                  <a:sym typeface="Google Sans"/>
                </a:rPr>
                <a:t>Spanner</a:t>
              </a:r>
              <a:endParaRPr sz="1800" i="0" u="none" strike="noStrike" cap="none">
                <a:solidFill>
                  <a:schemeClr val="lt1"/>
                </a:solidFill>
                <a:latin typeface="Google Sans"/>
                <a:ea typeface="Google Sans"/>
                <a:cs typeface="Google Sans"/>
                <a:sym typeface="Google Sans"/>
              </a:endParaRPr>
            </a:p>
          </p:txBody>
        </p:sp>
        <p:pic>
          <p:nvPicPr>
            <p:cNvPr id="500" name="Google Shape;500;p53"/>
            <p:cNvPicPr preferRelativeResize="0"/>
            <p:nvPr/>
          </p:nvPicPr>
          <p:blipFill rotWithShape="1">
            <a:blip r:embed="rId4">
              <a:alphaModFix/>
            </a:blip>
            <a:srcRect/>
            <a:stretch/>
          </p:blipFill>
          <p:spPr>
            <a:xfrm>
              <a:off x="4585207" y="8334586"/>
              <a:ext cx="640200" cy="640200"/>
            </a:xfrm>
            <a:prstGeom prst="rect">
              <a:avLst/>
            </a:prstGeom>
            <a:noFill/>
            <a:ln>
              <a:noFill/>
            </a:ln>
          </p:spPr>
        </p:pic>
      </p:grpSp>
      <p:grpSp>
        <p:nvGrpSpPr>
          <p:cNvPr id="501" name="Google Shape;501;p53"/>
          <p:cNvGrpSpPr/>
          <p:nvPr/>
        </p:nvGrpSpPr>
        <p:grpSpPr>
          <a:xfrm>
            <a:off x="8313027" y="8316121"/>
            <a:ext cx="2105040" cy="860453"/>
            <a:chOff x="8070000" y="8215186"/>
            <a:chExt cx="2148000" cy="879000"/>
          </a:xfrm>
        </p:grpSpPr>
        <p:sp>
          <p:nvSpPr>
            <p:cNvPr id="494" name="Google Shape;494;p53"/>
            <p:cNvSpPr/>
            <p:nvPr/>
          </p:nvSpPr>
          <p:spPr>
            <a:xfrm>
              <a:off x="8070000" y="8215186"/>
              <a:ext cx="2148000" cy="8790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859500" tIns="146300" rIns="91400" bIns="146300" anchor="ctr" anchorCtr="0">
              <a:noAutofit/>
            </a:bodyPr>
            <a:lstStyle/>
            <a:p>
              <a:pPr marL="0" marR="0" lvl="0" indent="0" algn="l" rtl="0">
                <a:lnSpc>
                  <a:spcPct val="121428"/>
                </a:lnSpc>
                <a:spcBef>
                  <a:spcPts val="400"/>
                </a:spcBef>
                <a:spcAft>
                  <a:spcPts val="0"/>
                </a:spcAft>
                <a:buClr>
                  <a:srgbClr val="757575"/>
                </a:buClr>
                <a:buFont typeface="Roboto"/>
                <a:buNone/>
              </a:pPr>
              <a:r>
                <a:rPr lang="en" sz="1800">
                  <a:solidFill>
                    <a:schemeClr val="lt1"/>
                  </a:solidFill>
                  <a:latin typeface="Google Sans"/>
                  <a:ea typeface="Google Sans"/>
                  <a:cs typeface="Google Sans"/>
                  <a:sym typeface="Google Sans"/>
                </a:rPr>
                <a:t>Datastore</a:t>
              </a:r>
              <a:endParaRPr sz="1800" i="0" u="none" strike="noStrike" cap="none">
                <a:solidFill>
                  <a:schemeClr val="lt1"/>
                </a:solidFill>
                <a:latin typeface="Google Sans"/>
                <a:ea typeface="Google Sans"/>
                <a:cs typeface="Google Sans"/>
                <a:sym typeface="Google Sans"/>
              </a:endParaRPr>
            </a:p>
          </p:txBody>
        </p:sp>
        <p:pic>
          <p:nvPicPr>
            <p:cNvPr id="502" name="Google Shape;502;p53"/>
            <p:cNvPicPr preferRelativeResize="0"/>
            <p:nvPr/>
          </p:nvPicPr>
          <p:blipFill rotWithShape="1">
            <a:blip r:embed="rId5">
              <a:alphaModFix/>
            </a:blip>
            <a:srcRect/>
            <a:stretch/>
          </p:blipFill>
          <p:spPr>
            <a:xfrm>
              <a:off x="8159410" y="8334586"/>
              <a:ext cx="640200" cy="640200"/>
            </a:xfrm>
            <a:prstGeom prst="rect">
              <a:avLst/>
            </a:prstGeom>
            <a:noFill/>
            <a:ln>
              <a:noFill/>
            </a:ln>
          </p:spPr>
        </p:pic>
      </p:grpSp>
      <p:grpSp>
        <p:nvGrpSpPr>
          <p:cNvPr id="503" name="Google Shape;503;p53"/>
          <p:cNvGrpSpPr/>
          <p:nvPr/>
        </p:nvGrpSpPr>
        <p:grpSpPr>
          <a:xfrm>
            <a:off x="11601252" y="8316121"/>
            <a:ext cx="2105040" cy="860453"/>
            <a:chOff x="11658597" y="8215186"/>
            <a:chExt cx="2148000" cy="879000"/>
          </a:xfrm>
        </p:grpSpPr>
        <p:sp>
          <p:nvSpPr>
            <p:cNvPr id="504" name="Google Shape;504;p53"/>
            <p:cNvSpPr/>
            <p:nvPr/>
          </p:nvSpPr>
          <p:spPr>
            <a:xfrm>
              <a:off x="11658597" y="8215186"/>
              <a:ext cx="2148000" cy="8790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859500" tIns="146300" rIns="91400" bIns="146300" anchor="ctr" anchorCtr="0">
              <a:noAutofit/>
            </a:bodyPr>
            <a:lstStyle/>
            <a:p>
              <a:pPr marL="0" marR="0" lvl="0" indent="0" algn="l" rtl="0">
                <a:lnSpc>
                  <a:spcPct val="121428"/>
                </a:lnSpc>
                <a:spcBef>
                  <a:spcPts val="400"/>
                </a:spcBef>
                <a:spcAft>
                  <a:spcPts val="0"/>
                </a:spcAft>
                <a:buClr>
                  <a:srgbClr val="757575"/>
                </a:buClr>
                <a:buFont typeface="Roboto"/>
                <a:buNone/>
              </a:pPr>
              <a:r>
                <a:rPr lang="en" sz="1800" i="0" u="none" strike="noStrike" cap="none">
                  <a:solidFill>
                    <a:schemeClr val="lt1"/>
                  </a:solidFill>
                  <a:latin typeface="Google Sans"/>
                  <a:ea typeface="Google Sans"/>
                  <a:cs typeface="Google Sans"/>
                  <a:sym typeface="Google Sans"/>
                </a:rPr>
                <a:t>Cloud </a:t>
              </a:r>
              <a:r>
                <a:rPr lang="en" sz="1800">
                  <a:solidFill>
                    <a:schemeClr val="lt1"/>
                  </a:solidFill>
                  <a:latin typeface="Google Sans"/>
                  <a:ea typeface="Google Sans"/>
                  <a:cs typeface="Google Sans"/>
                  <a:sym typeface="Google Sans"/>
                </a:rPr>
                <a:t>Bigtable</a:t>
              </a:r>
              <a:endParaRPr sz="1800" i="0" u="none" strike="noStrike" cap="none">
                <a:solidFill>
                  <a:schemeClr val="lt1"/>
                </a:solidFill>
                <a:latin typeface="Google Sans"/>
                <a:ea typeface="Google Sans"/>
                <a:cs typeface="Google Sans"/>
                <a:sym typeface="Google Sans"/>
              </a:endParaRPr>
            </a:p>
          </p:txBody>
        </p:sp>
        <p:pic>
          <p:nvPicPr>
            <p:cNvPr id="505" name="Google Shape;505;p53"/>
            <p:cNvPicPr preferRelativeResize="0"/>
            <p:nvPr/>
          </p:nvPicPr>
          <p:blipFill rotWithShape="1">
            <a:blip r:embed="rId6">
              <a:alphaModFix/>
            </a:blip>
            <a:srcRect/>
            <a:stretch/>
          </p:blipFill>
          <p:spPr>
            <a:xfrm>
              <a:off x="11748007" y="8334586"/>
              <a:ext cx="640200" cy="640200"/>
            </a:xfrm>
            <a:prstGeom prst="rect">
              <a:avLst/>
            </a:prstGeom>
            <a:noFill/>
            <a:ln>
              <a:noFill/>
            </a:ln>
          </p:spPr>
        </p:pic>
      </p:grpSp>
      <p:grpSp>
        <p:nvGrpSpPr>
          <p:cNvPr id="506" name="Google Shape;506;p53"/>
          <p:cNvGrpSpPr/>
          <p:nvPr/>
        </p:nvGrpSpPr>
        <p:grpSpPr>
          <a:xfrm>
            <a:off x="14214912" y="8316121"/>
            <a:ext cx="2105040" cy="860453"/>
            <a:chOff x="14325597" y="8215186"/>
            <a:chExt cx="2148000" cy="879000"/>
          </a:xfrm>
        </p:grpSpPr>
        <p:sp>
          <p:nvSpPr>
            <p:cNvPr id="507" name="Google Shape;507;p53"/>
            <p:cNvSpPr/>
            <p:nvPr/>
          </p:nvSpPr>
          <p:spPr>
            <a:xfrm>
              <a:off x="14325597" y="8215186"/>
              <a:ext cx="2148000" cy="8790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859500" tIns="146300" rIns="91400" bIns="146300" anchor="ctr" anchorCtr="0">
              <a:noAutofit/>
            </a:bodyPr>
            <a:lstStyle/>
            <a:p>
              <a:pPr marL="0" marR="0" lvl="0" indent="0" algn="l" rtl="0">
                <a:lnSpc>
                  <a:spcPct val="121428"/>
                </a:lnSpc>
                <a:spcBef>
                  <a:spcPts val="400"/>
                </a:spcBef>
                <a:spcAft>
                  <a:spcPts val="0"/>
                </a:spcAft>
                <a:buClr>
                  <a:srgbClr val="757575"/>
                </a:buClr>
                <a:buFont typeface="Roboto"/>
                <a:buNone/>
              </a:pPr>
              <a:r>
                <a:rPr lang="en" sz="1800">
                  <a:solidFill>
                    <a:schemeClr val="lt1"/>
                  </a:solidFill>
                  <a:latin typeface="Google Sans"/>
                  <a:ea typeface="Google Sans"/>
                  <a:cs typeface="Google Sans"/>
                  <a:sym typeface="Google Sans"/>
                </a:rPr>
                <a:t>BigQuery</a:t>
              </a:r>
              <a:endParaRPr sz="1800" i="0" u="none" strike="noStrike" cap="none">
                <a:solidFill>
                  <a:schemeClr val="lt1"/>
                </a:solidFill>
                <a:latin typeface="Google Sans"/>
                <a:ea typeface="Google Sans"/>
                <a:cs typeface="Google Sans"/>
                <a:sym typeface="Google Sans"/>
              </a:endParaRPr>
            </a:p>
          </p:txBody>
        </p:sp>
        <p:pic>
          <p:nvPicPr>
            <p:cNvPr id="508" name="Google Shape;508;p53"/>
            <p:cNvPicPr preferRelativeResize="0"/>
            <p:nvPr/>
          </p:nvPicPr>
          <p:blipFill rotWithShape="1">
            <a:blip r:embed="rId7">
              <a:alphaModFix/>
            </a:blip>
            <a:srcRect/>
            <a:stretch/>
          </p:blipFill>
          <p:spPr>
            <a:xfrm>
              <a:off x="14415007" y="8334586"/>
              <a:ext cx="640200" cy="640200"/>
            </a:xfrm>
            <a:prstGeom prst="rect">
              <a:avLst/>
            </a:prstGeom>
            <a:noFill/>
            <a:ln>
              <a:noFill/>
            </a:ln>
          </p:spPr>
        </p:pic>
      </p:grpSp>
      <p:grpSp>
        <p:nvGrpSpPr>
          <p:cNvPr id="509" name="Google Shape;509;p53"/>
          <p:cNvGrpSpPr/>
          <p:nvPr/>
        </p:nvGrpSpPr>
        <p:grpSpPr>
          <a:xfrm>
            <a:off x="2839785" y="4040156"/>
            <a:ext cx="2105040" cy="860453"/>
            <a:chOff x="4775725" y="3542236"/>
            <a:chExt cx="2148000" cy="879000"/>
          </a:xfrm>
        </p:grpSpPr>
        <p:sp>
          <p:nvSpPr>
            <p:cNvPr id="510" name="Google Shape;510;p53"/>
            <p:cNvSpPr/>
            <p:nvPr/>
          </p:nvSpPr>
          <p:spPr>
            <a:xfrm>
              <a:off x="4775725" y="3542236"/>
              <a:ext cx="2148000" cy="8790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859500" tIns="146300" rIns="91400" bIns="146300" anchor="ctr" anchorCtr="0">
              <a:noAutofit/>
            </a:bodyPr>
            <a:lstStyle/>
            <a:p>
              <a:pPr marL="0" marR="0" lvl="0" indent="0" algn="l" rtl="0">
                <a:lnSpc>
                  <a:spcPct val="121428"/>
                </a:lnSpc>
                <a:spcBef>
                  <a:spcPts val="400"/>
                </a:spcBef>
                <a:spcAft>
                  <a:spcPts val="0"/>
                </a:spcAft>
                <a:buClr>
                  <a:srgbClr val="757575"/>
                </a:buClr>
                <a:buFont typeface="Roboto"/>
                <a:buNone/>
              </a:pPr>
              <a:r>
                <a:rPr lang="en" sz="1800" b="0" i="0" u="none" strike="noStrike" cap="none">
                  <a:solidFill>
                    <a:schemeClr val="lt1"/>
                  </a:solidFill>
                  <a:latin typeface="Roboto"/>
                  <a:ea typeface="Roboto"/>
                  <a:cs typeface="Roboto"/>
                  <a:sym typeface="Roboto"/>
                </a:rPr>
                <a:t>Cloud </a:t>
              </a:r>
              <a:r>
                <a:rPr lang="en" sz="1800">
                  <a:solidFill>
                    <a:schemeClr val="lt1"/>
                  </a:solidFill>
                  <a:latin typeface="Roboto"/>
                  <a:ea typeface="Roboto"/>
                  <a:cs typeface="Roboto"/>
                  <a:sym typeface="Roboto"/>
                </a:rPr>
                <a:t>Storage</a:t>
              </a:r>
              <a:endParaRPr sz="1800" b="0" i="0" u="none" strike="noStrike" cap="none">
                <a:solidFill>
                  <a:schemeClr val="lt1"/>
                </a:solidFill>
                <a:latin typeface="Roboto"/>
                <a:ea typeface="Roboto"/>
                <a:cs typeface="Roboto"/>
                <a:sym typeface="Roboto"/>
              </a:endParaRPr>
            </a:p>
          </p:txBody>
        </p:sp>
        <p:pic>
          <p:nvPicPr>
            <p:cNvPr id="511" name="Google Shape;511;p53"/>
            <p:cNvPicPr preferRelativeResize="0"/>
            <p:nvPr/>
          </p:nvPicPr>
          <p:blipFill rotWithShape="1">
            <a:blip r:embed="rId8">
              <a:alphaModFix/>
            </a:blip>
            <a:srcRect/>
            <a:stretch/>
          </p:blipFill>
          <p:spPr>
            <a:xfrm>
              <a:off x="4865135" y="3661636"/>
              <a:ext cx="640200" cy="640200"/>
            </a:xfrm>
            <a:prstGeom prst="rect">
              <a:avLst/>
            </a:prstGeom>
            <a:noFill/>
            <a:ln>
              <a:noFill/>
            </a:ln>
          </p:spPr>
        </p:pic>
      </p:grpSp>
      <p:sp>
        <p:nvSpPr>
          <p:cNvPr id="512" name="Google Shape;512;p53"/>
          <p:cNvSpPr/>
          <p:nvPr/>
        </p:nvSpPr>
        <p:spPr>
          <a:xfrm>
            <a:off x="7461602" y="2399225"/>
            <a:ext cx="3776400" cy="671400"/>
          </a:xfrm>
          <a:prstGeom prst="roundRect">
            <a:avLst>
              <a:gd name="adj" fmla="val 1674"/>
            </a:avLst>
          </a:prstGeom>
          <a:solidFill>
            <a:srgbClr val="FFF2CC"/>
          </a:solidFill>
          <a:ln>
            <a:noFill/>
          </a:ln>
          <a:effectLst>
            <a:outerShdw blurRad="19050" dist="6350" dir="5400000" algn="ctr" rotWithShape="0">
              <a:srgbClr val="000000">
                <a:alpha val="44710"/>
              </a:srgbClr>
            </a:outerShdw>
          </a:effectLst>
        </p:spPr>
        <p:txBody>
          <a:bodyPr spcFirstLastPara="1" wrap="square" lIns="859525" tIns="146300" rIns="91400" bIns="146300" anchor="ctr" anchorCtr="0">
            <a:noAutofit/>
          </a:bodyPr>
          <a:lstStyle/>
          <a:p>
            <a:pPr marL="0" marR="0" lvl="0" indent="0" algn="l" rtl="0">
              <a:lnSpc>
                <a:spcPct val="121428"/>
              </a:lnSpc>
              <a:spcBef>
                <a:spcPts val="400"/>
              </a:spcBef>
              <a:spcAft>
                <a:spcPts val="0"/>
              </a:spcAft>
              <a:buClr>
                <a:srgbClr val="757575"/>
              </a:buClr>
              <a:buFont typeface="Roboto"/>
              <a:buNone/>
            </a:pPr>
            <a:r>
              <a:rPr lang="en" sz="1800">
                <a:solidFill>
                  <a:schemeClr val="lt1"/>
                </a:solidFill>
                <a:latin typeface="Roboto"/>
                <a:ea typeface="Roboto"/>
                <a:cs typeface="Roboto"/>
                <a:sym typeface="Roboto"/>
              </a:rPr>
              <a:t>Is your data structured?</a:t>
            </a:r>
            <a:endParaRPr sz="1800" b="0" i="0" u="none" strike="noStrike" cap="none">
              <a:solidFill>
                <a:schemeClr val="lt1"/>
              </a:solidFill>
              <a:latin typeface="Roboto"/>
              <a:ea typeface="Roboto"/>
              <a:cs typeface="Roboto"/>
              <a:sym typeface="Roboto"/>
            </a:endParaRPr>
          </a:p>
        </p:txBody>
      </p:sp>
      <p:sp>
        <p:nvSpPr>
          <p:cNvPr id="513" name="Google Shape;513;p53"/>
          <p:cNvSpPr/>
          <p:nvPr/>
        </p:nvSpPr>
        <p:spPr>
          <a:xfrm>
            <a:off x="7595897" y="2466333"/>
            <a:ext cx="582300" cy="537300"/>
          </a:xfrm>
          <a:prstGeom prst="hexagon">
            <a:avLst>
              <a:gd name="adj" fmla="val 25000"/>
              <a:gd name="vf" fmla="val 115470"/>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3000">
                <a:solidFill>
                  <a:srgbClr val="FFFFFF"/>
                </a:solidFill>
                <a:latin typeface="Google Sans"/>
                <a:ea typeface="Google Sans"/>
                <a:cs typeface="Google Sans"/>
                <a:sym typeface="Google Sans"/>
              </a:rPr>
              <a:t>?</a:t>
            </a:r>
            <a:endParaRPr sz="3000">
              <a:solidFill>
                <a:srgbClr val="FFFFFF"/>
              </a:solidFill>
              <a:latin typeface="Google Sans"/>
              <a:ea typeface="Google Sans"/>
              <a:cs typeface="Google Sans"/>
              <a:sym typeface="Google Sans"/>
            </a:endParaRPr>
          </a:p>
        </p:txBody>
      </p:sp>
      <p:cxnSp>
        <p:nvCxnSpPr>
          <p:cNvPr id="514" name="Google Shape;514;p53"/>
          <p:cNvCxnSpPr>
            <a:stCxn id="512" idx="1"/>
            <a:endCxn id="510" idx="0"/>
          </p:cNvCxnSpPr>
          <p:nvPr/>
        </p:nvCxnSpPr>
        <p:spPr>
          <a:xfrm flipH="1">
            <a:off x="3892202" y="2734925"/>
            <a:ext cx="3569400" cy="1305300"/>
          </a:xfrm>
          <a:prstGeom prst="bentConnector2">
            <a:avLst/>
          </a:prstGeom>
          <a:noFill/>
          <a:ln w="19050" cap="flat" cmpd="sng">
            <a:solidFill>
              <a:schemeClr val="accent4"/>
            </a:solidFill>
            <a:prstDash val="solid"/>
            <a:round/>
            <a:headEnd type="none" w="med" len="med"/>
            <a:tailEnd type="triangle" w="med" len="med"/>
          </a:ln>
        </p:spPr>
      </p:cxnSp>
      <p:sp>
        <p:nvSpPr>
          <p:cNvPr id="515" name="Google Shape;515;p53"/>
          <p:cNvSpPr txBox="1"/>
          <p:nvPr/>
        </p:nvSpPr>
        <p:spPr>
          <a:xfrm>
            <a:off x="5217608" y="2512931"/>
            <a:ext cx="1245300" cy="480900"/>
          </a:xfrm>
          <a:prstGeom prst="rect">
            <a:avLst/>
          </a:prstGeom>
          <a:solidFill>
            <a:schemeClr val="accent4"/>
          </a:solidFill>
          <a:ln>
            <a:noFill/>
          </a:ln>
          <a:effectLst>
            <a:outerShdw blurRad="19050" dist="6350" dir="5400000" algn="ctr" rotWithShape="0">
              <a:srgbClr val="000000">
                <a:alpha val="44710"/>
              </a:srgbClr>
            </a:outerShdw>
          </a:effectLst>
        </p:spPr>
        <p:txBody>
          <a:bodyPr spcFirstLastPara="1" wrap="square" lIns="91425" tIns="91425" rIns="91425" bIns="91425" anchor="ctr" anchorCtr="0">
            <a:noAutofit/>
          </a:bodyPr>
          <a:lstStyle/>
          <a:p>
            <a:pPr marL="0" marR="0" lvl="0" indent="0" algn="ctr" rtl="0">
              <a:lnSpc>
                <a:spcPct val="121428"/>
              </a:lnSpc>
              <a:spcBef>
                <a:spcPts val="400"/>
              </a:spcBef>
              <a:spcAft>
                <a:spcPts val="0"/>
              </a:spcAft>
              <a:buClr>
                <a:srgbClr val="757575"/>
              </a:buClr>
              <a:buFont typeface="Roboto"/>
              <a:buNone/>
            </a:pPr>
            <a:r>
              <a:rPr lang="en" sz="1800">
                <a:solidFill>
                  <a:srgbClr val="FFFFFF"/>
                </a:solidFill>
                <a:latin typeface="Roboto"/>
                <a:ea typeface="Roboto"/>
                <a:cs typeface="Roboto"/>
                <a:sym typeface="Roboto"/>
              </a:rPr>
              <a:t>No</a:t>
            </a:r>
            <a:endParaRPr sz="1800">
              <a:solidFill>
                <a:srgbClr val="FFFFFF"/>
              </a:solidFill>
              <a:latin typeface="Roboto"/>
              <a:ea typeface="Roboto"/>
              <a:cs typeface="Roboto"/>
              <a:sym typeface="Roboto"/>
            </a:endParaRPr>
          </a:p>
        </p:txBody>
      </p:sp>
      <p:sp>
        <p:nvSpPr>
          <p:cNvPr id="491" name="Google Shape;491;p53"/>
          <p:cNvSpPr/>
          <p:nvPr/>
        </p:nvSpPr>
        <p:spPr>
          <a:xfrm>
            <a:off x="7477479" y="4371681"/>
            <a:ext cx="3776400" cy="671400"/>
          </a:xfrm>
          <a:prstGeom prst="roundRect">
            <a:avLst>
              <a:gd name="adj" fmla="val 1674"/>
            </a:avLst>
          </a:prstGeom>
          <a:solidFill>
            <a:srgbClr val="FFF2CC"/>
          </a:solidFill>
          <a:ln>
            <a:noFill/>
          </a:ln>
          <a:effectLst>
            <a:outerShdw blurRad="19050" dist="6350" dir="5400000" algn="ctr" rotWithShape="0">
              <a:srgbClr val="000000">
                <a:alpha val="44710"/>
              </a:srgbClr>
            </a:outerShdw>
          </a:effectLst>
        </p:spPr>
        <p:txBody>
          <a:bodyPr spcFirstLastPara="1" wrap="square" lIns="859525" tIns="146300" rIns="91400" bIns="146300" anchor="ctr" anchorCtr="0">
            <a:noAutofit/>
          </a:bodyPr>
          <a:lstStyle/>
          <a:p>
            <a:pPr marL="0" marR="0" lvl="0" indent="0" algn="l" rtl="0">
              <a:lnSpc>
                <a:spcPct val="121428"/>
              </a:lnSpc>
              <a:spcBef>
                <a:spcPts val="400"/>
              </a:spcBef>
              <a:spcAft>
                <a:spcPts val="0"/>
              </a:spcAft>
              <a:buClr>
                <a:srgbClr val="757575"/>
              </a:buClr>
              <a:buFont typeface="Roboto"/>
              <a:buNone/>
            </a:pPr>
            <a:r>
              <a:rPr lang="en" sz="1800">
                <a:solidFill>
                  <a:schemeClr val="lt1"/>
                </a:solidFill>
                <a:latin typeface="Roboto"/>
                <a:ea typeface="Roboto"/>
                <a:cs typeface="Roboto"/>
                <a:sym typeface="Roboto"/>
              </a:rPr>
              <a:t>Is your workload analytics?</a:t>
            </a:r>
            <a:endParaRPr sz="1800" b="0" i="0" u="none" strike="noStrike" cap="none">
              <a:solidFill>
                <a:schemeClr val="lt1"/>
              </a:solidFill>
              <a:latin typeface="Roboto"/>
              <a:ea typeface="Roboto"/>
              <a:cs typeface="Roboto"/>
              <a:sym typeface="Roboto"/>
            </a:endParaRPr>
          </a:p>
        </p:txBody>
      </p:sp>
      <p:sp>
        <p:nvSpPr>
          <p:cNvPr id="516" name="Google Shape;516;p53"/>
          <p:cNvSpPr/>
          <p:nvPr/>
        </p:nvSpPr>
        <p:spPr>
          <a:xfrm>
            <a:off x="7607201" y="4438789"/>
            <a:ext cx="582300" cy="537300"/>
          </a:xfrm>
          <a:prstGeom prst="hexagon">
            <a:avLst>
              <a:gd name="adj" fmla="val 25000"/>
              <a:gd name="vf" fmla="val 115470"/>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3000">
                <a:solidFill>
                  <a:srgbClr val="FFFFFF"/>
                </a:solidFill>
                <a:latin typeface="Google Sans"/>
                <a:ea typeface="Google Sans"/>
                <a:cs typeface="Google Sans"/>
                <a:sym typeface="Google Sans"/>
              </a:rPr>
              <a:t>?</a:t>
            </a:r>
            <a:endParaRPr sz="3000">
              <a:solidFill>
                <a:srgbClr val="FFFFFF"/>
              </a:solidFill>
              <a:latin typeface="Google Sans"/>
              <a:ea typeface="Google Sans"/>
              <a:cs typeface="Google Sans"/>
              <a:sym typeface="Google Sans"/>
            </a:endParaRPr>
          </a:p>
        </p:txBody>
      </p:sp>
      <p:sp>
        <p:nvSpPr>
          <p:cNvPr id="517" name="Google Shape;517;p53"/>
          <p:cNvSpPr txBox="1"/>
          <p:nvPr/>
        </p:nvSpPr>
        <p:spPr>
          <a:xfrm>
            <a:off x="8743002" y="5469804"/>
            <a:ext cx="1245300" cy="447600"/>
          </a:xfrm>
          <a:prstGeom prst="rect">
            <a:avLst/>
          </a:prstGeom>
          <a:solidFill>
            <a:schemeClr val="accent4"/>
          </a:solidFill>
          <a:ln>
            <a:noFill/>
          </a:ln>
          <a:effectLst>
            <a:outerShdw blurRad="19050" dist="6350" dir="5400000" algn="ctr" rotWithShape="0">
              <a:srgbClr val="000000">
                <a:alpha val="44710"/>
              </a:srgbClr>
            </a:outerShdw>
          </a:effectLst>
        </p:spPr>
        <p:txBody>
          <a:bodyPr spcFirstLastPara="1" wrap="square" lIns="91425" tIns="91425" rIns="91425" bIns="91425" anchor="ctr" anchorCtr="0">
            <a:noAutofit/>
          </a:bodyPr>
          <a:lstStyle/>
          <a:p>
            <a:pPr marL="0" marR="0" lvl="0" indent="0" algn="ctr" rtl="0">
              <a:lnSpc>
                <a:spcPct val="121428"/>
              </a:lnSpc>
              <a:spcBef>
                <a:spcPts val="400"/>
              </a:spcBef>
              <a:spcAft>
                <a:spcPts val="0"/>
              </a:spcAft>
              <a:buNone/>
            </a:pPr>
            <a:r>
              <a:rPr lang="en" sz="1800">
                <a:solidFill>
                  <a:srgbClr val="FFFFFF"/>
                </a:solidFill>
                <a:latin typeface="Roboto"/>
                <a:ea typeface="Roboto"/>
                <a:cs typeface="Roboto"/>
                <a:sym typeface="Roboto"/>
              </a:rPr>
              <a:t>No</a:t>
            </a:r>
            <a:endParaRPr sz="1800">
              <a:solidFill>
                <a:srgbClr val="FFFFFF"/>
              </a:solidFill>
              <a:latin typeface="Roboto"/>
              <a:ea typeface="Roboto"/>
              <a:cs typeface="Roboto"/>
              <a:sym typeface="Roboto"/>
            </a:endParaRPr>
          </a:p>
        </p:txBody>
      </p:sp>
      <p:sp>
        <p:nvSpPr>
          <p:cNvPr id="518" name="Google Shape;518;p53"/>
          <p:cNvSpPr txBox="1"/>
          <p:nvPr/>
        </p:nvSpPr>
        <p:spPr>
          <a:xfrm>
            <a:off x="8743002" y="7442260"/>
            <a:ext cx="1245300" cy="447600"/>
          </a:xfrm>
          <a:prstGeom prst="rect">
            <a:avLst/>
          </a:prstGeom>
          <a:solidFill>
            <a:schemeClr val="accent4"/>
          </a:solidFill>
          <a:ln>
            <a:noFill/>
          </a:ln>
          <a:effectLst>
            <a:outerShdw blurRad="19050" dist="6350" dir="5400000" algn="ctr" rotWithShape="0">
              <a:srgbClr val="000000">
                <a:alpha val="44710"/>
              </a:srgbClr>
            </a:outerShdw>
          </a:effectLst>
        </p:spPr>
        <p:txBody>
          <a:bodyPr spcFirstLastPara="1" wrap="square" lIns="91425" tIns="91425" rIns="91425" bIns="91425" anchor="ctr" anchorCtr="0">
            <a:noAutofit/>
          </a:bodyPr>
          <a:lstStyle/>
          <a:p>
            <a:pPr marL="0" marR="0" lvl="0" indent="0" algn="ctr" rtl="0">
              <a:lnSpc>
                <a:spcPct val="121428"/>
              </a:lnSpc>
              <a:spcBef>
                <a:spcPts val="400"/>
              </a:spcBef>
              <a:spcAft>
                <a:spcPts val="0"/>
              </a:spcAft>
              <a:buNone/>
            </a:pPr>
            <a:r>
              <a:rPr lang="en" sz="1800">
                <a:solidFill>
                  <a:srgbClr val="FFFFFF"/>
                </a:solidFill>
                <a:latin typeface="Roboto"/>
                <a:ea typeface="Roboto"/>
                <a:cs typeface="Roboto"/>
                <a:sym typeface="Roboto"/>
              </a:rPr>
              <a:t>No</a:t>
            </a:r>
            <a:endParaRPr sz="1800">
              <a:solidFill>
                <a:srgbClr val="FFFFFF"/>
              </a:solidFill>
              <a:latin typeface="Roboto"/>
              <a:ea typeface="Roboto"/>
              <a:cs typeface="Roboto"/>
              <a:sym typeface="Roboto"/>
            </a:endParaRPr>
          </a:p>
        </p:txBody>
      </p:sp>
      <p:sp>
        <p:nvSpPr>
          <p:cNvPr id="492" name="Google Shape;492;p53"/>
          <p:cNvSpPr/>
          <p:nvPr/>
        </p:nvSpPr>
        <p:spPr>
          <a:xfrm>
            <a:off x="7461602" y="6344125"/>
            <a:ext cx="3776400" cy="671400"/>
          </a:xfrm>
          <a:prstGeom prst="roundRect">
            <a:avLst>
              <a:gd name="adj" fmla="val 1674"/>
            </a:avLst>
          </a:prstGeom>
          <a:solidFill>
            <a:srgbClr val="FFF2CC"/>
          </a:solidFill>
          <a:ln>
            <a:noFill/>
          </a:ln>
          <a:effectLst>
            <a:outerShdw blurRad="19050" dist="6350" dir="5400000" algn="ctr" rotWithShape="0">
              <a:srgbClr val="000000">
                <a:alpha val="44710"/>
              </a:srgbClr>
            </a:outerShdw>
          </a:effectLst>
        </p:spPr>
        <p:txBody>
          <a:bodyPr spcFirstLastPara="1" wrap="square" lIns="859525" tIns="146300" rIns="91400" bIns="146300" anchor="ctr" anchorCtr="0">
            <a:noAutofit/>
          </a:bodyPr>
          <a:lstStyle/>
          <a:p>
            <a:pPr marL="0" marR="0" lvl="0" indent="0" algn="l" rtl="0">
              <a:lnSpc>
                <a:spcPct val="121428"/>
              </a:lnSpc>
              <a:spcBef>
                <a:spcPts val="400"/>
              </a:spcBef>
              <a:spcAft>
                <a:spcPts val="0"/>
              </a:spcAft>
              <a:buClr>
                <a:srgbClr val="757575"/>
              </a:buClr>
              <a:buFont typeface="Roboto"/>
              <a:buNone/>
            </a:pPr>
            <a:r>
              <a:rPr lang="en" sz="1800">
                <a:solidFill>
                  <a:schemeClr val="lt1"/>
                </a:solidFill>
                <a:latin typeface="Roboto"/>
                <a:ea typeface="Roboto"/>
                <a:cs typeface="Roboto"/>
                <a:sym typeface="Roboto"/>
              </a:rPr>
              <a:t>Is your data relational?</a:t>
            </a:r>
            <a:endParaRPr sz="1800" b="0" i="0" u="none" strike="noStrike" cap="none">
              <a:solidFill>
                <a:schemeClr val="lt1"/>
              </a:solidFill>
              <a:latin typeface="Roboto"/>
              <a:ea typeface="Roboto"/>
              <a:cs typeface="Roboto"/>
              <a:sym typeface="Roboto"/>
            </a:endParaRPr>
          </a:p>
        </p:txBody>
      </p:sp>
      <p:sp>
        <p:nvSpPr>
          <p:cNvPr id="519" name="Google Shape;519;p53"/>
          <p:cNvSpPr/>
          <p:nvPr/>
        </p:nvSpPr>
        <p:spPr>
          <a:xfrm>
            <a:off x="7591310" y="6411245"/>
            <a:ext cx="582300" cy="537300"/>
          </a:xfrm>
          <a:prstGeom prst="hexagon">
            <a:avLst>
              <a:gd name="adj" fmla="val 25000"/>
              <a:gd name="vf" fmla="val 115470"/>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3000">
                <a:solidFill>
                  <a:srgbClr val="FFFFFF"/>
                </a:solidFill>
                <a:latin typeface="Google Sans"/>
                <a:ea typeface="Google Sans"/>
                <a:cs typeface="Google Sans"/>
                <a:sym typeface="Google Sans"/>
              </a:rPr>
              <a:t>?</a:t>
            </a:r>
            <a:endParaRPr sz="3000">
              <a:solidFill>
                <a:srgbClr val="FFFFFF"/>
              </a:solidFill>
              <a:latin typeface="Google Sans"/>
              <a:ea typeface="Google Sans"/>
              <a:cs typeface="Google Sans"/>
              <a:sym typeface="Google Sans"/>
            </a:endParaRPr>
          </a:p>
        </p:txBody>
      </p:sp>
      <p:cxnSp>
        <p:nvCxnSpPr>
          <p:cNvPr id="520" name="Google Shape;520;p53"/>
          <p:cNvCxnSpPr>
            <a:stCxn id="512" idx="2"/>
            <a:endCxn id="491" idx="0"/>
          </p:cNvCxnSpPr>
          <p:nvPr/>
        </p:nvCxnSpPr>
        <p:spPr>
          <a:xfrm>
            <a:off x="9349802" y="3070625"/>
            <a:ext cx="15900" cy="1301100"/>
          </a:xfrm>
          <a:prstGeom prst="straightConnector1">
            <a:avLst/>
          </a:prstGeom>
          <a:noFill/>
          <a:ln w="19050" cap="flat" cmpd="sng">
            <a:solidFill>
              <a:schemeClr val="accent6"/>
            </a:solidFill>
            <a:prstDash val="solid"/>
            <a:round/>
            <a:headEnd type="none" w="med" len="med"/>
            <a:tailEnd type="triangle" w="med" len="med"/>
          </a:ln>
        </p:spPr>
      </p:cxnSp>
      <p:sp>
        <p:nvSpPr>
          <p:cNvPr id="521" name="Google Shape;521;p53"/>
          <p:cNvSpPr txBox="1"/>
          <p:nvPr/>
        </p:nvSpPr>
        <p:spPr>
          <a:xfrm>
            <a:off x="8743002" y="3497348"/>
            <a:ext cx="1245300" cy="447600"/>
          </a:xfrm>
          <a:prstGeom prst="rect">
            <a:avLst/>
          </a:prstGeom>
          <a:solidFill>
            <a:schemeClr val="accent6"/>
          </a:solidFill>
          <a:ln>
            <a:noFill/>
          </a:ln>
          <a:effectLst>
            <a:outerShdw blurRad="19050" dist="6350" dir="5400000" algn="ctr" rotWithShape="0">
              <a:srgbClr val="000000">
                <a:alpha val="44710"/>
              </a:srgbClr>
            </a:outerShdw>
          </a:effectLst>
        </p:spPr>
        <p:txBody>
          <a:bodyPr spcFirstLastPara="1" wrap="square" lIns="91425" tIns="91425" rIns="91425" bIns="91425" anchor="ctr" anchorCtr="0">
            <a:noAutofit/>
          </a:bodyPr>
          <a:lstStyle/>
          <a:p>
            <a:pPr marL="0" marR="0" lvl="0" indent="0" algn="ctr" rtl="0">
              <a:lnSpc>
                <a:spcPct val="121428"/>
              </a:lnSpc>
              <a:spcBef>
                <a:spcPts val="400"/>
              </a:spcBef>
              <a:spcAft>
                <a:spcPts val="0"/>
              </a:spcAft>
              <a:buNone/>
            </a:pPr>
            <a:r>
              <a:rPr lang="en" sz="1800">
                <a:solidFill>
                  <a:srgbClr val="FFFFFF"/>
                </a:solidFill>
                <a:latin typeface="Roboto"/>
                <a:ea typeface="Roboto"/>
                <a:cs typeface="Roboto"/>
                <a:sym typeface="Roboto"/>
              </a:rPr>
              <a:t>Yes</a:t>
            </a:r>
            <a:endParaRPr sz="1800">
              <a:solidFill>
                <a:srgbClr val="FFFFFF"/>
              </a:solidFill>
              <a:latin typeface="Roboto"/>
              <a:ea typeface="Roboto"/>
              <a:cs typeface="Roboto"/>
              <a:sym typeface="Roboto"/>
            </a:endParaRPr>
          </a:p>
        </p:txBody>
      </p:sp>
      <p:sp>
        <p:nvSpPr>
          <p:cNvPr id="522" name="Google Shape;522;p53"/>
          <p:cNvSpPr/>
          <p:nvPr/>
        </p:nvSpPr>
        <p:spPr>
          <a:xfrm>
            <a:off x="12285243" y="6344137"/>
            <a:ext cx="3350700" cy="671400"/>
          </a:xfrm>
          <a:prstGeom prst="roundRect">
            <a:avLst>
              <a:gd name="adj" fmla="val 1674"/>
            </a:avLst>
          </a:prstGeom>
          <a:solidFill>
            <a:srgbClr val="FFF2CC"/>
          </a:solidFill>
          <a:ln>
            <a:noFill/>
          </a:ln>
          <a:effectLst>
            <a:outerShdw blurRad="19050" dist="6350" dir="5400000" algn="ctr" rotWithShape="0">
              <a:srgbClr val="000000">
                <a:alpha val="44710"/>
              </a:srgbClr>
            </a:outerShdw>
          </a:effectLst>
        </p:spPr>
        <p:txBody>
          <a:bodyPr spcFirstLastPara="1" wrap="square" lIns="950975" tIns="146300" rIns="91400" bIns="146300" anchor="ctr" anchorCtr="0">
            <a:noAutofit/>
          </a:bodyPr>
          <a:lstStyle/>
          <a:p>
            <a:pPr marL="0" marR="0" lvl="0" indent="0" algn="l" rtl="0">
              <a:lnSpc>
                <a:spcPct val="121428"/>
              </a:lnSpc>
              <a:spcBef>
                <a:spcPts val="400"/>
              </a:spcBef>
              <a:spcAft>
                <a:spcPts val="0"/>
              </a:spcAft>
              <a:buClr>
                <a:srgbClr val="757575"/>
              </a:buClr>
              <a:buFont typeface="Roboto"/>
              <a:buNone/>
            </a:pPr>
            <a:r>
              <a:rPr lang="en" sz="1800">
                <a:solidFill>
                  <a:schemeClr val="lt1"/>
                </a:solidFill>
                <a:latin typeface="Roboto"/>
                <a:ea typeface="Roboto"/>
                <a:cs typeface="Roboto"/>
                <a:sym typeface="Roboto"/>
              </a:rPr>
              <a:t>Do you need updates or low latency?</a:t>
            </a:r>
            <a:endParaRPr sz="1800" b="0" i="0" u="none" strike="noStrike" cap="none">
              <a:solidFill>
                <a:schemeClr val="lt1"/>
              </a:solidFill>
              <a:latin typeface="Roboto"/>
              <a:ea typeface="Roboto"/>
              <a:cs typeface="Roboto"/>
              <a:sym typeface="Roboto"/>
            </a:endParaRPr>
          </a:p>
        </p:txBody>
      </p:sp>
      <p:sp>
        <p:nvSpPr>
          <p:cNvPr id="523" name="Google Shape;523;p53"/>
          <p:cNvSpPr/>
          <p:nvPr/>
        </p:nvSpPr>
        <p:spPr>
          <a:xfrm>
            <a:off x="12431008" y="6411245"/>
            <a:ext cx="582300" cy="537300"/>
          </a:xfrm>
          <a:prstGeom prst="hexagon">
            <a:avLst>
              <a:gd name="adj" fmla="val 25000"/>
              <a:gd name="vf" fmla="val 115470"/>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3000">
                <a:solidFill>
                  <a:srgbClr val="FFFFFF"/>
                </a:solidFill>
                <a:latin typeface="Google Sans"/>
                <a:ea typeface="Google Sans"/>
                <a:cs typeface="Google Sans"/>
                <a:sym typeface="Google Sans"/>
              </a:rPr>
              <a:t>?</a:t>
            </a:r>
            <a:endParaRPr sz="3000">
              <a:solidFill>
                <a:srgbClr val="FFFFFF"/>
              </a:solidFill>
              <a:latin typeface="Google Sans"/>
              <a:ea typeface="Google Sans"/>
              <a:cs typeface="Google Sans"/>
              <a:sym typeface="Google Sans"/>
            </a:endParaRPr>
          </a:p>
        </p:txBody>
      </p:sp>
      <p:sp>
        <p:nvSpPr>
          <p:cNvPr id="524" name="Google Shape;524;p53"/>
          <p:cNvSpPr/>
          <p:nvPr/>
        </p:nvSpPr>
        <p:spPr>
          <a:xfrm>
            <a:off x="2525726" y="6344125"/>
            <a:ext cx="3350700" cy="671400"/>
          </a:xfrm>
          <a:prstGeom prst="roundRect">
            <a:avLst>
              <a:gd name="adj" fmla="val 1674"/>
            </a:avLst>
          </a:prstGeom>
          <a:solidFill>
            <a:srgbClr val="FFF2CC"/>
          </a:solidFill>
          <a:ln>
            <a:noFill/>
          </a:ln>
          <a:effectLst>
            <a:outerShdw blurRad="19050" dist="6350" dir="5400000" algn="ctr" rotWithShape="0">
              <a:srgbClr val="000000">
                <a:alpha val="44710"/>
              </a:srgbClr>
            </a:outerShdw>
          </a:effectLst>
        </p:spPr>
        <p:txBody>
          <a:bodyPr spcFirstLastPara="1" wrap="square" lIns="859525" tIns="146300" rIns="91400" bIns="146300" anchor="ctr" anchorCtr="0">
            <a:noAutofit/>
          </a:bodyPr>
          <a:lstStyle/>
          <a:p>
            <a:pPr marL="0" marR="0" lvl="0" indent="0" algn="l" rtl="0">
              <a:lnSpc>
                <a:spcPct val="121428"/>
              </a:lnSpc>
              <a:spcBef>
                <a:spcPts val="400"/>
              </a:spcBef>
              <a:spcAft>
                <a:spcPts val="0"/>
              </a:spcAft>
              <a:buClr>
                <a:srgbClr val="757575"/>
              </a:buClr>
              <a:buFont typeface="Roboto"/>
              <a:buNone/>
            </a:pPr>
            <a:r>
              <a:rPr lang="en" sz="1800">
                <a:solidFill>
                  <a:schemeClr val="lt1"/>
                </a:solidFill>
                <a:latin typeface="Roboto"/>
                <a:ea typeface="Roboto"/>
                <a:cs typeface="Roboto"/>
                <a:sym typeface="Roboto"/>
              </a:rPr>
              <a:t>Do you need horizontal scalability?</a:t>
            </a:r>
            <a:endParaRPr sz="1800" b="0" i="0" u="none" strike="noStrike" cap="none">
              <a:solidFill>
                <a:schemeClr val="lt1"/>
              </a:solidFill>
              <a:latin typeface="Roboto"/>
              <a:ea typeface="Roboto"/>
              <a:cs typeface="Roboto"/>
              <a:sym typeface="Roboto"/>
            </a:endParaRPr>
          </a:p>
        </p:txBody>
      </p:sp>
      <p:sp>
        <p:nvSpPr>
          <p:cNvPr id="525" name="Google Shape;525;p53"/>
          <p:cNvSpPr/>
          <p:nvPr/>
        </p:nvSpPr>
        <p:spPr>
          <a:xfrm>
            <a:off x="2665456" y="6411245"/>
            <a:ext cx="582300" cy="537300"/>
          </a:xfrm>
          <a:prstGeom prst="hexagon">
            <a:avLst>
              <a:gd name="adj" fmla="val 25000"/>
              <a:gd name="vf" fmla="val 115470"/>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3000">
                <a:solidFill>
                  <a:srgbClr val="FFFFFF"/>
                </a:solidFill>
                <a:latin typeface="Google Sans"/>
                <a:ea typeface="Google Sans"/>
                <a:cs typeface="Google Sans"/>
                <a:sym typeface="Google Sans"/>
              </a:rPr>
              <a:t>?</a:t>
            </a:r>
            <a:endParaRPr sz="3000">
              <a:solidFill>
                <a:srgbClr val="FFFFFF"/>
              </a:solidFill>
              <a:latin typeface="Google Sans"/>
              <a:ea typeface="Google Sans"/>
              <a:cs typeface="Google Sans"/>
              <a:sym typeface="Google Sans"/>
            </a:endParaRPr>
          </a:p>
        </p:txBody>
      </p:sp>
      <p:sp>
        <p:nvSpPr>
          <p:cNvPr id="526" name="Google Shape;526;p53"/>
          <p:cNvSpPr txBox="1"/>
          <p:nvPr/>
        </p:nvSpPr>
        <p:spPr>
          <a:xfrm>
            <a:off x="14397124" y="7442260"/>
            <a:ext cx="717000" cy="447600"/>
          </a:xfrm>
          <a:prstGeom prst="rect">
            <a:avLst/>
          </a:prstGeom>
          <a:solidFill>
            <a:schemeClr val="accent4"/>
          </a:solidFill>
          <a:ln>
            <a:noFill/>
          </a:ln>
          <a:effectLst>
            <a:outerShdw blurRad="19050" dist="6350" dir="5400000" algn="ctr" rotWithShape="0">
              <a:srgbClr val="000000">
                <a:alpha val="44710"/>
              </a:srgbClr>
            </a:outerShdw>
          </a:effectLst>
        </p:spPr>
        <p:txBody>
          <a:bodyPr spcFirstLastPara="1" wrap="square" lIns="91425" tIns="91425" rIns="91425" bIns="91425" anchor="ctr" anchorCtr="0">
            <a:noAutofit/>
          </a:bodyPr>
          <a:lstStyle/>
          <a:p>
            <a:pPr marL="0" marR="0" lvl="0" indent="0" algn="ctr" rtl="0">
              <a:lnSpc>
                <a:spcPct val="121428"/>
              </a:lnSpc>
              <a:spcBef>
                <a:spcPts val="400"/>
              </a:spcBef>
              <a:spcAft>
                <a:spcPts val="0"/>
              </a:spcAft>
              <a:buNone/>
            </a:pPr>
            <a:r>
              <a:rPr lang="en" sz="1800">
                <a:solidFill>
                  <a:srgbClr val="FFFFFF"/>
                </a:solidFill>
                <a:latin typeface="Roboto"/>
                <a:ea typeface="Roboto"/>
                <a:cs typeface="Roboto"/>
                <a:sym typeface="Roboto"/>
              </a:rPr>
              <a:t>No</a:t>
            </a:r>
            <a:endParaRPr sz="1800">
              <a:solidFill>
                <a:srgbClr val="FFFFFF"/>
              </a:solidFill>
              <a:latin typeface="Roboto"/>
              <a:ea typeface="Roboto"/>
              <a:cs typeface="Roboto"/>
              <a:sym typeface="Roboto"/>
            </a:endParaRPr>
          </a:p>
        </p:txBody>
      </p:sp>
      <p:sp>
        <p:nvSpPr>
          <p:cNvPr id="527" name="Google Shape;527;p53"/>
          <p:cNvSpPr txBox="1"/>
          <p:nvPr/>
        </p:nvSpPr>
        <p:spPr>
          <a:xfrm>
            <a:off x="12811006" y="7442260"/>
            <a:ext cx="717000" cy="447600"/>
          </a:xfrm>
          <a:prstGeom prst="rect">
            <a:avLst/>
          </a:prstGeom>
          <a:solidFill>
            <a:schemeClr val="accent6"/>
          </a:solidFill>
          <a:ln>
            <a:noFill/>
          </a:ln>
          <a:effectLst>
            <a:outerShdw blurRad="19050" dist="6350" dir="5400000" algn="ctr" rotWithShape="0">
              <a:srgbClr val="000000">
                <a:alpha val="44710"/>
              </a:srgbClr>
            </a:outerShdw>
          </a:effectLst>
        </p:spPr>
        <p:txBody>
          <a:bodyPr spcFirstLastPara="1" wrap="square" lIns="91425" tIns="91425" rIns="91425" bIns="91425" anchor="ctr" anchorCtr="0">
            <a:noAutofit/>
          </a:bodyPr>
          <a:lstStyle/>
          <a:p>
            <a:pPr marL="0" marR="0" lvl="0" indent="0" algn="ctr" rtl="0">
              <a:lnSpc>
                <a:spcPct val="121428"/>
              </a:lnSpc>
              <a:spcBef>
                <a:spcPts val="400"/>
              </a:spcBef>
              <a:spcAft>
                <a:spcPts val="0"/>
              </a:spcAft>
              <a:buNone/>
            </a:pPr>
            <a:r>
              <a:rPr lang="en" sz="1800">
                <a:solidFill>
                  <a:srgbClr val="FFFFFF"/>
                </a:solidFill>
                <a:latin typeface="Roboto"/>
                <a:ea typeface="Roboto"/>
                <a:cs typeface="Roboto"/>
                <a:sym typeface="Roboto"/>
              </a:rPr>
              <a:t>Yes</a:t>
            </a:r>
            <a:endParaRPr sz="1800">
              <a:solidFill>
                <a:srgbClr val="FFFFFF"/>
              </a:solidFill>
              <a:latin typeface="Roboto"/>
              <a:ea typeface="Roboto"/>
              <a:cs typeface="Roboto"/>
              <a:sym typeface="Roboto"/>
            </a:endParaRPr>
          </a:p>
        </p:txBody>
      </p:sp>
      <p:cxnSp>
        <p:nvCxnSpPr>
          <p:cNvPr id="528" name="Google Shape;528;p53"/>
          <p:cNvCxnSpPr>
            <a:stCxn id="526" idx="3"/>
            <a:endCxn id="507" idx="0"/>
          </p:cNvCxnSpPr>
          <p:nvPr/>
        </p:nvCxnSpPr>
        <p:spPr>
          <a:xfrm>
            <a:off x="15114124" y="7666060"/>
            <a:ext cx="153300" cy="650100"/>
          </a:xfrm>
          <a:prstGeom prst="bentConnector2">
            <a:avLst/>
          </a:prstGeom>
          <a:noFill/>
          <a:ln w="19050" cap="flat" cmpd="sng">
            <a:solidFill>
              <a:schemeClr val="accent4"/>
            </a:solidFill>
            <a:prstDash val="solid"/>
            <a:round/>
            <a:headEnd type="none" w="med" len="med"/>
            <a:tailEnd type="triangle" w="med" len="med"/>
          </a:ln>
        </p:spPr>
      </p:cxnSp>
      <p:cxnSp>
        <p:nvCxnSpPr>
          <p:cNvPr id="529" name="Google Shape;529;p53"/>
          <p:cNvCxnSpPr>
            <a:stCxn id="527" idx="1"/>
            <a:endCxn id="504" idx="0"/>
          </p:cNvCxnSpPr>
          <p:nvPr/>
        </p:nvCxnSpPr>
        <p:spPr>
          <a:xfrm flipH="1">
            <a:off x="12653806" y="7666060"/>
            <a:ext cx="157200" cy="650100"/>
          </a:xfrm>
          <a:prstGeom prst="bentConnector2">
            <a:avLst/>
          </a:prstGeom>
          <a:noFill/>
          <a:ln w="19050" cap="flat" cmpd="sng">
            <a:solidFill>
              <a:schemeClr val="accent6"/>
            </a:solidFill>
            <a:prstDash val="solid"/>
            <a:round/>
            <a:headEnd type="none" w="med" len="med"/>
            <a:tailEnd type="triangle" w="med" len="med"/>
          </a:ln>
        </p:spPr>
      </p:cxnSp>
      <p:cxnSp>
        <p:nvCxnSpPr>
          <p:cNvPr id="530" name="Google Shape;530;p53"/>
          <p:cNvCxnSpPr>
            <a:stCxn id="491" idx="3"/>
            <a:endCxn id="522" idx="0"/>
          </p:cNvCxnSpPr>
          <p:nvPr/>
        </p:nvCxnSpPr>
        <p:spPr>
          <a:xfrm>
            <a:off x="11253879" y="4707381"/>
            <a:ext cx="2706600" cy="1636800"/>
          </a:xfrm>
          <a:prstGeom prst="bentConnector2">
            <a:avLst/>
          </a:prstGeom>
          <a:noFill/>
          <a:ln w="9525" cap="flat" cmpd="sng">
            <a:solidFill>
              <a:schemeClr val="accent6"/>
            </a:solidFill>
            <a:prstDash val="solid"/>
            <a:round/>
            <a:headEnd type="none" w="med" len="med"/>
            <a:tailEnd type="none" w="med" len="med"/>
          </a:ln>
        </p:spPr>
      </p:cxnSp>
      <p:sp>
        <p:nvSpPr>
          <p:cNvPr id="531" name="Google Shape;531;p53"/>
          <p:cNvSpPr txBox="1"/>
          <p:nvPr/>
        </p:nvSpPr>
        <p:spPr>
          <a:xfrm>
            <a:off x="12087800" y="4452442"/>
            <a:ext cx="1245300" cy="480900"/>
          </a:xfrm>
          <a:prstGeom prst="rect">
            <a:avLst/>
          </a:prstGeom>
          <a:solidFill>
            <a:schemeClr val="accent6"/>
          </a:solidFill>
          <a:ln>
            <a:noFill/>
          </a:ln>
          <a:effectLst>
            <a:outerShdw blurRad="19050" dist="6350" dir="5400000" algn="ctr" rotWithShape="0">
              <a:srgbClr val="000000">
                <a:alpha val="44710"/>
              </a:srgbClr>
            </a:outerShdw>
          </a:effectLst>
        </p:spPr>
        <p:txBody>
          <a:bodyPr spcFirstLastPara="1" wrap="square" lIns="91425" tIns="91425" rIns="91425" bIns="91425" anchor="ctr" anchorCtr="0">
            <a:noAutofit/>
          </a:bodyPr>
          <a:lstStyle/>
          <a:p>
            <a:pPr marL="0" marR="0" lvl="0" indent="0" algn="ctr" rtl="0">
              <a:lnSpc>
                <a:spcPct val="121428"/>
              </a:lnSpc>
              <a:spcBef>
                <a:spcPts val="400"/>
              </a:spcBef>
              <a:spcAft>
                <a:spcPts val="0"/>
              </a:spcAft>
              <a:buNone/>
            </a:pPr>
            <a:r>
              <a:rPr lang="en" sz="1800">
                <a:solidFill>
                  <a:srgbClr val="FFFFFF"/>
                </a:solidFill>
                <a:latin typeface="Roboto"/>
                <a:ea typeface="Roboto"/>
                <a:cs typeface="Roboto"/>
                <a:sym typeface="Roboto"/>
              </a:rPr>
              <a:t>Yes</a:t>
            </a:r>
            <a:endParaRPr sz="1800">
              <a:solidFill>
                <a:srgbClr val="FFFFFF"/>
              </a:solidFill>
              <a:latin typeface="Roboto"/>
              <a:ea typeface="Roboto"/>
              <a:cs typeface="Roboto"/>
              <a:sym typeface="Roboto"/>
            </a:endParaRPr>
          </a:p>
        </p:txBody>
      </p:sp>
      <p:cxnSp>
        <p:nvCxnSpPr>
          <p:cNvPr id="532" name="Google Shape;532;p53"/>
          <p:cNvCxnSpPr>
            <a:stCxn id="527" idx="3"/>
            <a:endCxn id="526" idx="1"/>
          </p:cNvCxnSpPr>
          <p:nvPr/>
        </p:nvCxnSpPr>
        <p:spPr>
          <a:xfrm>
            <a:off x="13528006" y="7666060"/>
            <a:ext cx="869100" cy="0"/>
          </a:xfrm>
          <a:prstGeom prst="straightConnector1">
            <a:avLst/>
          </a:prstGeom>
          <a:noFill/>
          <a:ln w="19050" cap="flat" cmpd="sng">
            <a:solidFill>
              <a:schemeClr val="accent2"/>
            </a:solidFill>
            <a:prstDash val="solid"/>
            <a:round/>
            <a:headEnd type="none" w="med" len="med"/>
            <a:tailEnd type="none" w="med" len="med"/>
          </a:ln>
        </p:spPr>
      </p:cxnSp>
      <p:cxnSp>
        <p:nvCxnSpPr>
          <p:cNvPr id="533" name="Google Shape;533;p53"/>
          <p:cNvCxnSpPr>
            <a:stCxn id="522" idx="2"/>
          </p:cNvCxnSpPr>
          <p:nvPr/>
        </p:nvCxnSpPr>
        <p:spPr>
          <a:xfrm flipH="1">
            <a:off x="13959693" y="7015537"/>
            <a:ext cx="900" cy="653100"/>
          </a:xfrm>
          <a:prstGeom prst="straightConnector1">
            <a:avLst/>
          </a:prstGeom>
          <a:noFill/>
          <a:ln w="19050" cap="flat" cmpd="sng">
            <a:solidFill>
              <a:schemeClr val="accent2"/>
            </a:solidFill>
            <a:prstDash val="solid"/>
            <a:round/>
            <a:headEnd type="none" w="med" len="med"/>
            <a:tailEnd type="none" w="med" len="med"/>
          </a:ln>
        </p:spPr>
      </p:cxnSp>
      <p:sp>
        <p:nvSpPr>
          <p:cNvPr id="534" name="Google Shape;534;p53"/>
          <p:cNvSpPr txBox="1"/>
          <p:nvPr/>
        </p:nvSpPr>
        <p:spPr>
          <a:xfrm>
            <a:off x="4763920" y="7442260"/>
            <a:ext cx="717000" cy="447600"/>
          </a:xfrm>
          <a:prstGeom prst="rect">
            <a:avLst/>
          </a:prstGeom>
          <a:solidFill>
            <a:schemeClr val="accent6"/>
          </a:solidFill>
          <a:ln>
            <a:noFill/>
          </a:ln>
          <a:effectLst>
            <a:outerShdw blurRad="19050" dist="6350" dir="5400000" algn="ctr" rotWithShape="0">
              <a:srgbClr val="000000">
                <a:alpha val="44710"/>
              </a:srgbClr>
            </a:outerShdw>
          </a:effectLst>
        </p:spPr>
        <p:txBody>
          <a:bodyPr spcFirstLastPara="1" wrap="square" lIns="91425" tIns="91425" rIns="91425" bIns="91425" anchor="ctr" anchorCtr="0">
            <a:noAutofit/>
          </a:bodyPr>
          <a:lstStyle/>
          <a:p>
            <a:pPr marL="0" marR="0" lvl="0" indent="0" algn="ctr" rtl="0">
              <a:lnSpc>
                <a:spcPct val="121428"/>
              </a:lnSpc>
              <a:spcBef>
                <a:spcPts val="400"/>
              </a:spcBef>
              <a:spcAft>
                <a:spcPts val="0"/>
              </a:spcAft>
              <a:buNone/>
            </a:pPr>
            <a:r>
              <a:rPr lang="en" sz="1800">
                <a:solidFill>
                  <a:srgbClr val="FFFFFF"/>
                </a:solidFill>
                <a:latin typeface="Roboto"/>
                <a:ea typeface="Roboto"/>
                <a:cs typeface="Roboto"/>
                <a:sym typeface="Roboto"/>
              </a:rPr>
              <a:t>Yes</a:t>
            </a:r>
            <a:endParaRPr sz="1800">
              <a:solidFill>
                <a:srgbClr val="FFFFFF"/>
              </a:solidFill>
              <a:latin typeface="Roboto"/>
              <a:ea typeface="Roboto"/>
              <a:cs typeface="Roboto"/>
              <a:sym typeface="Roboto"/>
            </a:endParaRPr>
          </a:p>
        </p:txBody>
      </p:sp>
      <p:sp>
        <p:nvSpPr>
          <p:cNvPr id="535" name="Google Shape;535;p53"/>
          <p:cNvSpPr txBox="1"/>
          <p:nvPr/>
        </p:nvSpPr>
        <p:spPr>
          <a:xfrm>
            <a:off x="3177802" y="7442260"/>
            <a:ext cx="717000" cy="447600"/>
          </a:xfrm>
          <a:prstGeom prst="rect">
            <a:avLst/>
          </a:prstGeom>
          <a:solidFill>
            <a:schemeClr val="accent4"/>
          </a:solidFill>
          <a:ln>
            <a:noFill/>
          </a:ln>
          <a:effectLst>
            <a:outerShdw blurRad="19050" dist="6350" dir="5400000" algn="ctr" rotWithShape="0">
              <a:srgbClr val="000000">
                <a:alpha val="44710"/>
              </a:srgbClr>
            </a:outerShdw>
          </a:effectLst>
        </p:spPr>
        <p:txBody>
          <a:bodyPr spcFirstLastPara="1" wrap="square" lIns="91425" tIns="91425" rIns="91425" bIns="91425" anchor="ctr" anchorCtr="0">
            <a:noAutofit/>
          </a:bodyPr>
          <a:lstStyle/>
          <a:p>
            <a:pPr marL="0" marR="0" lvl="0" indent="0" algn="ctr" rtl="0">
              <a:lnSpc>
                <a:spcPct val="121428"/>
              </a:lnSpc>
              <a:spcBef>
                <a:spcPts val="400"/>
              </a:spcBef>
              <a:spcAft>
                <a:spcPts val="0"/>
              </a:spcAft>
              <a:buNone/>
            </a:pPr>
            <a:r>
              <a:rPr lang="en" sz="1800">
                <a:solidFill>
                  <a:srgbClr val="FFFFFF"/>
                </a:solidFill>
                <a:latin typeface="Roboto"/>
                <a:ea typeface="Roboto"/>
                <a:cs typeface="Roboto"/>
                <a:sym typeface="Roboto"/>
              </a:rPr>
              <a:t>No</a:t>
            </a:r>
            <a:endParaRPr sz="1800">
              <a:solidFill>
                <a:srgbClr val="FFFFFF"/>
              </a:solidFill>
              <a:latin typeface="Roboto"/>
              <a:ea typeface="Roboto"/>
              <a:cs typeface="Roboto"/>
              <a:sym typeface="Roboto"/>
            </a:endParaRPr>
          </a:p>
        </p:txBody>
      </p:sp>
      <p:cxnSp>
        <p:nvCxnSpPr>
          <p:cNvPr id="536" name="Google Shape;536;p53"/>
          <p:cNvCxnSpPr>
            <a:stCxn id="534" idx="3"/>
          </p:cNvCxnSpPr>
          <p:nvPr/>
        </p:nvCxnSpPr>
        <p:spPr>
          <a:xfrm>
            <a:off x="5480920" y="7666060"/>
            <a:ext cx="153600" cy="650700"/>
          </a:xfrm>
          <a:prstGeom prst="bentConnector2">
            <a:avLst/>
          </a:prstGeom>
          <a:noFill/>
          <a:ln w="19050" cap="flat" cmpd="sng">
            <a:solidFill>
              <a:schemeClr val="accent6"/>
            </a:solidFill>
            <a:prstDash val="solid"/>
            <a:round/>
            <a:headEnd type="none" w="med" len="med"/>
            <a:tailEnd type="triangle" w="med" len="med"/>
          </a:ln>
        </p:spPr>
      </p:cxnSp>
      <p:cxnSp>
        <p:nvCxnSpPr>
          <p:cNvPr id="537" name="Google Shape;537;p53"/>
          <p:cNvCxnSpPr>
            <a:stCxn id="535" idx="1"/>
          </p:cNvCxnSpPr>
          <p:nvPr/>
        </p:nvCxnSpPr>
        <p:spPr>
          <a:xfrm flipH="1">
            <a:off x="3020302" y="7666060"/>
            <a:ext cx="157500" cy="650700"/>
          </a:xfrm>
          <a:prstGeom prst="bentConnector2">
            <a:avLst/>
          </a:prstGeom>
          <a:noFill/>
          <a:ln w="19050" cap="flat" cmpd="sng">
            <a:solidFill>
              <a:schemeClr val="accent4"/>
            </a:solidFill>
            <a:prstDash val="solid"/>
            <a:round/>
            <a:headEnd type="none" w="med" len="med"/>
            <a:tailEnd type="triangle" w="med" len="med"/>
          </a:ln>
        </p:spPr>
      </p:cxnSp>
      <p:cxnSp>
        <p:nvCxnSpPr>
          <p:cNvPr id="538" name="Google Shape;538;p53"/>
          <p:cNvCxnSpPr>
            <a:stCxn id="535" idx="3"/>
            <a:endCxn id="534" idx="1"/>
          </p:cNvCxnSpPr>
          <p:nvPr/>
        </p:nvCxnSpPr>
        <p:spPr>
          <a:xfrm>
            <a:off x="3894802" y="7666060"/>
            <a:ext cx="869100" cy="0"/>
          </a:xfrm>
          <a:prstGeom prst="straightConnector1">
            <a:avLst/>
          </a:prstGeom>
          <a:noFill/>
          <a:ln w="19050" cap="flat" cmpd="sng">
            <a:solidFill>
              <a:schemeClr val="accent2"/>
            </a:solidFill>
            <a:prstDash val="solid"/>
            <a:round/>
            <a:headEnd type="none" w="med" len="med"/>
            <a:tailEnd type="none" w="med" len="med"/>
          </a:ln>
        </p:spPr>
      </p:cxnSp>
      <p:cxnSp>
        <p:nvCxnSpPr>
          <p:cNvPr id="539" name="Google Shape;539;p53"/>
          <p:cNvCxnSpPr/>
          <p:nvPr/>
        </p:nvCxnSpPr>
        <p:spPr>
          <a:xfrm flipH="1">
            <a:off x="4326498" y="7015506"/>
            <a:ext cx="900" cy="653100"/>
          </a:xfrm>
          <a:prstGeom prst="straightConnector1">
            <a:avLst/>
          </a:prstGeom>
          <a:noFill/>
          <a:ln w="19050" cap="flat" cmpd="sng">
            <a:solidFill>
              <a:schemeClr val="accent2"/>
            </a:solidFill>
            <a:prstDash val="solid"/>
            <a:round/>
            <a:headEnd type="none" w="med" len="med"/>
            <a:tailEnd type="none" w="med" len="med"/>
          </a:ln>
        </p:spPr>
      </p:cxnSp>
      <p:cxnSp>
        <p:nvCxnSpPr>
          <p:cNvPr id="540" name="Google Shape;540;p53"/>
          <p:cNvCxnSpPr>
            <a:stCxn id="492" idx="1"/>
            <a:endCxn id="524" idx="3"/>
          </p:cNvCxnSpPr>
          <p:nvPr/>
        </p:nvCxnSpPr>
        <p:spPr>
          <a:xfrm rot="10800000">
            <a:off x="5876402" y="6679825"/>
            <a:ext cx="1585200" cy="0"/>
          </a:xfrm>
          <a:prstGeom prst="straightConnector1">
            <a:avLst/>
          </a:prstGeom>
          <a:noFill/>
          <a:ln w="19050" cap="flat" cmpd="sng">
            <a:solidFill>
              <a:schemeClr val="accent6"/>
            </a:solidFill>
            <a:prstDash val="solid"/>
            <a:round/>
            <a:headEnd type="none" w="med" len="med"/>
            <a:tailEnd type="triangle" w="med" len="med"/>
          </a:ln>
        </p:spPr>
      </p:cxnSp>
      <p:sp>
        <p:nvSpPr>
          <p:cNvPr id="541" name="Google Shape;541;p53"/>
          <p:cNvSpPr txBox="1"/>
          <p:nvPr/>
        </p:nvSpPr>
        <p:spPr>
          <a:xfrm>
            <a:off x="6310576" y="6472505"/>
            <a:ext cx="717000" cy="447600"/>
          </a:xfrm>
          <a:prstGeom prst="rect">
            <a:avLst/>
          </a:prstGeom>
          <a:solidFill>
            <a:schemeClr val="accent6"/>
          </a:solidFill>
          <a:ln>
            <a:noFill/>
          </a:ln>
          <a:effectLst>
            <a:outerShdw blurRad="19050" dist="6350" dir="5400000" algn="ctr" rotWithShape="0">
              <a:srgbClr val="000000">
                <a:alpha val="44710"/>
              </a:srgbClr>
            </a:outerShdw>
          </a:effectLst>
        </p:spPr>
        <p:txBody>
          <a:bodyPr spcFirstLastPara="1" wrap="square" lIns="91425" tIns="91425" rIns="91425" bIns="91425" anchor="ctr" anchorCtr="0">
            <a:noAutofit/>
          </a:bodyPr>
          <a:lstStyle/>
          <a:p>
            <a:pPr marL="0" marR="0" lvl="0" indent="0" algn="ctr" rtl="0">
              <a:lnSpc>
                <a:spcPct val="121428"/>
              </a:lnSpc>
              <a:spcBef>
                <a:spcPts val="400"/>
              </a:spcBef>
              <a:spcAft>
                <a:spcPts val="0"/>
              </a:spcAft>
              <a:buNone/>
            </a:pPr>
            <a:r>
              <a:rPr lang="en" sz="1800">
                <a:solidFill>
                  <a:srgbClr val="FFFFFF"/>
                </a:solidFill>
                <a:latin typeface="Roboto"/>
                <a:ea typeface="Roboto"/>
                <a:cs typeface="Roboto"/>
                <a:sym typeface="Roboto"/>
              </a:rPr>
              <a:t>Yes</a:t>
            </a:r>
            <a:endParaRPr sz="1800">
              <a:solidFill>
                <a:srgbClr val="FFFFFF"/>
              </a:solidFill>
              <a:latin typeface="Roboto"/>
              <a:ea typeface="Roboto"/>
              <a:cs typeface="Roboto"/>
              <a:sym typeface="Roboto"/>
            </a:endParaRPr>
          </a:p>
        </p:txBody>
      </p:sp>
      <p:sp>
        <p:nvSpPr>
          <p:cNvPr id="542" name="Google Shape;542;p53"/>
          <p:cNvSpPr txBox="1">
            <a:spLocks noGrp="1"/>
          </p:cNvSpPr>
          <p:nvPr>
            <p:ph type="title"/>
          </p:nvPr>
        </p:nvSpPr>
        <p:spPr>
          <a:xfrm>
            <a:off x="1672475" y="1154875"/>
            <a:ext cx="14775300" cy="11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type of storage will meet my needs best?</a:t>
            </a:r>
            <a:endParaRPr/>
          </a:p>
        </p:txBody>
      </p:sp>
      <p:sp>
        <p:nvSpPr>
          <p:cNvPr id="543" name="Google Shape;543;p53"/>
          <p:cNvSpPr txBox="1"/>
          <p:nvPr/>
        </p:nvSpPr>
        <p:spPr>
          <a:xfrm>
            <a:off x="6876900" y="9627950"/>
            <a:ext cx="11319000" cy="523200"/>
          </a:xfrm>
          <a:prstGeom prst="rect">
            <a:avLst/>
          </a:prstGeom>
          <a:noFill/>
          <a:ln>
            <a:noFill/>
          </a:ln>
        </p:spPr>
        <p:txBody>
          <a:bodyPr spcFirstLastPara="1" wrap="square" lIns="182850" tIns="182850" rIns="182850" bIns="182850" anchor="t" anchorCtr="0">
            <a:noAutofit/>
          </a:bodyPr>
          <a:lstStyle/>
          <a:p>
            <a:pPr marL="0" lvl="0" indent="0" algn="l" rtl="0">
              <a:lnSpc>
                <a:spcPct val="115000"/>
              </a:lnSpc>
              <a:spcBef>
                <a:spcPts val="0"/>
              </a:spcBef>
              <a:spcAft>
                <a:spcPts val="0"/>
              </a:spcAft>
              <a:buClr>
                <a:srgbClr val="000000"/>
              </a:buClr>
              <a:buSzPts val="2200"/>
              <a:buFont typeface="Arial"/>
              <a:buNone/>
            </a:pPr>
            <a:r>
              <a:rPr lang="en" sz="160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600" u="sng">
                <a:solidFill>
                  <a:srgbClr val="3B83F3"/>
                </a:solidFill>
                <a:latin typeface="Google Sans"/>
                <a:ea typeface="Google Sans"/>
                <a:cs typeface="Google Sans"/>
                <a:sym typeface="Google Sans"/>
                <a:hlinkClick r:id="rId9">
                  <a:extLst>
                    <a:ext uri="{A12FA001-AC4F-418D-AE19-62706E023703}">
                      <ahyp:hlinkClr xmlns:ahyp="http://schemas.microsoft.com/office/drawing/2018/hyperlinkcolor" val="tx"/>
                    </a:ext>
                  </a:extLst>
                </a:hlinkClick>
              </a:rPr>
              <a:t>Website</a:t>
            </a:r>
            <a:r>
              <a:rPr lang="en" sz="1600">
                <a:solidFill>
                  <a:srgbClr val="546E7A"/>
                </a:solidFill>
                <a:latin typeface="Google Sans"/>
                <a:ea typeface="Google Sans"/>
                <a:cs typeface="Google Sans"/>
                <a:sym typeface="Google Sans"/>
              </a:rPr>
              <a:t>.</a:t>
            </a:r>
            <a:endParaRPr sz="1600">
              <a:solidFill>
                <a:srgbClr val="999999"/>
              </a:solidFill>
              <a:latin typeface="Google Sans"/>
              <a:ea typeface="Google Sans"/>
              <a:cs typeface="Google Sans"/>
              <a:sym typeface="Google Sans"/>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44"/>
          <p:cNvSpPr txBox="1">
            <a:spLocks noGrp="1"/>
          </p:cNvSpPr>
          <p:nvPr>
            <p:ph type="body" idx="1"/>
          </p:nvPr>
        </p:nvSpPr>
        <p:spPr>
          <a:xfrm>
            <a:off x="1634160" y="2356925"/>
            <a:ext cx="7319700" cy="677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Storage Options in the Cloud</a:t>
            </a:r>
            <a:endParaRPr dirty="0"/>
          </a:p>
          <a:p>
            <a:pPr marL="0" lvl="0" indent="0" algn="l" rtl="0">
              <a:spcBef>
                <a:spcPts val="2900"/>
              </a:spcBef>
              <a:spcAft>
                <a:spcPts val="0"/>
              </a:spcAft>
              <a:buNone/>
            </a:pPr>
            <a:r>
              <a:rPr lang="en" dirty="0">
                <a:solidFill>
                  <a:schemeClr val="tx1"/>
                </a:solidFill>
              </a:rPr>
              <a:t>Structured and Unstructured Storage in the Cloud</a:t>
            </a:r>
            <a:endParaRPr dirty="0">
              <a:solidFill>
                <a:schemeClr val="tx1"/>
              </a:solidFill>
            </a:endParaRPr>
          </a:p>
          <a:p>
            <a:pPr marL="0" lvl="0" indent="0" algn="l" rtl="0">
              <a:spcBef>
                <a:spcPts val="2900"/>
              </a:spcBef>
              <a:spcAft>
                <a:spcPts val="0"/>
              </a:spcAft>
              <a:buNone/>
            </a:pPr>
            <a:r>
              <a:rPr lang="en" dirty="0">
                <a:solidFill>
                  <a:srgbClr val="0070C0"/>
                </a:solidFill>
              </a:rPr>
              <a:t>Unstructured Storage using Cloud Storage</a:t>
            </a:r>
            <a:endParaRPr dirty="0">
              <a:solidFill>
                <a:srgbClr val="0070C0"/>
              </a:solidFill>
            </a:endParaRPr>
          </a:p>
          <a:p>
            <a:pPr marL="0" lvl="0" indent="0" algn="l" rtl="0">
              <a:spcBef>
                <a:spcPts val="2900"/>
              </a:spcBef>
              <a:spcAft>
                <a:spcPts val="2900"/>
              </a:spcAft>
              <a:buNone/>
            </a:pPr>
            <a:r>
              <a:rPr lang="en" dirty="0"/>
              <a:t>SQL Managed Services</a:t>
            </a:r>
            <a:endParaRPr dirty="0"/>
          </a:p>
        </p:txBody>
      </p:sp>
      <p:sp>
        <p:nvSpPr>
          <p:cNvPr id="246" name="Google Shape;246;p44"/>
          <p:cNvSpPr txBox="1">
            <a:spLocks noGrp="1"/>
          </p:cNvSpPr>
          <p:nvPr>
            <p:ph type="title"/>
          </p:nvPr>
        </p:nvSpPr>
        <p:spPr>
          <a:xfrm>
            <a:off x="1672475" y="1154875"/>
            <a:ext cx="7486500" cy="11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Agenda </a:t>
            </a:r>
            <a:endParaRPr dirty="0"/>
          </a:p>
        </p:txBody>
      </p:sp>
      <p:sp>
        <p:nvSpPr>
          <p:cNvPr id="247" name="Google Shape;247;p44"/>
          <p:cNvSpPr txBox="1"/>
          <p:nvPr/>
        </p:nvSpPr>
        <p:spPr>
          <a:xfrm>
            <a:off x="6876900" y="9627950"/>
            <a:ext cx="11319000" cy="523200"/>
          </a:xfrm>
          <a:prstGeom prst="rect">
            <a:avLst/>
          </a:prstGeom>
          <a:noFill/>
          <a:ln>
            <a:noFill/>
          </a:ln>
        </p:spPr>
        <p:txBody>
          <a:bodyPr spcFirstLastPara="1" wrap="square" lIns="182850" tIns="182850" rIns="182850" bIns="182850" anchor="t" anchorCtr="0">
            <a:noAutofit/>
          </a:bodyPr>
          <a:lstStyle/>
          <a:p>
            <a:pPr marL="0" lvl="0" indent="0" algn="l" rtl="0">
              <a:lnSpc>
                <a:spcPct val="115000"/>
              </a:lnSpc>
              <a:spcBef>
                <a:spcPts val="0"/>
              </a:spcBef>
              <a:spcAft>
                <a:spcPts val="0"/>
              </a:spcAft>
              <a:buClr>
                <a:srgbClr val="000000"/>
              </a:buClr>
              <a:buSzPts val="2200"/>
              <a:buFont typeface="Arial"/>
              <a:buNone/>
            </a:pPr>
            <a:r>
              <a:rPr lang="en" sz="160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600" u="sng">
                <a:solidFill>
                  <a:srgbClr val="3B83F3"/>
                </a:solidFill>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Website</a:t>
            </a:r>
            <a:r>
              <a:rPr lang="en" sz="1600">
                <a:solidFill>
                  <a:srgbClr val="546E7A"/>
                </a:solidFill>
                <a:latin typeface="Google Sans"/>
                <a:ea typeface="Google Sans"/>
                <a:cs typeface="Google Sans"/>
                <a:sym typeface="Google Sans"/>
              </a:rPr>
              <a:t>.</a:t>
            </a:r>
            <a:endParaRPr sz="1600">
              <a:solidFill>
                <a:srgbClr val="999999"/>
              </a:solidFill>
              <a:latin typeface="Google Sans"/>
              <a:ea typeface="Google Sans"/>
              <a:cs typeface="Google Sans"/>
              <a:sym typeface="Google Sans"/>
            </a:endParaRPr>
          </a:p>
        </p:txBody>
      </p:sp>
    </p:spTree>
    <p:extLst>
      <p:ext uri="{BB962C8B-B14F-4D97-AF65-F5344CB8AC3E}">
        <p14:creationId xmlns:p14="http://schemas.microsoft.com/office/powerpoint/2010/main" val="378867769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55"/>
          <p:cNvSpPr/>
          <p:nvPr/>
        </p:nvSpPr>
        <p:spPr>
          <a:xfrm>
            <a:off x="13910382" y="3846075"/>
            <a:ext cx="2560200" cy="80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000">
              <a:solidFill>
                <a:srgbClr val="FFFFFF"/>
              </a:solidFill>
              <a:latin typeface="Roboto"/>
              <a:ea typeface="Roboto"/>
              <a:cs typeface="Roboto"/>
              <a:sym typeface="Roboto"/>
            </a:endParaRPr>
          </a:p>
        </p:txBody>
      </p:sp>
      <p:sp>
        <p:nvSpPr>
          <p:cNvPr id="556" name="Google Shape;556;p55"/>
          <p:cNvSpPr/>
          <p:nvPr/>
        </p:nvSpPr>
        <p:spPr>
          <a:xfrm>
            <a:off x="6435546" y="3846075"/>
            <a:ext cx="4114800" cy="80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000">
              <a:solidFill>
                <a:srgbClr val="FFFFFF"/>
              </a:solidFill>
              <a:latin typeface="Roboto"/>
              <a:ea typeface="Roboto"/>
              <a:cs typeface="Roboto"/>
              <a:sym typeface="Roboto"/>
            </a:endParaRPr>
          </a:p>
        </p:txBody>
      </p:sp>
      <p:sp>
        <p:nvSpPr>
          <p:cNvPr id="557" name="Google Shape;557;p55"/>
          <p:cNvSpPr/>
          <p:nvPr/>
        </p:nvSpPr>
        <p:spPr>
          <a:xfrm>
            <a:off x="1863546" y="3846075"/>
            <a:ext cx="4114800" cy="80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000">
              <a:solidFill>
                <a:srgbClr val="FFFFFF"/>
              </a:solidFill>
              <a:latin typeface="Roboto"/>
              <a:ea typeface="Roboto"/>
              <a:cs typeface="Roboto"/>
              <a:sym typeface="Roboto"/>
            </a:endParaRPr>
          </a:p>
        </p:txBody>
      </p:sp>
      <p:sp>
        <p:nvSpPr>
          <p:cNvPr id="558" name="Google Shape;558;p55"/>
          <p:cNvSpPr/>
          <p:nvPr/>
        </p:nvSpPr>
        <p:spPr>
          <a:xfrm>
            <a:off x="10761225" y="3374275"/>
            <a:ext cx="2937300" cy="4797000"/>
          </a:xfrm>
          <a:prstGeom prst="roundRect">
            <a:avLst>
              <a:gd name="adj" fmla="val 7451"/>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 name="Google Shape;559;p55"/>
          <p:cNvGrpSpPr/>
          <p:nvPr/>
        </p:nvGrpSpPr>
        <p:grpSpPr>
          <a:xfrm>
            <a:off x="11003082" y="4938940"/>
            <a:ext cx="2431200" cy="2518982"/>
            <a:chOff x="2584781" y="5677577"/>
            <a:chExt cx="2431200" cy="2518982"/>
          </a:xfrm>
        </p:grpSpPr>
        <p:pic>
          <p:nvPicPr>
            <p:cNvPr id="560" name="Google Shape;560;p55"/>
            <p:cNvPicPr preferRelativeResize="0"/>
            <p:nvPr/>
          </p:nvPicPr>
          <p:blipFill rotWithShape="1">
            <a:blip r:embed="rId3">
              <a:alphaModFix/>
            </a:blip>
            <a:srcRect t="1672" b="1662"/>
            <a:stretch/>
          </p:blipFill>
          <p:spPr>
            <a:xfrm>
              <a:off x="2824230" y="5677577"/>
              <a:ext cx="1952307" cy="1887159"/>
            </a:xfrm>
            <a:prstGeom prst="rect">
              <a:avLst/>
            </a:prstGeom>
            <a:noFill/>
            <a:ln>
              <a:noFill/>
            </a:ln>
          </p:spPr>
        </p:pic>
        <p:sp>
          <p:nvSpPr>
            <p:cNvPr id="561" name="Google Shape;561;p55"/>
            <p:cNvSpPr txBox="1"/>
            <p:nvPr/>
          </p:nvSpPr>
          <p:spPr>
            <a:xfrm>
              <a:off x="2584781" y="7471759"/>
              <a:ext cx="2431200" cy="724800"/>
            </a:xfrm>
            <a:prstGeom prst="rect">
              <a:avLst/>
            </a:prstGeom>
            <a:noFill/>
            <a:ln>
              <a:noFill/>
            </a:ln>
          </p:spPr>
          <p:txBody>
            <a:bodyPr spcFirstLastPara="1" wrap="square" lIns="68575" tIns="68575" rIns="68575" bIns="68575" anchor="t" anchorCtr="0">
              <a:noAutofit/>
            </a:bodyPr>
            <a:lstStyle/>
            <a:p>
              <a:pPr marL="0" lvl="0" indent="0" algn="ctr" rtl="0">
                <a:spcBef>
                  <a:spcPts val="0"/>
                </a:spcBef>
                <a:spcAft>
                  <a:spcPts val="0"/>
                </a:spcAft>
                <a:buNone/>
              </a:pPr>
              <a:r>
                <a:rPr lang="en" sz="2800">
                  <a:solidFill>
                    <a:schemeClr val="lt1"/>
                  </a:solidFill>
                  <a:latin typeface="Google Sans"/>
                  <a:ea typeface="Google Sans"/>
                  <a:cs typeface="Google Sans"/>
                  <a:sym typeface="Google Sans"/>
                </a:rPr>
                <a:t>Cloud</a:t>
              </a:r>
              <a:endParaRPr sz="2800">
                <a:solidFill>
                  <a:schemeClr val="lt1"/>
                </a:solidFill>
                <a:latin typeface="Google Sans"/>
                <a:ea typeface="Google Sans"/>
                <a:cs typeface="Google Sans"/>
                <a:sym typeface="Google Sans"/>
              </a:endParaRPr>
            </a:p>
            <a:p>
              <a:pPr marL="0" lvl="0" indent="0" algn="ctr" rtl="0">
                <a:spcBef>
                  <a:spcPts val="0"/>
                </a:spcBef>
                <a:spcAft>
                  <a:spcPts val="0"/>
                </a:spcAft>
                <a:buNone/>
              </a:pPr>
              <a:r>
                <a:rPr lang="en" sz="2800">
                  <a:solidFill>
                    <a:schemeClr val="lt1"/>
                  </a:solidFill>
                  <a:latin typeface="Google Sans"/>
                  <a:ea typeface="Google Sans"/>
                  <a:cs typeface="Google Sans"/>
                  <a:sym typeface="Google Sans"/>
                </a:rPr>
                <a:t>Storage</a:t>
              </a:r>
              <a:endParaRPr sz="2800">
                <a:solidFill>
                  <a:schemeClr val="lt1"/>
                </a:solidFill>
                <a:latin typeface="Google Sans"/>
                <a:ea typeface="Google Sans"/>
                <a:cs typeface="Google Sans"/>
                <a:sym typeface="Google Sans"/>
              </a:endParaRPr>
            </a:p>
          </p:txBody>
        </p:sp>
      </p:grpSp>
      <p:grpSp>
        <p:nvGrpSpPr>
          <p:cNvPr id="562" name="Google Shape;562;p55"/>
          <p:cNvGrpSpPr/>
          <p:nvPr/>
        </p:nvGrpSpPr>
        <p:grpSpPr>
          <a:xfrm>
            <a:off x="1674558" y="4915594"/>
            <a:ext cx="4492777" cy="2575185"/>
            <a:chOff x="1598358" y="5677594"/>
            <a:chExt cx="4492777" cy="2575185"/>
          </a:xfrm>
        </p:grpSpPr>
        <p:grpSp>
          <p:nvGrpSpPr>
            <p:cNvPr id="563" name="Google Shape;563;p55"/>
            <p:cNvGrpSpPr/>
            <p:nvPr/>
          </p:nvGrpSpPr>
          <p:grpSpPr>
            <a:xfrm>
              <a:off x="3659935" y="5677594"/>
              <a:ext cx="2431200" cy="2565645"/>
              <a:chOff x="7258661" y="5677594"/>
              <a:chExt cx="2431200" cy="2565645"/>
            </a:xfrm>
          </p:grpSpPr>
          <p:sp>
            <p:nvSpPr>
              <p:cNvPr id="564" name="Google Shape;564;p55"/>
              <p:cNvSpPr txBox="1"/>
              <p:nvPr/>
            </p:nvSpPr>
            <p:spPr>
              <a:xfrm>
                <a:off x="7258661" y="7518439"/>
                <a:ext cx="2431200" cy="724800"/>
              </a:xfrm>
              <a:prstGeom prst="rect">
                <a:avLst/>
              </a:prstGeom>
              <a:noFill/>
              <a:ln>
                <a:noFill/>
              </a:ln>
            </p:spPr>
            <p:txBody>
              <a:bodyPr spcFirstLastPara="1" wrap="square" lIns="68575" tIns="68575" rIns="68575" bIns="68575" anchor="t" anchorCtr="0">
                <a:noAutofit/>
              </a:bodyPr>
              <a:lstStyle/>
              <a:p>
                <a:pPr marL="0" lvl="0" indent="0" algn="ctr" rtl="0">
                  <a:spcBef>
                    <a:spcPts val="0"/>
                  </a:spcBef>
                  <a:spcAft>
                    <a:spcPts val="0"/>
                  </a:spcAft>
                  <a:buNone/>
                </a:pPr>
                <a:r>
                  <a:rPr lang="en" sz="2800">
                    <a:solidFill>
                      <a:schemeClr val="lt1"/>
                    </a:solidFill>
                    <a:latin typeface="Google Sans"/>
                    <a:ea typeface="Google Sans"/>
                    <a:cs typeface="Google Sans"/>
                    <a:sym typeface="Google Sans"/>
                  </a:rPr>
                  <a:t>Cloud</a:t>
                </a:r>
                <a:endParaRPr sz="2800">
                  <a:solidFill>
                    <a:schemeClr val="lt1"/>
                  </a:solidFill>
                  <a:latin typeface="Google Sans"/>
                  <a:ea typeface="Google Sans"/>
                  <a:cs typeface="Google Sans"/>
                  <a:sym typeface="Google Sans"/>
                </a:endParaRPr>
              </a:p>
              <a:p>
                <a:pPr marL="0" lvl="0" indent="0" algn="ctr" rtl="0">
                  <a:spcBef>
                    <a:spcPts val="0"/>
                  </a:spcBef>
                  <a:spcAft>
                    <a:spcPts val="0"/>
                  </a:spcAft>
                  <a:buNone/>
                </a:pPr>
                <a:r>
                  <a:rPr lang="en" sz="2800">
                    <a:solidFill>
                      <a:schemeClr val="lt1"/>
                    </a:solidFill>
                    <a:latin typeface="Google Sans"/>
                    <a:ea typeface="Google Sans"/>
                    <a:cs typeface="Google Sans"/>
                    <a:sym typeface="Google Sans"/>
                  </a:rPr>
                  <a:t>Spanner</a:t>
                </a:r>
                <a:endParaRPr sz="2800">
                  <a:solidFill>
                    <a:schemeClr val="lt1"/>
                  </a:solidFill>
                  <a:latin typeface="Google Sans"/>
                  <a:ea typeface="Google Sans"/>
                  <a:cs typeface="Google Sans"/>
                  <a:sym typeface="Google Sans"/>
                </a:endParaRPr>
              </a:p>
            </p:txBody>
          </p:sp>
          <p:pic>
            <p:nvPicPr>
              <p:cNvPr id="565" name="Google Shape;565;p55"/>
              <p:cNvPicPr preferRelativeResize="0"/>
              <p:nvPr/>
            </p:nvPicPr>
            <p:blipFill rotWithShape="1">
              <a:blip r:embed="rId4">
                <a:alphaModFix/>
              </a:blip>
              <a:srcRect t="1152" b="1162"/>
              <a:stretch/>
            </p:blipFill>
            <p:spPr>
              <a:xfrm>
                <a:off x="7495703" y="5677594"/>
                <a:ext cx="1957121" cy="1911883"/>
              </a:xfrm>
              <a:prstGeom prst="rect">
                <a:avLst/>
              </a:prstGeom>
              <a:noFill/>
              <a:ln>
                <a:noFill/>
              </a:ln>
            </p:spPr>
          </p:pic>
        </p:grpSp>
        <p:pic>
          <p:nvPicPr>
            <p:cNvPr id="566" name="Google Shape;566;p55"/>
            <p:cNvPicPr preferRelativeResize="0"/>
            <p:nvPr/>
          </p:nvPicPr>
          <p:blipFill rotWithShape="1">
            <a:blip r:embed="rId5">
              <a:alphaModFix/>
            </a:blip>
            <a:srcRect t="6201" b="6201"/>
            <a:stretch/>
          </p:blipFill>
          <p:spPr>
            <a:xfrm>
              <a:off x="1837797" y="5778045"/>
              <a:ext cx="1952327" cy="1710225"/>
            </a:xfrm>
            <a:prstGeom prst="rect">
              <a:avLst/>
            </a:prstGeom>
            <a:noFill/>
            <a:ln>
              <a:noFill/>
            </a:ln>
          </p:spPr>
        </p:pic>
        <p:sp>
          <p:nvSpPr>
            <p:cNvPr id="567" name="Google Shape;567;p55"/>
            <p:cNvSpPr txBox="1"/>
            <p:nvPr/>
          </p:nvSpPr>
          <p:spPr>
            <a:xfrm>
              <a:off x="1598358" y="7527979"/>
              <a:ext cx="2431200" cy="724800"/>
            </a:xfrm>
            <a:prstGeom prst="rect">
              <a:avLst/>
            </a:prstGeom>
            <a:noFill/>
            <a:ln>
              <a:noFill/>
            </a:ln>
          </p:spPr>
          <p:txBody>
            <a:bodyPr spcFirstLastPara="1" wrap="square" lIns="68575" tIns="68575" rIns="68575" bIns="68575" anchor="t" anchorCtr="0">
              <a:noAutofit/>
            </a:bodyPr>
            <a:lstStyle/>
            <a:p>
              <a:pPr marL="0" lvl="0" indent="0" algn="ctr" rtl="0">
                <a:spcBef>
                  <a:spcPts val="0"/>
                </a:spcBef>
                <a:spcAft>
                  <a:spcPts val="0"/>
                </a:spcAft>
                <a:buNone/>
              </a:pPr>
              <a:r>
                <a:rPr lang="en" sz="2800">
                  <a:solidFill>
                    <a:schemeClr val="lt1"/>
                  </a:solidFill>
                  <a:latin typeface="Google Sans"/>
                  <a:ea typeface="Google Sans"/>
                  <a:cs typeface="Google Sans"/>
                  <a:sym typeface="Google Sans"/>
                </a:rPr>
                <a:t>Cloud</a:t>
              </a:r>
              <a:endParaRPr sz="2800">
                <a:solidFill>
                  <a:schemeClr val="lt1"/>
                </a:solidFill>
                <a:latin typeface="Google Sans"/>
                <a:ea typeface="Google Sans"/>
                <a:cs typeface="Google Sans"/>
                <a:sym typeface="Google Sans"/>
              </a:endParaRPr>
            </a:p>
            <a:p>
              <a:pPr marL="0" lvl="0" indent="0" algn="ctr" rtl="0">
                <a:spcBef>
                  <a:spcPts val="0"/>
                </a:spcBef>
                <a:spcAft>
                  <a:spcPts val="0"/>
                </a:spcAft>
                <a:buNone/>
              </a:pPr>
              <a:r>
                <a:rPr lang="en" sz="2800">
                  <a:solidFill>
                    <a:schemeClr val="lt1"/>
                  </a:solidFill>
                  <a:latin typeface="Google Sans"/>
                  <a:ea typeface="Google Sans"/>
                  <a:cs typeface="Google Sans"/>
                  <a:sym typeface="Google Sans"/>
                </a:rPr>
                <a:t>SQL</a:t>
              </a:r>
              <a:endParaRPr sz="2800">
                <a:solidFill>
                  <a:schemeClr val="lt1"/>
                </a:solidFill>
                <a:latin typeface="Google Sans"/>
                <a:ea typeface="Google Sans"/>
                <a:cs typeface="Google Sans"/>
                <a:sym typeface="Google Sans"/>
              </a:endParaRPr>
            </a:p>
          </p:txBody>
        </p:sp>
      </p:grpSp>
      <p:grpSp>
        <p:nvGrpSpPr>
          <p:cNvPr id="568" name="Google Shape;568;p55"/>
          <p:cNvGrpSpPr/>
          <p:nvPr/>
        </p:nvGrpSpPr>
        <p:grpSpPr>
          <a:xfrm>
            <a:off x="6254912" y="5016045"/>
            <a:ext cx="4492777" cy="2499172"/>
            <a:chOff x="6407312" y="5778045"/>
            <a:chExt cx="4492777" cy="2499172"/>
          </a:xfrm>
        </p:grpSpPr>
        <p:grpSp>
          <p:nvGrpSpPr>
            <p:cNvPr id="569" name="Google Shape;569;p55"/>
            <p:cNvGrpSpPr/>
            <p:nvPr/>
          </p:nvGrpSpPr>
          <p:grpSpPr>
            <a:xfrm>
              <a:off x="8468889" y="5778045"/>
              <a:ext cx="2431200" cy="2474735"/>
              <a:chOff x="11897889" y="5778045"/>
              <a:chExt cx="2431200" cy="2474735"/>
            </a:xfrm>
          </p:grpSpPr>
          <p:pic>
            <p:nvPicPr>
              <p:cNvPr id="570" name="Google Shape;570;p55"/>
              <p:cNvPicPr preferRelativeResize="0"/>
              <p:nvPr/>
            </p:nvPicPr>
            <p:blipFill rotWithShape="1">
              <a:blip r:embed="rId6">
                <a:alphaModFix/>
              </a:blip>
              <a:srcRect t="7029" b="7029"/>
              <a:stretch/>
            </p:blipFill>
            <p:spPr>
              <a:xfrm>
                <a:off x="12134931" y="5778045"/>
                <a:ext cx="1957121" cy="1681882"/>
              </a:xfrm>
              <a:prstGeom prst="rect">
                <a:avLst/>
              </a:prstGeom>
              <a:noFill/>
              <a:ln>
                <a:noFill/>
              </a:ln>
            </p:spPr>
          </p:pic>
          <p:sp>
            <p:nvSpPr>
              <p:cNvPr id="571" name="Google Shape;571;p55"/>
              <p:cNvSpPr txBox="1"/>
              <p:nvPr/>
            </p:nvSpPr>
            <p:spPr>
              <a:xfrm>
                <a:off x="11897889" y="7527979"/>
                <a:ext cx="2431200" cy="724800"/>
              </a:xfrm>
              <a:prstGeom prst="rect">
                <a:avLst/>
              </a:prstGeom>
              <a:noFill/>
              <a:ln>
                <a:noFill/>
              </a:ln>
            </p:spPr>
            <p:txBody>
              <a:bodyPr spcFirstLastPara="1" wrap="square" lIns="68575" tIns="68575" rIns="68575" bIns="68575" anchor="t" anchorCtr="0">
                <a:noAutofit/>
              </a:bodyPr>
              <a:lstStyle/>
              <a:p>
                <a:pPr marL="0" lvl="0" indent="0" algn="ctr" rtl="0">
                  <a:spcBef>
                    <a:spcPts val="0"/>
                  </a:spcBef>
                  <a:spcAft>
                    <a:spcPts val="0"/>
                  </a:spcAft>
                  <a:buNone/>
                </a:pPr>
                <a:r>
                  <a:rPr lang="en" sz="2800">
                    <a:solidFill>
                      <a:schemeClr val="lt1"/>
                    </a:solidFill>
                    <a:latin typeface="Google Sans"/>
                    <a:ea typeface="Google Sans"/>
                    <a:cs typeface="Google Sans"/>
                    <a:sym typeface="Google Sans"/>
                  </a:rPr>
                  <a:t>Cloud Bigtable</a:t>
                </a:r>
                <a:endParaRPr sz="2800">
                  <a:solidFill>
                    <a:schemeClr val="lt1"/>
                  </a:solidFill>
                  <a:latin typeface="Google Sans"/>
                  <a:ea typeface="Google Sans"/>
                  <a:cs typeface="Google Sans"/>
                  <a:sym typeface="Google Sans"/>
                </a:endParaRPr>
              </a:p>
            </p:txBody>
          </p:sp>
        </p:grpSp>
        <p:sp>
          <p:nvSpPr>
            <p:cNvPr id="572" name="Google Shape;572;p55"/>
            <p:cNvSpPr txBox="1"/>
            <p:nvPr/>
          </p:nvSpPr>
          <p:spPr>
            <a:xfrm>
              <a:off x="6407312" y="7552417"/>
              <a:ext cx="2431200" cy="724800"/>
            </a:xfrm>
            <a:prstGeom prst="rect">
              <a:avLst/>
            </a:prstGeom>
            <a:noFill/>
            <a:ln>
              <a:noFill/>
            </a:ln>
          </p:spPr>
          <p:txBody>
            <a:bodyPr spcFirstLastPara="1" wrap="square" lIns="68575" tIns="68575" rIns="68575" bIns="68575" anchor="t" anchorCtr="0">
              <a:noAutofit/>
            </a:bodyPr>
            <a:lstStyle/>
            <a:p>
              <a:pPr marL="0" lvl="0" indent="0" algn="ctr" rtl="0">
                <a:spcBef>
                  <a:spcPts val="0"/>
                </a:spcBef>
                <a:spcAft>
                  <a:spcPts val="0"/>
                </a:spcAft>
                <a:buNone/>
              </a:pPr>
              <a:r>
                <a:rPr lang="en" sz="2800">
                  <a:solidFill>
                    <a:schemeClr val="lt1"/>
                  </a:solidFill>
                  <a:latin typeface="Google Sans"/>
                  <a:ea typeface="Google Sans"/>
                  <a:cs typeface="Google Sans"/>
                  <a:sym typeface="Google Sans"/>
                </a:rPr>
                <a:t>Datastore</a:t>
              </a:r>
              <a:endParaRPr sz="2800">
                <a:solidFill>
                  <a:schemeClr val="lt1"/>
                </a:solidFill>
                <a:latin typeface="Google Sans"/>
                <a:ea typeface="Google Sans"/>
                <a:cs typeface="Google Sans"/>
                <a:sym typeface="Google Sans"/>
              </a:endParaRPr>
            </a:p>
          </p:txBody>
        </p:sp>
        <p:pic>
          <p:nvPicPr>
            <p:cNvPr id="573" name="Google Shape;573;p55"/>
            <p:cNvPicPr preferRelativeResize="0"/>
            <p:nvPr/>
          </p:nvPicPr>
          <p:blipFill rotWithShape="1">
            <a:blip r:embed="rId7">
              <a:alphaModFix/>
            </a:blip>
            <a:srcRect t="5681" b="5689"/>
            <a:stretch/>
          </p:blipFill>
          <p:spPr>
            <a:xfrm>
              <a:off x="6644410" y="5778054"/>
              <a:ext cx="1956900" cy="1734600"/>
            </a:xfrm>
            <a:prstGeom prst="rect">
              <a:avLst/>
            </a:prstGeom>
            <a:noFill/>
            <a:ln>
              <a:noFill/>
            </a:ln>
          </p:spPr>
        </p:pic>
      </p:grpSp>
      <p:pic>
        <p:nvPicPr>
          <p:cNvPr id="574" name="Google Shape;574;p55"/>
          <p:cNvPicPr preferRelativeResize="0"/>
          <p:nvPr/>
        </p:nvPicPr>
        <p:blipFill rotWithShape="1">
          <a:blip r:embed="rId8">
            <a:alphaModFix/>
          </a:blip>
          <a:srcRect t="1672" b="1662"/>
          <a:stretch/>
        </p:blipFill>
        <p:spPr>
          <a:xfrm>
            <a:off x="14225446" y="4938940"/>
            <a:ext cx="1952307" cy="1887159"/>
          </a:xfrm>
          <a:prstGeom prst="rect">
            <a:avLst/>
          </a:prstGeom>
          <a:noFill/>
          <a:ln>
            <a:noFill/>
          </a:ln>
        </p:spPr>
      </p:pic>
      <p:sp>
        <p:nvSpPr>
          <p:cNvPr id="575" name="Google Shape;575;p55"/>
          <p:cNvSpPr txBox="1"/>
          <p:nvPr/>
        </p:nvSpPr>
        <p:spPr>
          <a:xfrm>
            <a:off x="13986000" y="6885521"/>
            <a:ext cx="2431200" cy="724800"/>
          </a:xfrm>
          <a:prstGeom prst="rect">
            <a:avLst/>
          </a:prstGeom>
          <a:noFill/>
          <a:ln>
            <a:noFill/>
          </a:ln>
        </p:spPr>
        <p:txBody>
          <a:bodyPr spcFirstLastPara="1" wrap="square" lIns="68575" tIns="68575" rIns="68575" bIns="68575" anchor="t" anchorCtr="0">
            <a:noAutofit/>
          </a:bodyPr>
          <a:lstStyle/>
          <a:p>
            <a:pPr marL="0" lvl="0" indent="0" algn="ctr" rtl="0">
              <a:spcBef>
                <a:spcPts val="0"/>
              </a:spcBef>
              <a:spcAft>
                <a:spcPts val="0"/>
              </a:spcAft>
              <a:buNone/>
            </a:pPr>
            <a:r>
              <a:rPr lang="en" sz="2800">
                <a:solidFill>
                  <a:schemeClr val="lt1"/>
                </a:solidFill>
                <a:latin typeface="Google Sans"/>
                <a:ea typeface="Google Sans"/>
                <a:cs typeface="Google Sans"/>
                <a:sym typeface="Google Sans"/>
              </a:rPr>
              <a:t>BigQuery</a:t>
            </a:r>
            <a:endParaRPr sz="2800">
              <a:solidFill>
                <a:schemeClr val="lt1"/>
              </a:solidFill>
              <a:latin typeface="Google Sans"/>
              <a:ea typeface="Google Sans"/>
              <a:cs typeface="Google Sans"/>
              <a:sym typeface="Google Sans"/>
            </a:endParaRPr>
          </a:p>
        </p:txBody>
      </p:sp>
      <p:sp>
        <p:nvSpPr>
          <p:cNvPr id="576" name="Google Shape;576;p55"/>
          <p:cNvSpPr/>
          <p:nvPr/>
        </p:nvSpPr>
        <p:spPr>
          <a:xfrm>
            <a:off x="1863546" y="3998475"/>
            <a:ext cx="4114800" cy="8025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Relational</a:t>
            </a:r>
            <a:endParaRPr sz="3000">
              <a:solidFill>
                <a:srgbClr val="FFFFFF"/>
              </a:solidFill>
              <a:latin typeface="Roboto"/>
              <a:ea typeface="Roboto"/>
              <a:cs typeface="Roboto"/>
              <a:sym typeface="Roboto"/>
            </a:endParaRPr>
          </a:p>
        </p:txBody>
      </p:sp>
      <p:sp>
        <p:nvSpPr>
          <p:cNvPr id="577" name="Google Shape;577;p55"/>
          <p:cNvSpPr/>
          <p:nvPr/>
        </p:nvSpPr>
        <p:spPr>
          <a:xfrm>
            <a:off x="6401064" y="3998475"/>
            <a:ext cx="4114800" cy="8025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Non-relational</a:t>
            </a:r>
            <a:endParaRPr sz="3000">
              <a:solidFill>
                <a:srgbClr val="FFFFFF"/>
              </a:solidFill>
              <a:latin typeface="Roboto"/>
              <a:ea typeface="Roboto"/>
              <a:cs typeface="Roboto"/>
              <a:sym typeface="Roboto"/>
            </a:endParaRPr>
          </a:p>
        </p:txBody>
      </p:sp>
      <p:sp>
        <p:nvSpPr>
          <p:cNvPr id="578" name="Google Shape;578;p55"/>
          <p:cNvSpPr/>
          <p:nvPr/>
        </p:nvSpPr>
        <p:spPr>
          <a:xfrm>
            <a:off x="10938582" y="3998475"/>
            <a:ext cx="2560200" cy="802500"/>
          </a:xfrm>
          <a:prstGeom prst="rect">
            <a:avLst/>
          </a:prstGeom>
          <a:solidFill>
            <a:schemeClr val="accent4"/>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Object</a:t>
            </a:r>
            <a:endParaRPr sz="3000">
              <a:solidFill>
                <a:srgbClr val="FFFFFF"/>
              </a:solidFill>
              <a:latin typeface="Roboto"/>
              <a:ea typeface="Roboto"/>
              <a:cs typeface="Roboto"/>
              <a:sym typeface="Roboto"/>
            </a:endParaRPr>
          </a:p>
        </p:txBody>
      </p:sp>
      <p:sp>
        <p:nvSpPr>
          <p:cNvPr id="579" name="Google Shape;579;p55"/>
          <p:cNvSpPr/>
          <p:nvPr/>
        </p:nvSpPr>
        <p:spPr>
          <a:xfrm>
            <a:off x="13921500" y="3998475"/>
            <a:ext cx="2560200" cy="8025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Warehouse</a:t>
            </a:r>
            <a:endParaRPr sz="3000">
              <a:solidFill>
                <a:srgbClr val="FFFFFF"/>
              </a:solidFill>
              <a:latin typeface="Roboto"/>
              <a:ea typeface="Roboto"/>
              <a:cs typeface="Roboto"/>
              <a:sym typeface="Roboto"/>
            </a:endParaRPr>
          </a:p>
        </p:txBody>
      </p:sp>
      <p:sp>
        <p:nvSpPr>
          <p:cNvPr id="580" name="Google Shape;580;p55"/>
          <p:cNvSpPr/>
          <p:nvPr/>
        </p:nvSpPr>
        <p:spPr>
          <a:xfrm>
            <a:off x="10938582" y="3846075"/>
            <a:ext cx="2560200" cy="80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000">
              <a:solidFill>
                <a:srgbClr val="FFFFFF"/>
              </a:solidFill>
              <a:latin typeface="Roboto"/>
              <a:ea typeface="Roboto"/>
              <a:cs typeface="Roboto"/>
              <a:sym typeface="Roboto"/>
            </a:endParaRPr>
          </a:p>
        </p:txBody>
      </p:sp>
      <p:cxnSp>
        <p:nvCxnSpPr>
          <p:cNvPr id="581" name="Google Shape;581;p55"/>
          <p:cNvCxnSpPr>
            <a:stCxn id="557" idx="0"/>
            <a:endCxn id="555" idx="0"/>
          </p:cNvCxnSpPr>
          <p:nvPr/>
        </p:nvCxnSpPr>
        <p:spPr>
          <a:xfrm rot="-5400000" flipH="1">
            <a:off x="9555396" y="-1788375"/>
            <a:ext cx="600" cy="11269500"/>
          </a:xfrm>
          <a:prstGeom prst="bentConnector3">
            <a:avLst>
              <a:gd name="adj1" fmla="val -135716667"/>
            </a:avLst>
          </a:prstGeom>
          <a:noFill/>
          <a:ln w="38100" cap="flat" cmpd="sng">
            <a:solidFill>
              <a:schemeClr val="accent2"/>
            </a:solidFill>
            <a:prstDash val="solid"/>
            <a:round/>
            <a:headEnd type="oval" w="med" len="med"/>
            <a:tailEnd type="oval" w="med" len="med"/>
          </a:ln>
        </p:spPr>
      </p:cxnSp>
      <p:cxnSp>
        <p:nvCxnSpPr>
          <p:cNvPr id="582" name="Google Shape;582;p55"/>
          <p:cNvCxnSpPr>
            <a:stCxn id="556" idx="0"/>
          </p:cNvCxnSpPr>
          <p:nvPr/>
        </p:nvCxnSpPr>
        <p:spPr>
          <a:xfrm rot="10800000" flipH="1">
            <a:off x="8492946" y="3049875"/>
            <a:ext cx="6600" cy="796200"/>
          </a:xfrm>
          <a:prstGeom prst="straightConnector1">
            <a:avLst/>
          </a:prstGeom>
          <a:noFill/>
          <a:ln w="38100" cap="flat" cmpd="sng">
            <a:solidFill>
              <a:schemeClr val="accent2"/>
            </a:solidFill>
            <a:prstDash val="solid"/>
            <a:round/>
            <a:headEnd type="oval" w="med" len="med"/>
            <a:tailEnd type="none" w="med" len="med"/>
          </a:ln>
        </p:spPr>
      </p:cxnSp>
      <p:cxnSp>
        <p:nvCxnSpPr>
          <p:cNvPr id="583" name="Google Shape;583;p55"/>
          <p:cNvCxnSpPr/>
          <p:nvPr/>
        </p:nvCxnSpPr>
        <p:spPr>
          <a:xfrm rot="10800000" flipH="1">
            <a:off x="12302946" y="3049875"/>
            <a:ext cx="6600" cy="796200"/>
          </a:xfrm>
          <a:prstGeom prst="straightConnector1">
            <a:avLst/>
          </a:prstGeom>
          <a:noFill/>
          <a:ln w="38100" cap="flat" cmpd="sng">
            <a:solidFill>
              <a:schemeClr val="accent2"/>
            </a:solidFill>
            <a:prstDash val="solid"/>
            <a:round/>
            <a:headEnd type="oval" w="med" len="med"/>
            <a:tailEnd type="none" w="med" len="med"/>
          </a:ln>
        </p:spPr>
      </p:cxnSp>
      <p:sp>
        <p:nvSpPr>
          <p:cNvPr id="584" name="Google Shape;584;p55"/>
          <p:cNvSpPr txBox="1">
            <a:spLocks noGrp="1"/>
          </p:cNvSpPr>
          <p:nvPr>
            <p:ph type="title"/>
          </p:nvPr>
        </p:nvSpPr>
        <p:spPr>
          <a:xfrm>
            <a:off x="1672475" y="1154875"/>
            <a:ext cx="14775300" cy="11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Cloud Storage in Google Cloud</a:t>
            </a:r>
            <a:endParaRPr/>
          </a:p>
        </p:txBody>
      </p:sp>
      <p:sp>
        <p:nvSpPr>
          <p:cNvPr id="585" name="Google Shape;585;p55"/>
          <p:cNvSpPr txBox="1"/>
          <p:nvPr/>
        </p:nvSpPr>
        <p:spPr>
          <a:xfrm>
            <a:off x="6876900" y="9627950"/>
            <a:ext cx="11319000" cy="523200"/>
          </a:xfrm>
          <a:prstGeom prst="rect">
            <a:avLst/>
          </a:prstGeom>
          <a:noFill/>
          <a:ln>
            <a:noFill/>
          </a:ln>
        </p:spPr>
        <p:txBody>
          <a:bodyPr spcFirstLastPara="1" wrap="square" lIns="182850" tIns="182850" rIns="182850" bIns="182850" anchor="t" anchorCtr="0">
            <a:noAutofit/>
          </a:bodyPr>
          <a:lstStyle/>
          <a:p>
            <a:pPr marL="0" lvl="0" indent="0" algn="l" rtl="0">
              <a:lnSpc>
                <a:spcPct val="115000"/>
              </a:lnSpc>
              <a:spcBef>
                <a:spcPts val="0"/>
              </a:spcBef>
              <a:spcAft>
                <a:spcPts val="0"/>
              </a:spcAft>
              <a:buClr>
                <a:srgbClr val="000000"/>
              </a:buClr>
              <a:buSzPts val="2200"/>
              <a:buFont typeface="Arial"/>
              <a:buNone/>
            </a:pPr>
            <a:r>
              <a:rPr lang="en" sz="160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600" u="sng">
                <a:solidFill>
                  <a:srgbClr val="3B83F3"/>
                </a:solidFill>
                <a:latin typeface="Google Sans"/>
                <a:ea typeface="Google Sans"/>
                <a:cs typeface="Google Sans"/>
                <a:sym typeface="Google Sans"/>
                <a:hlinkClick r:id="rId9">
                  <a:extLst>
                    <a:ext uri="{A12FA001-AC4F-418D-AE19-62706E023703}">
                      <ahyp:hlinkClr xmlns:ahyp="http://schemas.microsoft.com/office/drawing/2018/hyperlinkcolor" val="tx"/>
                    </a:ext>
                  </a:extLst>
                </a:hlinkClick>
              </a:rPr>
              <a:t>Website</a:t>
            </a:r>
            <a:r>
              <a:rPr lang="en" sz="1600">
                <a:solidFill>
                  <a:srgbClr val="546E7A"/>
                </a:solidFill>
                <a:latin typeface="Google Sans"/>
                <a:ea typeface="Google Sans"/>
                <a:cs typeface="Google Sans"/>
                <a:sym typeface="Google Sans"/>
              </a:rPr>
              <a:t>.</a:t>
            </a:r>
            <a:endParaRPr sz="1600">
              <a:solidFill>
                <a:srgbClr val="999999"/>
              </a:solidFill>
              <a:latin typeface="Google Sans"/>
              <a:ea typeface="Google Sans"/>
              <a:cs typeface="Google Sans"/>
              <a:sym typeface="Google Sans"/>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pic>
        <p:nvPicPr>
          <p:cNvPr id="590" name="Google Shape;590;p56"/>
          <p:cNvPicPr preferRelativeResize="0"/>
          <p:nvPr/>
        </p:nvPicPr>
        <p:blipFill>
          <a:blip r:embed="rId3">
            <a:alphaModFix/>
          </a:blip>
          <a:stretch>
            <a:fillRect/>
          </a:stretch>
        </p:blipFill>
        <p:spPr>
          <a:xfrm>
            <a:off x="2824677" y="2965111"/>
            <a:ext cx="3086100" cy="3088398"/>
          </a:xfrm>
          <a:prstGeom prst="rect">
            <a:avLst/>
          </a:prstGeom>
          <a:noFill/>
          <a:ln>
            <a:noFill/>
          </a:ln>
        </p:spPr>
      </p:pic>
      <p:pic>
        <p:nvPicPr>
          <p:cNvPr id="591" name="Google Shape;591;p56"/>
          <p:cNvPicPr preferRelativeResize="0"/>
          <p:nvPr/>
        </p:nvPicPr>
        <p:blipFill rotWithShape="1">
          <a:blip r:embed="rId4">
            <a:alphaModFix/>
          </a:blip>
          <a:srcRect b="6985"/>
          <a:stretch/>
        </p:blipFill>
        <p:spPr>
          <a:xfrm>
            <a:off x="7774800" y="3065650"/>
            <a:ext cx="2738400" cy="2549075"/>
          </a:xfrm>
          <a:prstGeom prst="rect">
            <a:avLst/>
          </a:prstGeom>
          <a:noFill/>
          <a:ln>
            <a:noFill/>
          </a:ln>
        </p:spPr>
      </p:pic>
      <p:pic>
        <p:nvPicPr>
          <p:cNvPr id="592" name="Google Shape;592;p56"/>
          <p:cNvPicPr preferRelativeResize="0"/>
          <p:nvPr/>
        </p:nvPicPr>
        <p:blipFill rotWithShape="1">
          <a:blip r:embed="rId5">
            <a:alphaModFix/>
          </a:blip>
          <a:srcRect b="-7135"/>
          <a:stretch/>
        </p:blipFill>
        <p:spPr>
          <a:xfrm>
            <a:off x="12989250" y="2855950"/>
            <a:ext cx="2093075" cy="3088400"/>
          </a:xfrm>
          <a:prstGeom prst="rect">
            <a:avLst/>
          </a:prstGeom>
          <a:noFill/>
          <a:ln>
            <a:noFill/>
          </a:ln>
        </p:spPr>
      </p:pic>
      <p:pic>
        <p:nvPicPr>
          <p:cNvPr id="593" name="Google Shape;593;p56"/>
          <p:cNvPicPr preferRelativeResize="0"/>
          <p:nvPr/>
        </p:nvPicPr>
        <p:blipFill>
          <a:blip r:embed="rId6">
            <a:alphaModFix/>
          </a:blip>
          <a:stretch>
            <a:fillRect/>
          </a:stretch>
        </p:blipFill>
        <p:spPr>
          <a:xfrm>
            <a:off x="7924800" y="6797309"/>
            <a:ext cx="2438400" cy="2438400"/>
          </a:xfrm>
          <a:prstGeom prst="rect">
            <a:avLst/>
          </a:prstGeom>
          <a:noFill/>
          <a:ln>
            <a:noFill/>
          </a:ln>
        </p:spPr>
      </p:pic>
      <p:cxnSp>
        <p:nvCxnSpPr>
          <p:cNvPr id="594" name="Google Shape;594;p56"/>
          <p:cNvCxnSpPr>
            <a:stCxn id="595" idx="2"/>
            <a:endCxn id="596" idx="3"/>
          </p:cNvCxnSpPr>
          <p:nvPr/>
        </p:nvCxnSpPr>
        <p:spPr>
          <a:xfrm rot="5400000">
            <a:off x="11201988" y="5182705"/>
            <a:ext cx="2160600" cy="3507000"/>
          </a:xfrm>
          <a:prstGeom prst="bentConnector2">
            <a:avLst/>
          </a:prstGeom>
          <a:noFill/>
          <a:ln w="28575" cap="flat" cmpd="sng">
            <a:solidFill>
              <a:schemeClr val="accent2"/>
            </a:solidFill>
            <a:prstDash val="solid"/>
            <a:round/>
            <a:headEnd type="none" w="med" len="med"/>
            <a:tailEnd type="oval" w="med" len="med"/>
          </a:ln>
        </p:spPr>
      </p:cxnSp>
      <p:cxnSp>
        <p:nvCxnSpPr>
          <p:cNvPr id="597" name="Google Shape;597;p56"/>
          <p:cNvCxnSpPr>
            <a:stCxn id="591" idx="2"/>
            <a:endCxn id="593" idx="0"/>
          </p:cNvCxnSpPr>
          <p:nvPr/>
        </p:nvCxnSpPr>
        <p:spPr>
          <a:xfrm>
            <a:off x="9144000" y="5614725"/>
            <a:ext cx="0" cy="1182600"/>
          </a:xfrm>
          <a:prstGeom prst="straightConnector1">
            <a:avLst/>
          </a:prstGeom>
          <a:noFill/>
          <a:ln w="28575" cap="flat" cmpd="sng">
            <a:solidFill>
              <a:schemeClr val="accent2"/>
            </a:solidFill>
            <a:prstDash val="solid"/>
            <a:round/>
            <a:headEnd type="none" w="med" len="med"/>
            <a:tailEnd type="oval" w="med" len="med"/>
          </a:ln>
        </p:spPr>
      </p:cxnSp>
      <p:sp>
        <p:nvSpPr>
          <p:cNvPr id="598" name="Google Shape;598;p56"/>
          <p:cNvSpPr/>
          <p:nvPr/>
        </p:nvSpPr>
        <p:spPr>
          <a:xfrm>
            <a:off x="4170625" y="5775700"/>
            <a:ext cx="394200" cy="43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6"/>
          <p:cNvSpPr/>
          <p:nvPr/>
        </p:nvSpPr>
        <p:spPr>
          <a:xfrm>
            <a:off x="7772425" y="7801400"/>
            <a:ext cx="394200" cy="43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6"/>
          <p:cNvSpPr/>
          <p:nvPr/>
        </p:nvSpPr>
        <p:spPr>
          <a:xfrm>
            <a:off x="10134625" y="7801400"/>
            <a:ext cx="394200" cy="43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6"/>
          <p:cNvSpPr/>
          <p:nvPr/>
        </p:nvSpPr>
        <p:spPr>
          <a:xfrm>
            <a:off x="13838688" y="5425705"/>
            <a:ext cx="394200" cy="43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 name="Google Shape;600;p56"/>
          <p:cNvCxnSpPr>
            <a:stCxn id="598" idx="2"/>
            <a:endCxn id="599" idx="1"/>
          </p:cNvCxnSpPr>
          <p:nvPr/>
        </p:nvCxnSpPr>
        <p:spPr>
          <a:xfrm rot="-5400000" flipH="1">
            <a:off x="5164825" y="5408800"/>
            <a:ext cx="1810500" cy="3404700"/>
          </a:xfrm>
          <a:prstGeom prst="bentConnector2">
            <a:avLst/>
          </a:prstGeom>
          <a:noFill/>
          <a:ln w="28575" cap="flat" cmpd="sng">
            <a:solidFill>
              <a:schemeClr val="accent2"/>
            </a:solidFill>
            <a:prstDash val="solid"/>
            <a:round/>
            <a:headEnd type="none" w="med" len="med"/>
            <a:tailEnd type="oval" w="med" len="med"/>
          </a:ln>
        </p:spPr>
      </p:cxnSp>
      <p:sp>
        <p:nvSpPr>
          <p:cNvPr id="601" name="Google Shape;601;p56"/>
          <p:cNvSpPr txBox="1">
            <a:spLocks noGrp="1"/>
          </p:cNvSpPr>
          <p:nvPr>
            <p:ph type="title"/>
          </p:nvPr>
        </p:nvSpPr>
        <p:spPr>
          <a:xfrm>
            <a:off x="1672475" y="1154875"/>
            <a:ext cx="14775300" cy="11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Google uses Cloud Storage too!</a:t>
            </a:r>
            <a:endParaRPr/>
          </a:p>
        </p:txBody>
      </p:sp>
      <p:sp>
        <p:nvSpPr>
          <p:cNvPr id="602" name="Google Shape;602;p56"/>
          <p:cNvSpPr txBox="1"/>
          <p:nvPr/>
        </p:nvSpPr>
        <p:spPr>
          <a:xfrm>
            <a:off x="6876900" y="9627950"/>
            <a:ext cx="11319000" cy="523200"/>
          </a:xfrm>
          <a:prstGeom prst="rect">
            <a:avLst/>
          </a:prstGeom>
          <a:noFill/>
          <a:ln>
            <a:noFill/>
          </a:ln>
        </p:spPr>
        <p:txBody>
          <a:bodyPr spcFirstLastPara="1" wrap="square" lIns="182850" tIns="182850" rIns="182850" bIns="182850" anchor="t" anchorCtr="0">
            <a:noAutofit/>
          </a:bodyPr>
          <a:lstStyle/>
          <a:p>
            <a:pPr marL="0" lvl="0" indent="0" algn="l" rtl="0">
              <a:lnSpc>
                <a:spcPct val="115000"/>
              </a:lnSpc>
              <a:spcBef>
                <a:spcPts val="0"/>
              </a:spcBef>
              <a:spcAft>
                <a:spcPts val="0"/>
              </a:spcAft>
              <a:buClr>
                <a:srgbClr val="000000"/>
              </a:buClr>
              <a:buSzPts val="2200"/>
              <a:buFont typeface="Arial"/>
              <a:buNone/>
            </a:pPr>
            <a:r>
              <a:rPr lang="en" sz="160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600" u="sng">
                <a:solidFill>
                  <a:srgbClr val="3B83F3"/>
                </a:solidFill>
                <a:latin typeface="Google Sans"/>
                <a:ea typeface="Google Sans"/>
                <a:cs typeface="Google Sans"/>
                <a:sym typeface="Google Sans"/>
                <a:hlinkClick r:id="rId7">
                  <a:extLst>
                    <a:ext uri="{A12FA001-AC4F-418D-AE19-62706E023703}">
                      <ahyp:hlinkClr xmlns:ahyp="http://schemas.microsoft.com/office/drawing/2018/hyperlinkcolor" val="tx"/>
                    </a:ext>
                  </a:extLst>
                </a:hlinkClick>
              </a:rPr>
              <a:t>Website</a:t>
            </a:r>
            <a:r>
              <a:rPr lang="en" sz="1600">
                <a:solidFill>
                  <a:srgbClr val="546E7A"/>
                </a:solidFill>
                <a:latin typeface="Google Sans"/>
                <a:ea typeface="Google Sans"/>
                <a:cs typeface="Google Sans"/>
                <a:sym typeface="Google Sans"/>
              </a:rPr>
              <a:t>.</a:t>
            </a:r>
            <a:endParaRPr sz="1600">
              <a:solidFill>
                <a:srgbClr val="999999"/>
              </a:solidFill>
              <a:latin typeface="Google Sans"/>
              <a:ea typeface="Google Sans"/>
              <a:cs typeface="Google Sans"/>
              <a:sym typeface="Google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2F7B6-4D52-5448-8978-56369810A784}"/>
              </a:ext>
            </a:extLst>
          </p:cNvPr>
          <p:cNvSpPr>
            <a:spLocks noGrp="1"/>
          </p:cNvSpPr>
          <p:nvPr>
            <p:ph type="title"/>
          </p:nvPr>
        </p:nvSpPr>
        <p:spPr/>
        <p:txBody>
          <a:bodyPr/>
          <a:lstStyle/>
          <a:p>
            <a:r>
              <a:rPr lang="en-US" dirty="0"/>
              <a:t>Storage Array</a:t>
            </a:r>
          </a:p>
        </p:txBody>
      </p:sp>
      <p:sp>
        <p:nvSpPr>
          <p:cNvPr id="3" name="Content Placeholder 2">
            <a:extLst>
              <a:ext uri="{FF2B5EF4-FFF2-40B4-BE49-F238E27FC236}">
                <a16:creationId xmlns:a16="http://schemas.microsoft.com/office/drawing/2014/main" id="{FE9BCE18-3022-7E46-BECA-BFCC477BAA19}"/>
              </a:ext>
            </a:extLst>
          </p:cNvPr>
          <p:cNvSpPr>
            <a:spLocks noGrp="1"/>
          </p:cNvSpPr>
          <p:nvPr>
            <p:ph idx="1"/>
          </p:nvPr>
        </p:nvSpPr>
        <p:spPr/>
        <p:txBody>
          <a:bodyPr/>
          <a:lstStyle/>
          <a:p>
            <a:r>
              <a:rPr lang="en-US" dirty="0"/>
              <a:t>Disks are combined into arrays</a:t>
            </a:r>
          </a:p>
          <a:p>
            <a:r>
              <a:rPr lang="en-US" dirty="0"/>
              <a:t>Storage Array has controller(s), provides features to attached host(s)</a:t>
            </a:r>
          </a:p>
          <a:p>
            <a:pPr lvl="1"/>
            <a:r>
              <a:rPr lang="en-US" dirty="0"/>
              <a:t>Ports to connect hosts to array</a:t>
            </a:r>
          </a:p>
          <a:p>
            <a:pPr lvl="1"/>
            <a:r>
              <a:rPr lang="en-US" dirty="0"/>
              <a:t>Memory, controlling software</a:t>
            </a:r>
          </a:p>
          <a:p>
            <a:pPr lvl="1"/>
            <a:r>
              <a:rPr lang="en-US" dirty="0"/>
              <a:t>A few to thousands of disks</a:t>
            </a:r>
          </a:p>
          <a:p>
            <a:pPr lvl="1"/>
            <a:r>
              <a:rPr lang="en-US" b="1" dirty="0"/>
              <a:t>RAID: </a:t>
            </a:r>
            <a:r>
              <a:rPr lang="en-US" dirty="0"/>
              <a:t>Redundant Array of Independent Disks</a:t>
            </a:r>
          </a:p>
          <a:p>
            <a:pPr lvl="1"/>
            <a:r>
              <a:rPr lang="en-US" dirty="0"/>
              <a:t>Shared storage -&gt; more efficiency</a:t>
            </a:r>
          </a:p>
          <a:p>
            <a:pPr lvl="1"/>
            <a:r>
              <a:rPr lang="en-US" dirty="0"/>
              <a:t>Features like snapshots, replication, deduplication</a:t>
            </a:r>
          </a:p>
        </p:txBody>
      </p:sp>
      <p:pic>
        <p:nvPicPr>
          <p:cNvPr id="3074" name="Picture 2" descr="Industrial RAID Storage">
            <a:extLst>
              <a:ext uri="{FF2B5EF4-FFF2-40B4-BE49-F238E27FC236}">
                <a16:creationId xmlns:a16="http://schemas.microsoft.com/office/drawing/2014/main" id="{9423956D-9E74-C749-909A-8AEE79963B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4978" y="120813"/>
            <a:ext cx="7540770" cy="3228392"/>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5">
            <a:extLst>
              <a:ext uri="{FF2B5EF4-FFF2-40B4-BE49-F238E27FC236}">
                <a16:creationId xmlns:a16="http://schemas.microsoft.com/office/drawing/2014/main" id="{67ACFDAD-D2CC-E446-ACA9-45BA957DFE5B}"/>
              </a:ext>
            </a:extLst>
          </p:cNvPr>
          <p:cNvSpPr>
            <a:spLocks noGrp="1"/>
          </p:cNvSpPr>
          <p:nvPr>
            <p:ph type="ftr" sz="quarter" idx="11"/>
          </p:nvPr>
        </p:nvSpPr>
        <p:spPr/>
        <p:txBody>
          <a:bodyPr/>
          <a:lstStyle/>
          <a:p>
            <a:r>
              <a:rPr lang="en-US"/>
              <a:t>Distributed and Cloud Computing - Fall 2021</a:t>
            </a:r>
          </a:p>
        </p:txBody>
      </p:sp>
      <p:sp>
        <p:nvSpPr>
          <p:cNvPr id="7" name="Slide Number Placeholder 6">
            <a:extLst>
              <a:ext uri="{FF2B5EF4-FFF2-40B4-BE49-F238E27FC236}">
                <a16:creationId xmlns:a16="http://schemas.microsoft.com/office/drawing/2014/main" id="{CA7FC09E-5A4E-3942-BD60-608EE581D647}"/>
              </a:ext>
            </a:extLst>
          </p:cNvPr>
          <p:cNvSpPr>
            <a:spLocks noGrp="1"/>
          </p:cNvSpPr>
          <p:nvPr>
            <p:ph type="sldNum" sz="quarter" idx="12"/>
          </p:nvPr>
        </p:nvSpPr>
        <p:spPr/>
        <p:txBody>
          <a:bodyPr/>
          <a:lstStyle/>
          <a:p>
            <a:fld id="{E5F9FE24-64CB-6D42-A9EC-97246F7285E9}" type="slidenum">
              <a:rPr lang="en-US" smtClean="0"/>
              <a:t>14</a:t>
            </a:fld>
            <a:endParaRPr lang="en-US"/>
          </a:p>
        </p:txBody>
      </p:sp>
    </p:spTree>
    <p:extLst>
      <p:ext uri="{BB962C8B-B14F-4D97-AF65-F5344CB8AC3E}">
        <p14:creationId xmlns:p14="http://schemas.microsoft.com/office/powerpoint/2010/main" val="194797349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graphicFrame>
        <p:nvGraphicFramePr>
          <p:cNvPr id="607" name="Google Shape;607;p57"/>
          <p:cNvGraphicFramePr/>
          <p:nvPr/>
        </p:nvGraphicFramePr>
        <p:xfrm>
          <a:off x="1828800" y="2420300"/>
          <a:ext cx="14630375" cy="6656975"/>
        </p:xfrm>
        <a:graphic>
          <a:graphicData uri="http://schemas.openxmlformats.org/drawingml/2006/table">
            <a:tbl>
              <a:tblPr>
                <a:noFill/>
                <a:tableStyleId>{4B2604CF-5552-402F-A3DD-2B66C36DE7EA}</a:tableStyleId>
              </a:tblPr>
              <a:tblGrid>
                <a:gridCol w="1393825">
                  <a:extLst>
                    <a:ext uri="{9D8B030D-6E8A-4147-A177-3AD203B41FA5}">
                      <a16:colId xmlns:a16="http://schemas.microsoft.com/office/drawing/2014/main" val="20000"/>
                    </a:ext>
                  </a:extLst>
                </a:gridCol>
                <a:gridCol w="1593675">
                  <a:extLst>
                    <a:ext uri="{9D8B030D-6E8A-4147-A177-3AD203B41FA5}">
                      <a16:colId xmlns:a16="http://schemas.microsoft.com/office/drawing/2014/main" val="20001"/>
                    </a:ext>
                  </a:extLst>
                </a:gridCol>
                <a:gridCol w="2655200">
                  <a:extLst>
                    <a:ext uri="{9D8B030D-6E8A-4147-A177-3AD203B41FA5}">
                      <a16:colId xmlns:a16="http://schemas.microsoft.com/office/drawing/2014/main" val="20002"/>
                    </a:ext>
                  </a:extLst>
                </a:gridCol>
                <a:gridCol w="2655200">
                  <a:extLst>
                    <a:ext uri="{9D8B030D-6E8A-4147-A177-3AD203B41FA5}">
                      <a16:colId xmlns:a16="http://schemas.microsoft.com/office/drawing/2014/main" val="20003"/>
                    </a:ext>
                  </a:extLst>
                </a:gridCol>
                <a:gridCol w="4323275">
                  <a:extLst>
                    <a:ext uri="{9D8B030D-6E8A-4147-A177-3AD203B41FA5}">
                      <a16:colId xmlns:a16="http://schemas.microsoft.com/office/drawing/2014/main" val="20004"/>
                    </a:ext>
                  </a:extLst>
                </a:gridCol>
                <a:gridCol w="2009200">
                  <a:extLst>
                    <a:ext uri="{9D8B030D-6E8A-4147-A177-3AD203B41FA5}">
                      <a16:colId xmlns:a16="http://schemas.microsoft.com/office/drawing/2014/main" val="20005"/>
                    </a:ext>
                  </a:extLst>
                </a:gridCol>
              </a:tblGrid>
              <a:tr h="457800">
                <a:tc>
                  <a:txBody>
                    <a:bodyPr/>
                    <a:lstStyle/>
                    <a:p>
                      <a:pPr marL="0" lvl="0" indent="0" algn="ctr" rtl="0">
                        <a:spcBef>
                          <a:spcPts val="0"/>
                        </a:spcBef>
                        <a:spcAft>
                          <a:spcPts val="0"/>
                        </a:spcAft>
                        <a:buNone/>
                      </a:pPr>
                      <a:r>
                        <a:rPr lang="en" sz="2000" b="1">
                          <a:solidFill>
                            <a:srgbClr val="FFFFFF"/>
                          </a:solidFill>
                          <a:latin typeface="Roboto"/>
                          <a:ea typeface="Roboto"/>
                          <a:cs typeface="Roboto"/>
                          <a:sym typeface="Roboto"/>
                        </a:rPr>
                        <a:t>Storage Class</a:t>
                      </a:r>
                      <a:endParaRPr sz="2000" b="1">
                        <a:solidFill>
                          <a:srgbClr val="FFFFFF"/>
                        </a:solidFill>
                        <a:latin typeface="Roboto"/>
                        <a:ea typeface="Roboto"/>
                        <a:cs typeface="Roboto"/>
                        <a:sym typeface="Roboto"/>
                      </a:endParaRPr>
                    </a:p>
                  </a:txBody>
                  <a:tcPr marL="182850" marR="182850"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2000" b="1">
                          <a:solidFill>
                            <a:srgbClr val="FFFFFF"/>
                          </a:solidFill>
                          <a:latin typeface="Roboto"/>
                          <a:ea typeface="Roboto"/>
                          <a:cs typeface="Roboto"/>
                          <a:sym typeface="Roboto"/>
                        </a:rPr>
                        <a:t>Minimum duration</a:t>
                      </a:r>
                      <a:endParaRPr sz="2000" b="1">
                        <a:solidFill>
                          <a:srgbClr val="FFFFFF"/>
                        </a:solidFill>
                        <a:latin typeface="Roboto"/>
                        <a:ea typeface="Roboto"/>
                        <a:cs typeface="Roboto"/>
                        <a:sym typeface="Roboto"/>
                      </a:endParaRPr>
                    </a:p>
                  </a:txBody>
                  <a:tcPr marL="182850" marR="182850"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2000" b="1">
                          <a:solidFill>
                            <a:srgbClr val="FFFFFF"/>
                          </a:solidFill>
                          <a:latin typeface="Roboto"/>
                          <a:ea typeface="Roboto"/>
                          <a:cs typeface="Roboto"/>
                          <a:sym typeface="Roboto"/>
                        </a:rPr>
                        <a:t>Availability</a:t>
                      </a:r>
                      <a:endParaRPr sz="2000" b="1">
                        <a:solidFill>
                          <a:srgbClr val="FFFFFF"/>
                        </a:solidFill>
                        <a:latin typeface="Roboto"/>
                        <a:ea typeface="Roboto"/>
                        <a:cs typeface="Roboto"/>
                        <a:sym typeface="Roboto"/>
                      </a:endParaRPr>
                    </a:p>
                    <a:p>
                      <a:pPr marL="0" lvl="0" indent="0" algn="ctr" rtl="0">
                        <a:spcBef>
                          <a:spcPts val="0"/>
                        </a:spcBef>
                        <a:spcAft>
                          <a:spcPts val="0"/>
                        </a:spcAft>
                        <a:buNone/>
                      </a:pPr>
                      <a:r>
                        <a:rPr lang="en" sz="2000" b="1">
                          <a:solidFill>
                            <a:srgbClr val="FFFFFF"/>
                          </a:solidFill>
                          <a:latin typeface="Roboto"/>
                          <a:ea typeface="Roboto"/>
                          <a:cs typeface="Roboto"/>
                          <a:sym typeface="Roboto"/>
                        </a:rPr>
                        <a:t>SLA</a:t>
                      </a:r>
                      <a:endParaRPr sz="2000" b="1">
                        <a:solidFill>
                          <a:srgbClr val="FFFFFF"/>
                        </a:solidFill>
                        <a:latin typeface="Roboto"/>
                        <a:ea typeface="Roboto"/>
                        <a:cs typeface="Roboto"/>
                        <a:sym typeface="Roboto"/>
                      </a:endParaRPr>
                    </a:p>
                  </a:txBody>
                  <a:tcPr marL="182850" marR="182850"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2000" b="1">
                          <a:solidFill>
                            <a:srgbClr val="FFFFFF"/>
                          </a:solidFill>
                          <a:latin typeface="Roboto"/>
                          <a:ea typeface="Roboto"/>
                          <a:cs typeface="Roboto"/>
                          <a:sym typeface="Roboto"/>
                        </a:rPr>
                        <a:t>Typical monthly availability</a:t>
                      </a:r>
                      <a:endParaRPr sz="2000" b="1">
                        <a:solidFill>
                          <a:srgbClr val="FFFFFF"/>
                        </a:solidFill>
                        <a:latin typeface="Roboto"/>
                        <a:ea typeface="Roboto"/>
                        <a:cs typeface="Roboto"/>
                        <a:sym typeface="Roboto"/>
                      </a:endParaRPr>
                    </a:p>
                  </a:txBody>
                  <a:tcPr marL="182850" marR="182850"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2000" b="1">
                          <a:solidFill>
                            <a:srgbClr val="FFFFFF"/>
                          </a:solidFill>
                          <a:latin typeface="Roboto"/>
                          <a:ea typeface="Roboto"/>
                          <a:cs typeface="Roboto"/>
                          <a:sym typeface="Roboto"/>
                        </a:rPr>
                        <a:t>Use cases</a:t>
                      </a:r>
                      <a:endParaRPr sz="2000" b="1">
                        <a:solidFill>
                          <a:srgbClr val="FFFFFF"/>
                        </a:solidFill>
                        <a:latin typeface="Roboto"/>
                        <a:ea typeface="Roboto"/>
                        <a:cs typeface="Roboto"/>
                        <a:sym typeface="Roboto"/>
                      </a:endParaRPr>
                    </a:p>
                  </a:txBody>
                  <a:tcPr marL="182850" marR="182850"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2000" b="1">
                          <a:solidFill>
                            <a:srgbClr val="FFFFFF"/>
                          </a:solidFill>
                          <a:latin typeface="Roboto"/>
                          <a:ea typeface="Roboto"/>
                          <a:cs typeface="Roboto"/>
                          <a:sym typeface="Roboto"/>
                        </a:rPr>
                        <a:t>Name for APIs and gsutil</a:t>
                      </a:r>
                      <a:endParaRPr sz="2000" b="1">
                        <a:solidFill>
                          <a:srgbClr val="FFFFFF"/>
                        </a:solidFill>
                        <a:latin typeface="Roboto"/>
                        <a:ea typeface="Roboto"/>
                        <a:cs typeface="Roboto"/>
                        <a:sym typeface="Roboto"/>
                      </a:endParaRPr>
                    </a:p>
                  </a:txBody>
                  <a:tcPr marL="182850" marR="182850"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1245750">
                <a:tc>
                  <a:txBody>
                    <a:bodyPr/>
                    <a:lstStyle/>
                    <a:p>
                      <a:pPr marL="0" lvl="0" indent="0" algn="ctr" rtl="0">
                        <a:spcBef>
                          <a:spcPts val="0"/>
                        </a:spcBef>
                        <a:spcAft>
                          <a:spcPts val="0"/>
                        </a:spcAft>
                        <a:buNone/>
                      </a:pPr>
                      <a:r>
                        <a:rPr lang="en" sz="2000">
                          <a:solidFill>
                            <a:schemeClr val="lt1"/>
                          </a:solidFill>
                          <a:latin typeface="Roboto"/>
                          <a:ea typeface="Roboto"/>
                          <a:cs typeface="Roboto"/>
                          <a:sym typeface="Roboto"/>
                        </a:rPr>
                        <a:t>Standard Storage</a:t>
                      </a:r>
                      <a:endParaRPr sz="2000">
                        <a:solidFill>
                          <a:schemeClr val="lt1"/>
                        </a:solidFill>
                        <a:latin typeface="Roboto"/>
                        <a:ea typeface="Roboto"/>
                        <a:cs typeface="Roboto"/>
                        <a:sym typeface="Roboto"/>
                      </a:endParaRPr>
                    </a:p>
                  </a:txBody>
                  <a:tcPr marL="182850" marR="182850"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Roboto"/>
                          <a:ea typeface="Roboto"/>
                          <a:cs typeface="Roboto"/>
                          <a:sym typeface="Roboto"/>
                        </a:rPr>
                        <a:t>None</a:t>
                      </a:r>
                      <a:endParaRPr sz="2000">
                        <a:solidFill>
                          <a:schemeClr val="lt1"/>
                        </a:solidFill>
                        <a:latin typeface="Roboto"/>
                        <a:ea typeface="Roboto"/>
                        <a:cs typeface="Roboto"/>
                        <a:sym typeface="Roboto"/>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Roboto"/>
                          <a:ea typeface="Roboto"/>
                          <a:cs typeface="Roboto"/>
                          <a:sym typeface="Roboto"/>
                        </a:rPr>
                        <a:t>Multi-region 99.95%</a:t>
                      </a:r>
                      <a:endParaRPr sz="2000">
                        <a:solidFill>
                          <a:schemeClr val="lt1"/>
                        </a:solidFill>
                        <a:latin typeface="Roboto"/>
                        <a:ea typeface="Roboto"/>
                        <a:cs typeface="Roboto"/>
                        <a:sym typeface="Roboto"/>
                      </a:endParaRPr>
                    </a:p>
                    <a:p>
                      <a:pPr marL="0" lvl="0" indent="0" algn="ctr" rtl="0">
                        <a:spcBef>
                          <a:spcPts val="0"/>
                        </a:spcBef>
                        <a:spcAft>
                          <a:spcPts val="0"/>
                        </a:spcAft>
                        <a:buNone/>
                      </a:pPr>
                      <a:r>
                        <a:rPr lang="en" sz="2000">
                          <a:solidFill>
                            <a:schemeClr val="lt1"/>
                          </a:solidFill>
                          <a:latin typeface="Roboto"/>
                          <a:ea typeface="Roboto"/>
                          <a:cs typeface="Roboto"/>
                          <a:sym typeface="Roboto"/>
                        </a:rPr>
                        <a:t>Dual-region 99.95%</a:t>
                      </a:r>
                      <a:endParaRPr sz="2000">
                        <a:solidFill>
                          <a:schemeClr val="lt1"/>
                        </a:solidFill>
                        <a:latin typeface="Roboto"/>
                        <a:ea typeface="Roboto"/>
                        <a:cs typeface="Roboto"/>
                        <a:sym typeface="Roboto"/>
                      </a:endParaRPr>
                    </a:p>
                    <a:p>
                      <a:pPr marL="0" lvl="0" indent="0" algn="ctr" rtl="0">
                        <a:spcBef>
                          <a:spcPts val="0"/>
                        </a:spcBef>
                        <a:spcAft>
                          <a:spcPts val="0"/>
                        </a:spcAft>
                        <a:buNone/>
                      </a:pPr>
                      <a:r>
                        <a:rPr lang="en" sz="2000">
                          <a:solidFill>
                            <a:schemeClr val="lt1"/>
                          </a:solidFill>
                          <a:latin typeface="Roboto"/>
                          <a:ea typeface="Roboto"/>
                          <a:cs typeface="Roboto"/>
                          <a:sym typeface="Roboto"/>
                        </a:rPr>
                        <a:t>Region 99.9%</a:t>
                      </a:r>
                      <a:endParaRPr sz="2000">
                        <a:solidFill>
                          <a:schemeClr val="lt1"/>
                        </a:solidFill>
                        <a:latin typeface="Roboto"/>
                        <a:ea typeface="Roboto"/>
                        <a:cs typeface="Roboto"/>
                        <a:sym typeface="Roboto"/>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Roboto"/>
                          <a:ea typeface="Roboto"/>
                          <a:cs typeface="Roboto"/>
                          <a:sym typeface="Roboto"/>
                        </a:rPr>
                        <a:t>&gt;99.99% availability in multi-regions and dual-regions; 99.99% in regions</a:t>
                      </a:r>
                      <a:endParaRPr sz="2000">
                        <a:solidFill>
                          <a:schemeClr val="lt1"/>
                        </a:solidFill>
                        <a:latin typeface="Roboto"/>
                        <a:ea typeface="Roboto"/>
                        <a:cs typeface="Roboto"/>
                        <a:sym typeface="Roboto"/>
                      </a:endParaRPr>
                    </a:p>
                  </a:txBody>
                  <a:tcPr marL="182875" marR="18287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l" rtl="0">
                        <a:spcBef>
                          <a:spcPts val="0"/>
                        </a:spcBef>
                        <a:spcAft>
                          <a:spcPts val="0"/>
                        </a:spcAft>
                        <a:buNone/>
                      </a:pPr>
                      <a:r>
                        <a:rPr lang="en" sz="2000">
                          <a:solidFill>
                            <a:schemeClr val="lt1"/>
                          </a:solidFill>
                          <a:latin typeface="Roboto"/>
                          <a:ea typeface="Roboto"/>
                          <a:cs typeface="Roboto"/>
                          <a:sym typeface="Roboto"/>
                        </a:rPr>
                        <a:t>Access data frequently ("hot" data) and/or store for brief periods</a:t>
                      </a:r>
                      <a:endParaRPr sz="2000">
                        <a:solidFill>
                          <a:schemeClr val="lt1"/>
                        </a:solidFill>
                        <a:latin typeface="Roboto"/>
                        <a:ea typeface="Roboto"/>
                        <a:cs typeface="Roboto"/>
                        <a:sym typeface="Roboto"/>
                      </a:endParaRPr>
                    </a:p>
                    <a:p>
                      <a:pPr marL="365760" lvl="0" indent="-297180" algn="l" rtl="0">
                        <a:spcBef>
                          <a:spcPts val="0"/>
                        </a:spcBef>
                        <a:spcAft>
                          <a:spcPts val="0"/>
                        </a:spcAft>
                        <a:buClr>
                          <a:schemeClr val="lt1"/>
                        </a:buClr>
                        <a:buSzPts val="1800"/>
                        <a:buFont typeface="Roboto"/>
                        <a:buChar char="●"/>
                      </a:pPr>
                      <a:r>
                        <a:rPr lang="en" sz="2000">
                          <a:solidFill>
                            <a:schemeClr val="lt1"/>
                          </a:solidFill>
                          <a:latin typeface="Roboto"/>
                          <a:ea typeface="Roboto"/>
                          <a:cs typeface="Roboto"/>
                          <a:sym typeface="Roboto"/>
                        </a:rPr>
                        <a:t>Serve website content</a:t>
                      </a:r>
                      <a:endParaRPr sz="2000">
                        <a:solidFill>
                          <a:schemeClr val="lt1"/>
                        </a:solidFill>
                        <a:latin typeface="Roboto"/>
                        <a:ea typeface="Roboto"/>
                        <a:cs typeface="Roboto"/>
                        <a:sym typeface="Roboto"/>
                      </a:endParaRPr>
                    </a:p>
                    <a:p>
                      <a:pPr marL="365760" lvl="0" indent="-297180" algn="l" rtl="0">
                        <a:spcBef>
                          <a:spcPts val="0"/>
                        </a:spcBef>
                        <a:spcAft>
                          <a:spcPts val="0"/>
                        </a:spcAft>
                        <a:buClr>
                          <a:schemeClr val="lt1"/>
                        </a:buClr>
                        <a:buSzPts val="1800"/>
                        <a:buFont typeface="Roboto"/>
                        <a:buChar char="●"/>
                      </a:pPr>
                      <a:r>
                        <a:rPr lang="en" sz="2000">
                          <a:solidFill>
                            <a:schemeClr val="lt1"/>
                          </a:solidFill>
                          <a:latin typeface="Roboto"/>
                          <a:ea typeface="Roboto"/>
                          <a:cs typeface="Roboto"/>
                          <a:sym typeface="Roboto"/>
                        </a:rPr>
                        <a:t>Stream videos</a:t>
                      </a:r>
                      <a:endParaRPr sz="2000">
                        <a:solidFill>
                          <a:schemeClr val="lt1"/>
                        </a:solidFill>
                        <a:latin typeface="Roboto"/>
                        <a:ea typeface="Roboto"/>
                        <a:cs typeface="Roboto"/>
                        <a:sym typeface="Roboto"/>
                      </a:endParaRPr>
                    </a:p>
                    <a:p>
                      <a:pPr marL="365760" lvl="0" indent="-297180" algn="l" rtl="0">
                        <a:spcBef>
                          <a:spcPts val="0"/>
                        </a:spcBef>
                        <a:spcAft>
                          <a:spcPts val="0"/>
                        </a:spcAft>
                        <a:buClr>
                          <a:schemeClr val="lt1"/>
                        </a:buClr>
                        <a:buSzPts val="1800"/>
                        <a:buFont typeface="Roboto"/>
                        <a:buChar char="●"/>
                      </a:pPr>
                      <a:r>
                        <a:rPr lang="en" sz="2000">
                          <a:solidFill>
                            <a:schemeClr val="lt1"/>
                          </a:solidFill>
                          <a:latin typeface="Roboto"/>
                          <a:ea typeface="Roboto"/>
                          <a:cs typeface="Roboto"/>
                          <a:sym typeface="Roboto"/>
                        </a:rPr>
                        <a:t>Interactive workloads</a:t>
                      </a:r>
                      <a:endParaRPr sz="2000">
                        <a:solidFill>
                          <a:schemeClr val="lt1"/>
                        </a:solidFill>
                        <a:latin typeface="Roboto"/>
                        <a:ea typeface="Roboto"/>
                        <a:cs typeface="Roboto"/>
                        <a:sym typeface="Roboto"/>
                      </a:endParaRPr>
                    </a:p>
                    <a:p>
                      <a:pPr marL="365760" lvl="0" indent="-297180" algn="l" rtl="0">
                        <a:spcBef>
                          <a:spcPts val="0"/>
                        </a:spcBef>
                        <a:spcAft>
                          <a:spcPts val="0"/>
                        </a:spcAft>
                        <a:buClr>
                          <a:schemeClr val="lt1"/>
                        </a:buClr>
                        <a:buSzPts val="1800"/>
                        <a:buFont typeface="Roboto"/>
                        <a:buChar char="●"/>
                      </a:pPr>
                      <a:r>
                        <a:rPr lang="en" sz="2000">
                          <a:solidFill>
                            <a:schemeClr val="lt1"/>
                          </a:solidFill>
                          <a:latin typeface="Roboto"/>
                          <a:ea typeface="Roboto"/>
                          <a:cs typeface="Roboto"/>
                          <a:sym typeface="Roboto"/>
                        </a:rPr>
                        <a:t>Mobile and gaming apps</a:t>
                      </a:r>
                      <a:endParaRPr sz="2000">
                        <a:solidFill>
                          <a:schemeClr val="lt1"/>
                        </a:solidFill>
                        <a:latin typeface="Roboto"/>
                        <a:ea typeface="Roboto"/>
                        <a:cs typeface="Roboto"/>
                        <a:sym typeface="Roboto"/>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Roboto"/>
                          <a:ea typeface="Roboto"/>
                          <a:cs typeface="Roboto"/>
                          <a:sym typeface="Roboto"/>
                        </a:rPr>
                        <a:t>STANDARD</a:t>
                      </a:r>
                      <a:endParaRPr sz="2000">
                        <a:solidFill>
                          <a:schemeClr val="lt1"/>
                        </a:solidFill>
                        <a:latin typeface="Roboto"/>
                        <a:ea typeface="Roboto"/>
                        <a:cs typeface="Roboto"/>
                        <a:sym typeface="Roboto"/>
                      </a:endParaRPr>
                    </a:p>
                  </a:txBody>
                  <a:tcPr marL="182850" marR="182850"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r h="1048775">
                <a:tc>
                  <a:txBody>
                    <a:bodyPr/>
                    <a:lstStyle/>
                    <a:p>
                      <a:pPr marL="0" lvl="0" indent="0" algn="ctr" rtl="0">
                        <a:spcBef>
                          <a:spcPts val="0"/>
                        </a:spcBef>
                        <a:spcAft>
                          <a:spcPts val="0"/>
                        </a:spcAft>
                        <a:buNone/>
                      </a:pPr>
                      <a:r>
                        <a:rPr lang="en" sz="2000">
                          <a:solidFill>
                            <a:schemeClr val="lt1"/>
                          </a:solidFill>
                          <a:latin typeface="Roboto"/>
                          <a:ea typeface="Roboto"/>
                          <a:cs typeface="Roboto"/>
                          <a:sym typeface="Roboto"/>
                        </a:rPr>
                        <a:t>Nearline Storage</a:t>
                      </a:r>
                      <a:endParaRPr sz="2000">
                        <a:solidFill>
                          <a:schemeClr val="lt1"/>
                        </a:solidFill>
                        <a:latin typeface="Roboto"/>
                        <a:ea typeface="Roboto"/>
                        <a:cs typeface="Roboto"/>
                        <a:sym typeface="Roboto"/>
                      </a:endParaRPr>
                    </a:p>
                  </a:txBody>
                  <a:tcPr marL="182850" marR="182850"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Roboto"/>
                          <a:ea typeface="Roboto"/>
                          <a:cs typeface="Roboto"/>
                          <a:sym typeface="Roboto"/>
                        </a:rPr>
                        <a:t>30 days</a:t>
                      </a:r>
                      <a:endParaRPr sz="2000">
                        <a:solidFill>
                          <a:schemeClr val="lt1"/>
                        </a:solidFill>
                        <a:latin typeface="Roboto"/>
                        <a:ea typeface="Roboto"/>
                        <a:cs typeface="Roboto"/>
                        <a:sym typeface="Roboto"/>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rowSpan="2">
                  <a:txBody>
                    <a:bodyPr/>
                    <a:lstStyle/>
                    <a:p>
                      <a:pPr marL="0" lvl="0" indent="0" algn="ctr" rtl="0">
                        <a:spcBef>
                          <a:spcPts val="0"/>
                        </a:spcBef>
                        <a:spcAft>
                          <a:spcPts val="0"/>
                        </a:spcAft>
                        <a:buNone/>
                      </a:pPr>
                      <a:r>
                        <a:rPr lang="en" sz="2000">
                          <a:solidFill>
                            <a:schemeClr val="lt1"/>
                          </a:solidFill>
                          <a:latin typeface="Roboto"/>
                          <a:ea typeface="Roboto"/>
                          <a:cs typeface="Roboto"/>
                          <a:sym typeface="Roboto"/>
                        </a:rPr>
                        <a:t>Multi-region 99.9%</a:t>
                      </a:r>
                      <a:endParaRPr sz="2000">
                        <a:solidFill>
                          <a:schemeClr val="lt1"/>
                        </a:solidFill>
                        <a:latin typeface="Roboto"/>
                        <a:ea typeface="Roboto"/>
                        <a:cs typeface="Roboto"/>
                        <a:sym typeface="Roboto"/>
                      </a:endParaRPr>
                    </a:p>
                    <a:p>
                      <a:pPr marL="0" lvl="0" indent="0" algn="ctr" rtl="0">
                        <a:spcBef>
                          <a:spcPts val="0"/>
                        </a:spcBef>
                        <a:spcAft>
                          <a:spcPts val="0"/>
                        </a:spcAft>
                        <a:buNone/>
                      </a:pPr>
                      <a:r>
                        <a:rPr lang="en" sz="2000">
                          <a:solidFill>
                            <a:schemeClr val="lt1"/>
                          </a:solidFill>
                          <a:latin typeface="Roboto"/>
                          <a:ea typeface="Roboto"/>
                          <a:cs typeface="Roboto"/>
                          <a:sym typeface="Roboto"/>
                        </a:rPr>
                        <a:t>Dual-region 99.9%</a:t>
                      </a:r>
                      <a:endParaRPr sz="2000">
                        <a:solidFill>
                          <a:schemeClr val="lt1"/>
                        </a:solidFill>
                        <a:latin typeface="Roboto"/>
                        <a:ea typeface="Roboto"/>
                        <a:cs typeface="Roboto"/>
                        <a:sym typeface="Roboto"/>
                      </a:endParaRPr>
                    </a:p>
                    <a:p>
                      <a:pPr marL="0" lvl="0" indent="0" algn="ctr" rtl="0">
                        <a:spcBef>
                          <a:spcPts val="0"/>
                        </a:spcBef>
                        <a:spcAft>
                          <a:spcPts val="0"/>
                        </a:spcAft>
                        <a:buNone/>
                      </a:pPr>
                      <a:r>
                        <a:rPr lang="en" sz="2000">
                          <a:solidFill>
                            <a:schemeClr val="lt1"/>
                          </a:solidFill>
                          <a:latin typeface="Roboto"/>
                          <a:ea typeface="Roboto"/>
                          <a:cs typeface="Roboto"/>
                          <a:sym typeface="Roboto"/>
                        </a:rPr>
                        <a:t>Region 99.0%</a:t>
                      </a:r>
                      <a:endParaRPr sz="2000">
                        <a:solidFill>
                          <a:schemeClr val="lt1"/>
                        </a:solidFill>
                        <a:latin typeface="Roboto"/>
                        <a:ea typeface="Roboto"/>
                        <a:cs typeface="Roboto"/>
                        <a:sym typeface="Roboto"/>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rowSpan="3">
                  <a:txBody>
                    <a:bodyPr/>
                    <a:lstStyle/>
                    <a:p>
                      <a:pPr marL="0" lvl="0" indent="0" algn="ctr" rtl="0">
                        <a:spcBef>
                          <a:spcPts val="0"/>
                        </a:spcBef>
                        <a:spcAft>
                          <a:spcPts val="0"/>
                        </a:spcAft>
                        <a:buNone/>
                      </a:pPr>
                      <a:r>
                        <a:rPr lang="en" sz="2000">
                          <a:solidFill>
                            <a:schemeClr val="lt1"/>
                          </a:solidFill>
                          <a:latin typeface="Roboto"/>
                          <a:ea typeface="Roboto"/>
                          <a:cs typeface="Roboto"/>
                          <a:sym typeface="Roboto"/>
                        </a:rPr>
                        <a:t>99.95% availability in multi-regions and dual-regions;</a:t>
                      </a:r>
                      <a:endParaRPr sz="2000">
                        <a:solidFill>
                          <a:schemeClr val="lt1"/>
                        </a:solidFill>
                        <a:latin typeface="Roboto"/>
                        <a:ea typeface="Roboto"/>
                        <a:cs typeface="Roboto"/>
                        <a:sym typeface="Roboto"/>
                      </a:endParaRPr>
                    </a:p>
                    <a:p>
                      <a:pPr marL="0" lvl="0" indent="0" algn="ctr" rtl="0">
                        <a:spcBef>
                          <a:spcPts val="0"/>
                        </a:spcBef>
                        <a:spcAft>
                          <a:spcPts val="0"/>
                        </a:spcAft>
                        <a:buNone/>
                      </a:pPr>
                      <a:r>
                        <a:rPr lang="en" sz="2000">
                          <a:solidFill>
                            <a:schemeClr val="lt1"/>
                          </a:solidFill>
                          <a:latin typeface="Roboto"/>
                          <a:ea typeface="Roboto"/>
                          <a:cs typeface="Roboto"/>
                          <a:sym typeface="Roboto"/>
                        </a:rPr>
                        <a:t>99.9% in regions</a:t>
                      </a:r>
                      <a:endParaRPr sz="2000">
                        <a:solidFill>
                          <a:schemeClr val="lt1"/>
                        </a:solidFill>
                        <a:latin typeface="Roboto"/>
                        <a:ea typeface="Roboto"/>
                        <a:cs typeface="Roboto"/>
                        <a:sym typeface="Roboto"/>
                      </a:endParaRPr>
                    </a:p>
                  </a:txBody>
                  <a:tcPr marL="182875" marR="18287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l" rtl="0">
                        <a:spcBef>
                          <a:spcPts val="0"/>
                        </a:spcBef>
                        <a:spcAft>
                          <a:spcPts val="0"/>
                        </a:spcAft>
                        <a:buNone/>
                      </a:pPr>
                      <a:r>
                        <a:rPr lang="en" sz="2000">
                          <a:solidFill>
                            <a:schemeClr val="lt1"/>
                          </a:solidFill>
                          <a:latin typeface="Roboto"/>
                          <a:ea typeface="Roboto"/>
                          <a:cs typeface="Roboto"/>
                          <a:sym typeface="Roboto"/>
                        </a:rPr>
                        <a:t>Read/modify data ≤ once per month</a:t>
                      </a:r>
                      <a:endParaRPr sz="2000">
                        <a:solidFill>
                          <a:schemeClr val="lt1"/>
                        </a:solidFill>
                        <a:latin typeface="Roboto"/>
                        <a:ea typeface="Roboto"/>
                        <a:cs typeface="Roboto"/>
                        <a:sym typeface="Roboto"/>
                      </a:endParaRPr>
                    </a:p>
                    <a:p>
                      <a:pPr marL="365760" lvl="0" indent="-297180" algn="l" rtl="0">
                        <a:spcBef>
                          <a:spcPts val="0"/>
                        </a:spcBef>
                        <a:spcAft>
                          <a:spcPts val="0"/>
                        </a:spcAft>
                        <a:buClr>
                          <a:schemeClr val="lt1"/>
                        </a:buClr>
                        <a:buSzPts val="1800"/>
                        <a:buFont typeface="Roboto"/>
                        <a:buChar char="●"/>
                      </a:pPr>
                      <a:r>
                        <a:rPr lang="en" sz="2000">
                          <a:solidFill>
                            <a:schemeClr val="lt1"/>
                          </a:solidFill>
                          <a:latin typeface="Roboto"/>
                          <a:ea typeface="Roboto"/>
                          <a:cs typeface="Roboto"/>
                          <a:sym typeface="Roboto"/>
                        </a:rPr>
                        <a:t>Data backup</a:t>
                      </a:r>
                      <a:endParaRPr sz="2000">
                        <a:solidFill>
                          <a:schemeClr val="lt1"/>
                        </a:solidFill>
                        <a:latin typeface="Roboto"/>
                        <a:ea typeface="Roboto"/>
                        <a:cs typeface="Roboto"/>
                        <a:sym typeface="Roboto"/>
                      </a:endParaRPr>
                    </a:p>
                    <a:p>
                      <a:pPr marL="365760" lvl="0" indent="-297180" algn="l" rtl="0">
                        <a:spcBef>
                          <a:spcPts val="0"/>
                        </a:spcBef>
                        <a:spcAft>
                          <a:spcPts val="0"/>
                        </a:spcAft>
                        <a:buClr>
                          <a:schemeClr val="lt1"/>
                        </a:buClr>
                        <a:buSzPts val="1800"/>
                        <a:buFont typeface="Roboto"/>
                        <a:buChar char="●"/>
                      </a:pPr>
                      <a:r>
                        <a:rPr lang="en" sz="2000">
                          <a:solidFill>
                            <a:schemeClr val="lt1"/>
                          </a:solidFill>
                          <a:latin typeface="Roboto"/>
                          <a:ea typeface="Roboto"/>
                          <a:cs typeface="Roboto"/>
                          <a:sym typeface="Roboto"/>
                        </a:rPr>
                        <a:t>Serve long-tail multimedia content</a:t>
                      </a:r>
                      <a:endParaRPr sz="2000">
                        <a:solidFill>
                          <a:schemeClr val="lt1"/>
                        </a:solidFill>
                        <a:latin typeface="Roboto"/>
                        <a:ea typeface="Roboto"/>
                        <a:cs typeface="Roboto"/>
                        <a:sym typeface="Roboto"/>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Roboto"/>
                          <a:ea typeface="Roboto"/>
                          <a:cs typeface="Roboto"/>
                          <a:sym typeface="Roboto"/>
                        </a:rPr>
                        <a:t>NEARLINE</a:t>
                      </a:r>
                      <a:endParaRPr sz="2000">
                        <a:solidFill>
                          <a:schemeClr val="lt1"/>
                        </a:solidFill>
                        <a:latin typeface="Roboto"/>
                        <a:ea typeface="Roboto"/>
                        <a:cs typeface="Roboto"/>
                        <a:sym typeface="Roboto"/>
                      </a:endParaRPr>
                    </a:p>
                  </a:txBody>
                  <a:tcPr marL="182850" marR="182850"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2"/>
                  </a:ext>
                </a:extLst>
              </a:tr>
              <a:tr h="1048775">
                <a:tc>
                  <a:txBody>
                    <a:bodyPr/>
                    <a:lstStyle/>
                    <a:p>
                      <a:pPr marL="0" lvl="0" indent="0" algn="ctr" rtl="0">
                        <a:spcBef>
                          <a:spcPts val="0"/>
                        </a:spcBef>
                        <a:spcAft>
                          <a:spcPts val="0"/>
                        </a:spcAft>
                        <a:buNone/>
                      </a:pPr>
                      <a:r>
                        <a:rPr lang="en" sz="2000">
                          <a:solidFill>
                            <a:schemeClr val="lt1"/>
                          </a:solidFill>
                          <a:latin typeface="Roboto"/>
                          <a:ea typeface="Roboto"/>
                          <a:cs typeface="Roboto"/>
                          <a:sym typeface="Roboto"/>
                        </a:rPr>
                        <a:t>Coldline Storage</a:t>
                      </a:r>
                      <a:endParaRPr sz="2000">
                        <a:solidFill>
                          <a:schemeClr val="lt1"/>
                        </a:solidFill>
                        <a:latin typeface="Roboto"/>
                        <a:ea typeface="Roboto"/>
                        <a:cs typeface="Roboto"/>
                        <a:sym typeface="Roboto"/>
                      </a:endParaRPr>
                    </a:p>
                  </a:txBody>
                  <a:tcPr marL="182850" marR="182850"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Roboto"/>
                          <a:ea typeface="Roboto"/>
                          <a:cs typeface="Roboto"/>
                          <a:sym typeface="Roboto"/>
                        </a:rPr>
                        <a:t>90 days</a:t>
                      </a:r>
                      <a:endParaRPr sz="2000">
                        <a:solidFill>
                          <a:schemeClr val="lt1"/>
                        </a:solidFill>
                        <a:latin typeface="Roboto"/>
                        <a:ea typeface="Roboto"/>
                        <a:cs typeface="Roboto"/>
                        <a:sym typeface="Roboto"/>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vMerge="1">
                  <a:txBody>
                    <a:bodyPr/>
                    <a:lstStyle/>
                    <a:p>
                      <a:endParaRPr lang="en-US"/>
                    </a:p>
                  </a:txBody>
                  <a:tcPr/>
                </a:tc>
                <a:tc vMerge="1">
                  <a:txBody>
                    <a:bodyPr/>
                    <a:lstStyle/>
                    <a:p>
                      <a:endParaRPr lang="en-US"/>
                    </a:p>
                  </a:txBody>
                  <a:tcPr/>
                </a:tc>
                <a:tc>
                  <a:txBody>
                    <a:bodyPr/>
                    <a:lstStyle/>
                    <a:p>
                      <a:pPr marL="0" lvl="0" indent="0" algn="l" rtl="0">
                        <a:spcBef>
                          <a:spcPts val="0"/>
                        </a:spcBef>
                        <a:spcAft>
                          <a:spcPts val="0"/>
                        </a:spcAft>
                        <a:buNone/>
                      </a:pPr>
                      <a:r>
                        <a:rPr lang="en" sz="2000">
                          <a:solidFill>
                            <a:schemeClr val="lt1"/>
                          </a:solidFill>
                          <a:latin typeface="Roboto"/>
                          <a:ea typeface="Roboto"/>
                          <a:cs typeface="Roboto"/>
                          <a:sym typeface="Roboto"/>
                        </a:rPr>
                        <a:t>Read/modify data no more than once a quarter</a:t>
                      </a:r>
                      <a:endParaRPr sz="2000">
                        <a:solidFill>
                          <a:schemeClr val="lt1"/>
                        </a:solidFill>
                        <a:latin typeface="Roboto"/>
                        <a:ea typeface="Roboto"/>
                        <a:cs typeface="Roboto"/>
                        <a:sym typeface="Roboto"/>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Roboto"/>
                          <a:ea typeface="Roboto"/>
                          <a:cs typeface="Roboto"/>
                          <a:sym typeface="Roboto"/>
                        </a:rPr>
                        <a:t>COLDLINE</a:t>
                      </a:r>
                      <a:endParaRPr sz="2000">
                        <a:solidFill>
                          <a:schemeClr val="lt1"/>
                        </a:solidFill>
                        <a:latin typeface="Roboto"/>
                        <a:ea typeface="Roboto"/>
                        <a:cs typeface="Roboto"/>
                        <a:sym typeface="Roboto"/>
                      </a:endParaRPr>
                    </a:p>
                  </a:txBody>
                  <a:tcPr marL="182850" marR="182850"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3"/>
                  </a:ext>
                </a:extLst>
              </a:tr>
              <a:tr h="457800">
                <a:tc>
                  <a:txBody>
                    <a:bodyPr/>
                    <a:lstStyle/>
                    <a:p>
                      <a:pPr marL="0" lvl="0" indent="0" algn="ctr" rtl="0">
                        <a:spcBef>
                          <a:spcPts val="0"/>
                        </a:spcBef>
                        <a:spcAft>
                          <a:spcPts val="0"/>
                        </a:spcAft>
                        <a:buNone/>
                      </a:pPr>
                      <a:r>
                        <a:rPr lang="en" sz="2000">
                          <a:solidFill>
                            <a:schemeClr val="lt1"/>
                          </a:solidFill>
                          <a:latin typeface="Roboto"/>
                          <a:ea typeface="Roboto"/>
                          <a:cs typeface="Roboto"/>
                          <a:sym typeface="Roboto"/>
                        </a:rPr>
                        <a:t>Archive Storage</a:t>
                      </a:r>
                      <a:endParaRPr sz="2000">
                        <a:solidFill>
                          <a:schemeClr val="lt1"/>
                        </a:solidFill>
                        <a:latin typeface="Roboto"/>
                        <a:ea typeface="Roboto"/>
                        <a:cs typeface="Roboto"/>
                        <a:sym typeface="Roboto"/>
                      </a:endParaRPr>
                    </a:p>
                  </a:txBody>
                  <a:tcPr marL="182850" marR="182850"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Roboto"/>
                          <a:ea typeface="Roboto"/>
                          <a:cs typeface="Roboto"/>
                          <a:sym typeface="Roboto"/>
                        </a:rPr>
                        <a:t>365 days</a:t>
                      </a:r>
                      <a:endParaRPr sz="2000">
                        <a:solidFill>
                          <a:schemeClr val="lt1"/>
                        </a:solidFill>
                        <a:latin typeface="Roboto"/>
                        <a:ea typeface="Roboto"/>
                        <a:cs typeface="Roboto"/>
                        <a:sym typeface="Roboto"/>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Roboto"/>
                          <a:ea typeface="Roboto"/>
                          <a:cs typeface="Roboto"/>
                          <a:sym typeface="Roboto"/>
                        </a:rPr>
                        <a:t>None</a:t>
                      </a:r>
                      <a:endParaRPr>
                        <a:solidFill>
                          <a:schemeClr val="lt1"/>
                        </a:solidFill>
                        <a:latin typeface="Roboto"/>
                        <a:ea typeface="Roboto"/>
                        <a:cs typeface="Roboto"/>
                        <a:sym typeface="Roboto"/>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vMerge="1">
                  <a:txBody>
                    <a:bodyPr/>
                    <a:lstStyle/>
                    <a:p>
                      <a:endParaRPr lang="en-US"/>
                    </a:p>
                  </a:txBody>
                  <a:tcPr/>
                </a:tc>
                <a:tc>
                  <a:txBody>
                    <a:bodyPr/>
                    <a:lstStyle/>
                    <a:p>
                      <a:pPr marL="0" lvl="0" indent="0" algn="l" rtl="0">
                        <a:spcBef>
                          <a:spcPts val="0"/>
                        </a:spcBef>
                        <a:spcAft>
                          <a:spcPts val="0"/>
                        </a:spcAft>
                        <a:buNone/>
                      </a:pPr>
                      <a:r>
                        <a:rPr lang="en" sz="2000">
                          <a:solidFill>
                            <a:schemeClr val="lt1"/>
                          </a:solidFill>
                          <a:latin typeface="Roboto"/>
                          <a:ea typeface="Roboto"/>
                          <a:cs typeface="Roboto"/>
                          <a:sym typeface="Roboto"/>
                        </a:rPr>
                        <a:t>Read/modify data &lt; once a year</a:t>
                      </a:r>
                      <a:endParaRPr sz="2000">
                        <a:solidFill>
                          <a:schemeClr val="lt1"/>
                        </a:solidFill>
                        <a:latin typeface="Roboto"/>
                        <a:ea typeface="Roboto"/>
                        <a:cs typeface="Roboto"/>
                        <a:sym typeface="Roboto"/>
                      </a:endParaRPr>
                    </a:p>
                    <a:p>
                      <a:pPr marL="457200" lvl="0" indent="-342900" algn="l" rtl="0">
                        <a:spcBef>
                          <a:spcPts val="0"/>
                        </a:spcBef>
                        <a:spcAft>
                          <a:spcPts val="0"/>
                        </a:spcAft>
                        <a:buClr>
                          <a:schemeClr val="lt1"/>
                        </a:buClr>
                        <a:buSzPts val="1800"/>
                        <a:buFont typeface="Roboto"/>
                        <a:buChar char="●"/>
                      </a:pPr>
                      <a:r>
                        <a:rPr lang="en" sz="2000">
                          <a:solidFill>
                            <a:schemeClr val="lt1"/>
                          </a:solidFill>
                          <a:latin typeface="Roboto"/>
                          <a:ea typeface="Roboto"/>
                          <a:cs typeface="Roboto"/>
                          <a:sym typeface="Roboto"/>
                        </a:rPr>
                        <a:t>Cold data storage</a:t>
                      </a:r>
                      <a:endParaRPr sz="2000">
                        <a:solidFill>
                          <a:schemeClr val="lt1"/>
                        </a:solidFill>
                        <a:latin typeface="Roboto"/>
                        <a:ea typeface="Roboto"/>
                        <a:cs typeface="Roboto"/>
                        <a:sym typeface="Roboto"/>
                      </a:endParaRPr>
                    </a:p>
                    <a:p>
                      <a:pPr marL="457200" lvl="0" indent="-342900" algn="l" rtl="0">
                        <a:spcBef>
                          <a:spcPts val="0"/>
                        </a:spcBef>
                        <a:spcAft>
                          <a:spcPts val="0"/>
                        </a:spcAft>
                        <a:buClr>
                          <a:schemeClr val="lt1"/>
                        </a:buClr>
                        <a:buSzPts val="1800"/>
                        <a:buFont typeface="Roboto"/>
                        <a:buChar char="●"/>
                      </a:pPr>
                      <a:r>
                        <a:rPr lang="en" sz="2000">
                          <a:solidFill>
                            <a:schemeClr val="lt1"/>
                          </a:solidFill>
                          <a:latin typeface="Roboto"/>
                          <a:ea typeface="Roboto"/>
                          <a:cs typeface="Roboto"/>
                          <a:sym typeface="Roboto"/>
                        </a:rPr>
                        <a:t>Disaster recovery</a:t>
                      </a:r>
                      <a:endParaRPr sz="2000">
                        <a:solidFill>
                          <a:schemeClr val="lt1"/>
                        </a:solidFill>
                        <a:latin typeface="Roboto"/>
                        <a:ea typeface="Roboto"/>
                        <a:cs typeface="Roboto"/>
                        <a:sym typeface="Roboto"/>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Roboto"/>
                          <a:ea typeface="Roboto"/>
                          <a:cs typeface="Roboto"/>
                          <a:sym typeface="Roboto"/>
                        </a:rPr>
                        <a:t>ARCHIVE</a:t>
                      </a:r>
                      <a:endParaRPr sz="2000">
                        <a:solidFill>
                          <a:schemeClr val="lt1"/>
                        </a:solidFill>
                        <a:latin typeface="Roboto"/>
                        <a:ea typeface="Roboto"/>
                        <a:cs typeface="Roboto"/>
                        <a:sym typeface="Roboto"/>
                      </a:endParaRPr>
                    </a:p>
                  </a:txBody>
                  <a:tcPr marL="182850" marR="182850"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608" name="Google Shape;608;p57"/>
          <p:cNvSpPr txBox="1">
            <a:spLocks noGrp="1"/>
          </p:cNvSpPr>
          <p:nvPr>
            <p:ph type="title"/>
          </p:nvPr>
        </p:nvSpPr>
        <p:spPr>
          <a:xfrm>
            <a:off x="1672475" y="1154875"/>
            <a:ext cx="14775300" cy="11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Cloud Storage offers different classes of storage</a:t>
            </a:r>
            <a:endParaRPr/>
          </a:p>
        </p:txBody>
      </p:sp>
      <p:sp>
        <p:nvSpPr>
          <p:cNvPr id="609" name="Google Shape;609;p57"/>
          <p:cNvSpPr txBox="1"/>
          <p:nvPr/>
        </p:nvSpPr>
        <p:spPr>
          <a:xfrm>
            <a:off x="6876900" y="9627950"/>
            <a:ext cx="11319000" cy="523200"/>
          </a:xfrm>
          <a:prstGeom prst="rect">
            <a:avLst/>
          </a:prstGeom>
          <a:noFill/>
          <a:ln>
            <a:noFill/>
          </a:ln>
        </p:spPr>
        <p:txBody>
          <a:bodyPr spcFirstLastPara="1" wrap="square" lIns="182850" tIns="182850" rIns="182850" bIns="182850" anchor="t" anchorCtr="0">
            <a:noAutofit/>
          </a:bodyPr>
          <a:lstStyle/>
          <a:p>
            <a:pPr marL="0" lvl="0" indent="0" algn="l" rtl="0">
              <a:lnSpc>
                <a:spcPct val="115000"/>
              </a:lnSpc>
              <a:spcBef>
                <a:spcPts val="0"/>
              </a:spcBef>
              <a:spcAft>
                <a:spcPts val="0"/>
              </a:spcAft>
              <a:buClr>
                <a:srgbClr val="000000"/>
              </a:buClr>
              <a:buSzPts val="2200"/>
              <a:buFont typeface="Arial"/>
              <a:buNone/>
            </a:pPr>
            <a:r>
              <a:rPr lang="en" sz="160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600" u="sng">
                <a:solidFill>
                  <a:srgbClr val="3B83F3"/>
                </a:solidFill>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Website</a:t>
            </a:r>
            <a:r>
              <a:rPr lang="en" sz="1600">
                <a:solidFill>
                  <a:srgbClr val="546E7A"/>
                </a:solidFill>
                <a:latin typeface="Google Sans"/>
                <a:ea typeface="Google Sans"/>
                <a:cs typeface="Google Sans"/>
                <a:sym typeface="Google Sans"/>
              </a:rPr>
              <a:t>.</a:t>
            </a:r>
            <a:endParaRPr sz="1600">
              <a:solidFill>
                <a:srgbClr val="999999"/>
              </a:solidFill>
              <a:latin typeface="Google Sans"/>
              <a:ea typeface="Google Sans"/>
              <a:cs typeface="Google Sans"/>
              <a:sym typeface="Google Sans"/>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096E47-4A82-2F46-9976-F1F554CE611F}"/>
              </a:ext>
            </a:extLst>
          </p:cNvPr>
          <p:cNvSpPr>
            <a:spLocks noGrp="1"/>
          </p:cNvSpPr>
          <p:nvPr>
            <p:ph type="title"/>
          </p:nvPr>
        </p:nvSpPr>
        <p:spPr/>
        <p:txBody>
          <a:bodyPr/>
          <a:lstStyle/>
          <a:p>
            <a:r>
              <a:rPr lang="en-US" dirty="0"/>
              <a:t>Cloud Storage Types</a:t>
            </a:r>
          </a:p>
        </p:txBody>
      </p:sp>
      <p:sp>
        <p:nvSpPr>
          <p:cNvPr id="5" name="Text Placeholder 4">
            <a:extLst>
              <a:ext uri="{FF2B5EF4-FFF2-40B4-BE49-F238E27FC236}">
                <a16:creationId xmlns:a16="http://schemas.microsoft.com/office/drawing/2014/main" id="{5CC178BB-6ACB-144E-B86B-32899B89F757}"/>
              </a:ext>
            </a:extLst>
          </p:cNvPr>
          <p:cNvSpPr>
            <a:spLocks noGrp="1"/>
          </p:cNvSpPr>
          <p:nvPr>
            <p:ph type="body" idx="2"/>
          </p:nvPr>
        </p:nvSpPr>
        <p:spPr>
          <a:xfrm>
            <a:off x="1754524" y="2630100"/>
            <a:ext cx="15923875" cy="6189600"/>
          </a:xfrm>
        </p:spPr>
        <p:txBody>
          <a:bodyPr/>
          <a:lstStyle/>
          <a:p>
            <a:pPr indent="-457200"/>
            <a:r>
              <a:rPr lang="en-US" b="1" dirty="0">
                <a:solidFill>
                  <a:schemeClr val="dk1"/>
                </a:solidFill>
              </a:rPr>
              <a:t>Nearline Storage </a:t>
            </a:r>
            <a:r>
              <a:rPr lang="en-US" dirty="0">
                <a:solidFill>
                  <a:schemeClr val="dk1"/>
                </a:solidFill>
              </a:rPr>
              <a:t>is a low-cost, highly durable storage service for storing infrequently accessed data. </a:t>
            </a:r>
          </a:p>
          <a:p>
            <a:pPr lvl="1" indent="-457200"/>
            <a:r>
              <a:rPr lang="en-US" dirty="0">
                <a:solidFill>
                  <a:schemeClr val="dk1"/>
                </a:solidFill>
              </a:rPr>
              <a:t>slightly lower availability, a 30-day minimum storage duration, and costs for data access are acceptable trade-offs for lowered at-rest storage costs. </a:t>
            </a:r>
          </a:p>
          <a:p>
            <a:pPr lvl="1" indent="-457200"/>
            <a:r>
              <a:rPr lang="en-US" dirty="0">
                <a:solidFill>
                  <a:schemeClr val="dk1"/>
                </a:solidFill>
              </a:rPr>
              <a:t>Nearline Storage is ideal for data you plan to read or modify on average once per month or less. </a:t>
            </a:r>
          </a:p>
          <a:p>
            <a:pPr marL="0" lvl="0" indent="0">
              <a:buNone/>
            </a:pPr>
            <a:endParaRPr lang="en-US" dirty="0">
              <a:solidFill>
                <a:schemeClr val="dk1"/>
              </a:solidFill>
            </a:endParaRPr>
          </a:p>
          <a:p>
            <a:pPr indent="-457200"/>
            <a:r>
              <a:rPr lang="en-US" b="1" dirty="0" err="1">
                <a:solidFill>
                  <a:schemeClr val="dk1"/>
                </a:solidFill>
              </a:rPr>
              <a:t>Coldline</a:t>
            </a:r>
            <a:r>
              <a:rPr lang="en-US" b="1" dirty="0">
                <a:solidFill>
                  <a:schemeClr val="dk1"/>
                </a:solidFill>
              </a:rPr>
              <a:t> Storage </a:t>
            </a:r>
            <a:r>
              <a:rPr lang="en-US" dirty="0">
                <a:solidFill>
                  <a:schemeClr val="dk1"/>
                </a:solidFill>
              </a:rPr>
              <a:t>is a very-low-cost, highly durable storage service for storing infrequently accessed data. </a:t>
            </a:r>
          </a:p>
          <a:p>
            <a:pPr lvl="1" indent="-457200"/>
            <a:r>
              <a:rPr lang="en-US" dirty="0" err="1">
                <a:solidFill>
                  <a:schemeClr val="dk1"/>
                </a:solidFill>
              </a:rPr>
              <a:t>Coldline</a:t>
            </a:r>
            <a:r>
              <a:rPr lang="en-US" dirty="0">
                <a:solidFill>
                  <a:schemeClr val="dk1"/>
                </a:solidFill>
              </a:rPr>
              <a:t> Storage is a better choice than Standard Storage or Nearline Storage in scenarios where slightly lower availability, a 90-day minimum storage duration, and higher costs for data access are acceptable trade-offs for lowered at-rest storage costs. </a:t>
            </a:r>
          </a:p>
          <a:p>
            <a:pPr lvl="1" indent="-457200"/>
            <a:r>
              <a:rPr lang="en-US" dirty="0" err="1">
                <a:solidFill>
                  <a:schemeClr val="dk1"/>
                </a:solidFill>
              </a:rPr>
              <a:t>Coldline</a:t>
            </a:r>
            <a:r>
              <a:rPr lang="en-US" dirty="0">
                <a:solidFill>
                  <a:schemeClr val="dk1"/>
                </a:solidFill>
              </a:rPr>
              <a:t> Storage is ideal for data you plan to read or modify at most once a quarter.</a:t>
            </a:r>
          </a:p>
          <a:p>
            <a:pPr marL="0" lvl="0" indent="0">
              <a:buNone/>
            </a:pPr>
            <a:endParaRPr lang="en-US" dirty="0">
              <a:solidFill>
                <a:schemeClr val="dk1"/>
              </a:solidFill>
            </a:endParaRPr>
          </a:p>
          <a:p>
            <a:endParaRPr lang="en-US" dirty="0"/>
          </a:p>
        </p:txBody>
      </p:sp>
    </p:spTree>
    <p:extLst>
      <p:ext uri="{BB962C8B-B14F-4D97-AF65-F5344CB8AC3E}">
        <p14:creationId xmlns:p14="http://schemas.microsoft.com/office/powerpoint/2010/main" val="41642597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87823-444C-4A4B-BC07-C60F165512E8}"/>
              </a:ext>
            </a:extLst>
          </p:cNvPr>
          <p:cNvSpPr>
            <a:spLocks noGrp="1"/>
          </p:cNvSpPr>
          <p:nvPr>
            <p:ph type="title"/>
          </p:nvPr>
        </p:nvSpPr>
        <p:spPr/>
        <p:txBody>
          <a:bodyPr/>
          <a:lstStyle/>
          <a:p>
            <a:r>
              <a:rPr lang="en-US" dirty="0"/>
              <a:t>Cloud Storage Types (continued)</a:t>
            </a:r>
          </a:p>
        </p:txBody>
      </p:sp>
      <p:sp>
        <p:nvSpPr>
          <p:cNvPr id="4" name="Text Placeholder 3">
            <a:extLst>
              <a:ext uri="{FF2B5EF4-FFF2-40B4-BE49-F238E27FC236}">
                <a16:creationId xmlns:a16="http://schemas.microsoft.com/office/drawing/2014/main" id="{02062885-5ED3-3D46-9FD9-A8E759D403F0}"/>
              </a:ext>
            </a:extLst>
          </p:cNvPr>
          <p:cNvSpPr>
            <a:spLocks noGrp="1"/>
          </p:cNvSpPr>
          <p:nvPr>
            <p:ph type="body" idx="2"/>
          </p:nvPr>
        </p:nvSpPr>
        <p:spPr>
          <a:xfrm>
            <a:off x="1754525" y="3011100"/>
            <a:ext cx="14693250" cy="6189600"/>
          </a:xfrm>
        </p:spPr>
        <p:txBody>
          <a:bodyPr/>
          <a:lstStyle/>
          <a:p>
            <a:r>
              <a:rPr lang="en-US" b="1" dirty="0">
                <a:solidFill>
                  <a:schemeClr val="dk1"/>
                </a:solidFill>
              </a:rPr>
              <a:t>Archive Storage </a:t>
            </a:r>
            <a:r>
              <a:rPr lang="en-US" dirty="0">
                <a:solidFill>
                  <a:schemeClr val="dk1"/>
                </a:solidFill>
              </a:rPr>
              <a:t>is the lowest-cost, highly durable storage service for data archiving, online backup, and disaster recovery. </a:t>
            </a:r>
          </a:p>
          <a:p>
            <a:pPr lvl="1"/>
            <a:r>
              <a:rPr lang="en-US" dirty="0">
                <a:solidFill>
                  <a:schemeClr val="dk1"/>
                </a:solidFill>
              </a:rPr>
              <a:t>Archive Storage has higher costs for data access and operations, as well as a 365-day minimum storage duration. </a:t>
            </a:r>
          </a:p>
          <a:p>
            <a:pPr lvl="1"/>
            <a:r>
              <a:rPr lang="en-US" dirty="0">
                <a:solidFill>
                  <a:schemeClr val="dk1"/>
                </a:solidFill>
              </a:rPr>
              <a:t>Archive Storage is the best choice for data that you plan to access less than once a year. </a:t>
            </a:r>
            <a:endParaRPr lang="en-US" dirty="0"/>
          </a:p>
        </p:txBody>
      </p:sp>
    </p:spTree>
    <p:extLst>
      <p:ext uri="{BB962C8B-B14F-4D97-AF65-F5344CB8AC3E}">
        <p14:creationId xmlns:p14="http://schemas.microsoft.com/office/powerpoint/2010/main" val="174453601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pic>
        <p:nvPicPr>
          <p:cNvPr id="614" name="Google Shape;614;p58"/>
          <p:cNvPicPr preferRelativeResize="0"/>
          <p:nvPr/>
        </p:nvPicPr>
        <p:blipFill>
          <a:blip r:embed="rId3">
            <a:alphaModFix/>
          </a:blip>
          <a:stretch>
            <a:fillRect/>
          </a:stretch>
        </p:blipFill>
        <p:spPr>
          <a:xfrm>
            <a:off x="9744350" y="6364450"/>
            <a:ext cx="1217295" cy="2060038"/>
          </a:xfrm>
          <a:prstGeom prst="rect">
            <a:avLst/>
          </a:prstGeom>
          <a:noFill/>
          <a:ln>
            <a:noFill/>
          </a:ln>
        </p:spPr>
      </p:pic>
      <p:pic>
        <p:nvPicPr>
          <p:cNvPr id="615" name="Google Shape;615;p58"/>
          <p:cNvPicPr preferRelativeResize="0"/>
          <p:nvPr/>
        </p:nvPicPr>
        <p:blipFill>
          <a:blip r:embed="rId3">
            <a:alphaModFix/>
          </a:blip>
          <a:stretch>
            <a:fillRect/>
          </a:stretch>
        </p:blipFill>
        <p:spPr>
          <a:xfrm>
            <a:off x="11496325" y="6364450"/>
            <a:ext cx="1217295" cy="2060038"/>
          </a:xfrm>
          <a:prstGeom prst="rect">
            <a:avLst/>
          </a:prstGeom>
          <a:noFill/>
          <a:ln>
            <a:noFill/>
          </a:ln>
        </p:spPr>
      </p:pic>
      <p:pic>
        <p:nvPicPr>
          <p:cNvPr id="616" name="Google Shape;616;p58"/>
          <p:cNvPicPr preferRelativeResize="0"/>
          <p:nvPr/>
        </p:nvPicPr>
        <p:blipFill>
          <a:blip r:embed="rId3">
            <a:alphaModFix/>
          </a:blip>
          <a:stretch>
            <a:fillRect/>
          </a:stretch>
        </p:blipFill>
        <p:spPr>
          <a:xfrm>
            <a:off x="13248300" y="6364450"/>
            <a:ext cx="1217295" cy="2060038"/>
          </a:xfrm>
          <a:prstGeom prst="rect">
            <a:avLst/>
          </a:prstGeom>
          <a:noFill/>
          <a:ln>
            <a:noFill/>
          </a:ln>
        </p:spPr>
      </p:pic>
      <p:pic>
        <p:nvPicPr>
          <p:cNvPr id="617" name="Google Shape;617;p58"/>
          <p:cNvPicPr preferRelativeResize="0"/>
          <p:nvPr/>
        </p:nvPicPr>
        <p:blipFill>
          <a:blip r:embed="rId3">
            <a:alphaModFix/>
          </a:blip>
          <a:stretch>
            <a:fillRect/>
          </a:stretch>
        </p:blipFill>
        <p:spPr>
          <a:xfrm>
            <a:off x="15000275" y="6364450"/>
            <a:ext cx="1217295" cy="2060038"/>
          </a:xfrm>
          <a:prstGeom prst="rect">
            <a:avLst/>
          </a:prstGeom>
          <a:noFill/>
          <a:ln>
            <a:noFill/>
          </a:ln>
        </p:spPr>
      </p:pic>
      <p:grpSp>
        <p:nvGrpSpPr>
          <p:cNvPr id="618" name="Google Shape;618;p58"/>
          <p:cNvGrpSpPr/>
          <p:nvPr/>
        </p:nvGrpSpPr>
        <p:grpSpPr>
          <a:xfrm>
            <a:off x="11829298" y="3055144"/>
            <a:ext cx="2303400" cy="2092922"/>
            <a:chOff x="12190675" y="2445544"/>
            <a:chExt cx="2303400" cy="2092922"/>
          </a:xfrm>
        </p:grpSpPr>
        <p:grpSp>
          <p:nvGrpSpPr>
            <p:cNvPr id="619" name="Google Shape;619;p58"/>
            <p:cNvGrpSpPr/>
            <p:nvPr/>
          </p:nvGrpSpPr>
          <p:grpSpPr>
            <a:xfrm>
              <a:off x="12190675" y="2445544"/>
              <a:ext cx="931920" cy="1254722"/>
              <a:chOff x="13333675" y="2445544"/>
              <a:chExt cx="931920" cy="1254722"/>
            </a:xfrm>
          </p:grpSpPr>
          <p:sp>
            <p:nvSpPr>
              <p:cNvPr id="620" name="Google Shape;620;p58"/>
              <p:cNvSpPr/>
              <p:nvPr/>
            </p:nvSpPr>
            <p:spPr>
              <a:xfrm rot="10800000" flipH="1">
                <a:off x="13333675" y="2445544"/>
                <a:ext cx="931920" cy="1254722"/>
              </a:xfrm>
              <a:prstGeom prst="foldedCorner">
                <a:avLst>
                  <a:gd name="adj" fmla="val 27691"/>
                </a:avLst>
              </a:prstGeom>
              <a:solidFill>
                <a:srgbClr val="FFFFFF"/>
              </a:soli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1" name="Google Shape;621;p58"/>
              <p:cNvCxnSpPr/>
              <p:nvPr/>
            </p:nvCxnSpPr>
            <p:spPr>
              <a:xfrm>
                <a:off x="13484155" y="2885513"/>
                <a:ext cx="630960" cy="0"/>
              </a:xfrm>
              <a:prstGeom prst="straightConnector1">
                <a:avLst/>
              </a:prstGeom>
              <a:noFill/>
              <a:ln w="76200" cap="flat" cmpd="sng">
                <a:solidFill>
                  <a:schemeClr val="accent2"/>
                </a:solidFill>
                <a:prstDash val="solid"/>
                <a:round/>
                <a:headEnd type="none" w="med" len="med"/>
                <a:tailEnd type="none" w="med" len="med"/>
              </a:ln>
            </p:spPr>
          </p:cxnSp>
          <p:cxnSp>
            <p:nvCxnSpPr>
              <p:cNvPr id="622" name="Google Shape;622;p58"/>
              <p:cNvCxnSpPr/>
              <p:nvPr/>
            </p:nvCxnSpPr>
            <p:spPr>
              <a:xfrm>
                <a:off x="13484155" y="3008043"/>
                <a:ext cx="630960" cy="0"/>
              </a:xfrm>
              <a:prstGeom prst="straightConnector1">
                <a:avLst/>
              </a:prstGeom>
              <a:noFill/>
              <a:ln w="76200" cap="flat" cmpd="sng">
                <a:solidFill>
                  <a:schemeClr val="accent2"/>
                </a:solidFill>
                <a:prstDash val="solid"/>
                <a:round/>
                <a:headEnd type="none" w="med" len="med"/>
                <a:tailEnd type="none" w="med" len="med"/>
              </a:ln>
            </p:spPr>
          </p:cxnSp>
          <p:cxnSp>
            <p:nvCxnSpPr>
              <p:cNvPr id="623" name="Google Shape;623;p58"/>
              <p:cNvCxnSpPr/>
              <p:nvPr/>
            </p:nvCxnSpPr>
            <p:spPr>
              <a:xfrm>
                <a:off x="13484155" y="3130572"/>
                <a:ext cx="630960" cy="0"/>
              </a:xfrm>
              <a:prstGeom prst="straightConnector1">
                <a:avLst/>
              </a:prstGeom>
              <a:noFill/>
              <a:ln w="76200" cap="flat" cmpd="sng">
                <a:solidFill>
                  <a:schemeClr val="accent2"/>
                </a:solidFill>
                <a:prstDash val="solid"/>
                <a:round/>
                <a:headEnd type="none" w="med" len="med"/>
                <a:tailEnd type="none" w="med" len="med"/>
              </a:ln>
            </p:spPr>
          </p:cxnSp>
          <p:cxnSp>
            <p:nvCxnSpPr>
              <p:cNvPr id="624" name="Google Shape;624;p58"/>
              <p:cNvCxnSpPr/>
              <p:nvPr/>
            </p:nvCxnSpPr>
            <p:spPr>
              <a:xfrm>
                <a:off x="13484155" y="3253102"/>
                <a:ext cx="630960" cy="0"/>
              </a:xfrm>
              <a:prstGeom prst="straightConnector1">
                <a:avLst/>
              </a:prstGeom>
              <a:noFill/>
              <a:ln w="76200" cap="flat" cmpd="sng">
                <a:solidFill>
                  <a:schemeClr val="accent2"/>
                </a:solidFill>
                <a:prstDash val="solid"/>
                <a:round/>
                <a:headEnd type="none" w="med" len="med"/>
                <a:tailEnd type="none" w="med" len="med"/>
              </a:ln>
            </p:spPr>
          </p:cxnSp>
          <p:cxnSp>
            <p:nvCxnSpPr>
              <p:cNvPr id="625" name="Google Shape;625;p58"/>
              <p:cNvCxnSpPr/>
              <p:nvPr/>
            </p:nvCxnSpPr>
            <p:spPr>
              <a:xfrm>
                <a:off x="13484155" y="3375631"/>
                <a:ext cx="630960" cy="0"/>
              </a:xfrm>
              <a:prstGeom prst="straightConnector1">
                <a:avLst/>
              </a:prstGeom>
              <a:noFill/>
              <a:ln w="76200" cap="flat" cmpd="sng">
                <a:solidFill>
                  <a:schemeClr val="accent2"/>
                </a:solidFill>
                <a:prstDash val="solid"/>
                <a:round/>
                <a:headEnd type="none" w="med" len="med"/>
                <a:tailEnd type="none" w="med" len="med"/>
              </a:ln>
            </p:spPr>
          </p:cxnSp>
        </p:grpSp>
        <p:grpSp>
          <p:nvGrpSpPr>
            <p:cNvPr id="626" name="Google Shape;626;p58"/>
            <p:cNvGrpSpPr/>
            <p:nvPr/>
          </p:nvGrpSpPr>
          <p:grpSpPr>
            <a:xfrm>
              <a:off x="12533665" y="2655217"/>
              <a:ext cx="931800" cy="1254600"/>
              <a:chOff x="13333675" y="2445667"/>
              <a:chExt cx="931800" cy="1254600"/>
            </a:xfrm>
          </p:grpSpPr>
          <p:sp>
            <p:nvSpPr>
              <p:cNvPr id="627" name="Google Shape;627;p58"/>
              <p:cNvSpPr/>
              <p:nvPr/>
            </p:nvSpPr>
            <p:spPr>
              <a:xfrm rot="10800000" flipH="1">
                <a:off x="13333675" y="2445667"/>
                <a:ext cx="931800" cy="1254600"/>
              </a:xfrm>
              <a:prstGeom prst="foldedCorner">
                <a:avLst>
                  <a:gd name="adj" fmla="val 27691"/>
                </a:avLst>
              </a:prstGeom>
              <a:solidFill>
                <a:srgbClr val="FFFFFF"/>
              </a:soli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8" name="Google Shape;628;p58"/>
              <p:cNvCxnSpPr/>
              <p:nvPr/>
            </p:nvCxnSpPr>
            <p:spPr>
              <a:xfrm>
                <a:off x="13484155" y="2885513"/>
                <a:ext cx="630900" cy="0"/>
              </a:xfrm>
              <a:prstGeom prst="straightConnector1">
                <a:avLst/>
              </a:prstGeom>
              <a:noFill/>
              <a:ln w="76200" cap="flat" cmpd="sng">
                <a:solidFill>
                  <a:schemeClr val="accent2"/>
                </a:solidFill>
                <a:prstDash val="solid"/>
                <a:round/>
                <a:headEnd type="none" w="med" len="med"/>
                <a:tailEnd type="none" w="med" len="med"/>
              </a:ln>
            </p:spPr>
          </p:cxnSp>
          <p:cxnSp>
            <p:nvCxnSpPr>
              <p:cNvPr id="629" name="Google Shape;629;p58"/>
              <p:cNvCxnSpPr/>
              <p:nvPr/>
            </p:nvCxnSpPr>
            <p:spPr>
              <a:xfrm>
                <a:off x="13484155" y="3008043"/>
                <a:ext cx="630900" cy="0"/>
              </a:xfrm>
              <a:prstGeom prst="straightConnector1">
                <a:avLst/>
              </a:prstGeom>
              <a:noFill/>
              <a:ln w="76200" cap="flat" cmpd="sng">
                <a:solidFill>
                  <a:schemeClr val="accent2"/>
                </a:solidFill>
                <a:prstDash val="solid"/>
                <a:round/>
                <a:headEnd type="none" w="med" len="med"/>
                <a:tailEnd type="none" w="med" len="med"/>
              </a:ln>
            </p:spPr>
          </p:cxnSp>
          <p:cxnSp>
            <p:nvCxnSpPr>
              <p:cNvPr id="630" name="Google Shape;630;p58"/>
              <p:cNvCxnSpPr/>
              <p:nvPr/>
            </p:nvCxnSpPr>
            <p:spPr>
              <a:xfrm>
                <a:off x="13484155" y="3130572"/>
                <a:ext cx="630900" cy="0"/>
              </a:xfrm>
              <a:prstGeom prst="straightConnector1">
                <a:avLst/>
              </a:prstGeom>
              <a:noFill/>
              <a:ln w="76200" cap="flat" cmpd="sng">
                <a:solidFill>
                  <a:schemeClr val="accent2"/>
                </a:solidFill>
                <a:prstDash val="solid"/>
                <a:round/>
                <a:headEnd type="none" w="med" len="med"/>
                <a:tailEnd type="none" w="med" len="med"/>
              </a:ln>
            </p:spPr>
          </p:cxnSp>
          <p:cxnSp>
            <p:nvCxnSpPr>
              <p:cNvPr id="631" name="Google Shape;631;p58"/>
              <p:cNvCxnSpPr/>
              <p:nvPr/>
            </p:nvCxnSpPr>
            <p:spPr>
              <a:xfrm>
                <a:off x="13484155" y="3253102"/>
                <a:ext cx="630900" cy="0"/>
              </a:xfrm>
              <a:prstGeom prst="straightConnector1">
                <a:avLst/>
              </a:prstGeom>
              <a:noFill/>
              <a:ln w="76200" cap="flat" cmpd="sng">
                <a:solidFill>
                  <a:schemeClr val="accent2"/>
                </a:solidFill>
                <a:prstDash val="solid"/>
                <a:round/>
                <a:headEnd type="none" w="med" len="med"/>
                <a:tailEnd type="none" w="med" len="med"/>
              </a:ln>
            </p:spPr>
          </p:cxnSp>
          <p:cxnSp>
            <p:nvCxnSpPr>
              <p:cNvPr id="632" name="Google Shape;632;p58"/>
              <p:cNvCxnSpPr/>
              <p:nvPr/>
            </p:nvCxnSpPr>
            <p:spPr>
              <a:xfrm>
                <a:off x="13484155" y="3375631"/>
                <a:ext cx="630900" cy="0"/>
              </a:xfrm>
              <a:prstGeom prst="straightConnector1">
                <a:avLst/>
              </a:prstGeom>
              <a:noFill/>
              <a:ln w="76200" cap="flat" cmpd="sng">
                <a:solidFill>
                  <a:schemeClr val="accent2"/>
                </a:solidFill>
                <a:prstDash val="solid"/>
                <a:round/>
                <a:headEnd type="none" w="med" len="med"/>
                <a:tailEnd type="none" w="med" len="med"/>
              </a:ln>
            </p:spPr>
          </p:cxnSp>
        </p:grpSp>
        <p:grpSp>
          <p:nvGrpSpPr>
            <p:cNvPr id="633" name="Google Shape;633;p58"/>
            <p:cNvGrpSpPr/>
            <p:nvPr/>
          </p:nvGrpSpPr>
          <p:grpSpPr>
            <a:xfrm>
              <a:off x="12876535" y="2864767"/>
              <a:ext cx="931800" cy="1254600"/>
              <a:chOff x="13333675" y="2445667"/>
              <a:chExt cx="931800" cy="1254600"/>
            </a:xfrm>
          </p:grpSpPr>
          <p:sp>
            <p:nvSpPr>
              <p:cNvPr id="634" name="Google Shape;634;p58"/>
              <p:cNvSpPr/>
              <p:nvPr/>
            </p:nvSpPr>
            <p:spPr>
              <a:xfrm rot="10800000" flipH="1">
                <a:off x="13333675" y="2445667"/>
                <a:ext cx="931800" cy="1254600"/>
              </a:xfrm>
              <a:prstGeom prst="foldedCorner">
                <a:avLst>
                  <a:gd name="adj" fmla="val 27691"/>
                </a:avLst>
              </a:prstGeom>
              <a:solidFill>
                <a:srgbClr val="FFFFFF"/>
              </a:soli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5" name="Google Shape;635;p58"/>
              <p:cNvCxnSpPr/>
              <p:nvPr/>
            </p:nvCxnSpPr>
            <p:spPr>
              <a:xfrm>
                <a:off x="13484155" y="2885513"/>
                <a:ext cx="630900" cy="0"/>
              </a:xfrm>
              <a:prstGeom prst="straightConnector1">
                <a:avLst/>
              </a:prstGeom>
              <a:noFill/>
              <a:ln w="76200" cap="flat" cmpd="sng">
                <a:solidFill>
                  <a:schemeClr val="accent2"/>
                </a:solidFill>
                <a:prstDash val="solid"/>
                <a:round/>
                <a:headEnd type="none" w="med" len="med"/>
                <a:tailEnd type="none" w="med" len="med"/>
              </a:ln>
            </p:spPr>
          </p:cxnSp>
          <p:cxnSp>
            <p:nvCxnSpPr>
              <p:cNvPr id="636" name="Google Shape;636;p58"/>
              <p:cNvCxnSpPr/>
              <p:nvPr/>
            </p:nvCxnSpPr>
            <p:spPr>
              <a:xfrm>
                <a:off x="13484155" y="3008043"/>
                <a:ext cx="630900" cy="0"/>
              </a:xfrm>
              <a:prstGeom prst="straightConnector1">
                <a:avLst/>
              </a:prstGeom>
              <a:noFill/>
              <a:ln w="76200" cap="flat" cmpd="sng">
                <a:solidFill>
                  <a:schemeClr val="accent2"/>
                </a:solidFill>
                <a:prstDash val="solid"/>
                <a:round/>
                <a:headEnd type="none" w="med" len="med"/>
                <a:tailEnd type="none" w="med" len="med"/>
              </a:ln>
            </p:spPr>
          </p:cxnSp>
          <p:cxnSp>
            <p:nvCxnSpPr>
              <p:cNvPr id="637" name="Google Shape;637;p58"/>
              <p:cNvCxnSpPr/>
              <p:nvPr/>
            </p:nvCxnSpPr>
            <p:spPr>
              <a:xfrm>
                <a:off x="13484155" y="3130572"/>
                <a:ext cx="630900" cy="0"/>
              </a:xfrm>
              <a:prstGeom prst="straightConnector1">
                <a:avLst/>
              </a:prstGeom>
              <a:noFill/>
              <a:ln w="76200" cap="flat" cmpd="sng">
                <a:solidFill>
                  <a:schemeClr val="accent2"/>
                </a:solidFill>
                <a:prstDash val="solid"/>
                <a:round/>
                <a:headEnd type="none" w="med" len="med"/>
                <a:tailEnd type="none" w="med" len="med"/>
              </a:ln>
            </p:spPr>
          </p:cxnSp>
          <p:cxnSp>
            <p:nvCxnSpPr>
              <p:cNvPr id="638" name="Google Shape;638;p58"/>
              <p:cNvCxnSpPr/>
              <p:nvPr/>
            </p:nvCxnSpPr>
            <p:spPr>
              <a:xfrm>
                <a:off x="13484155" y="3253102"/>
                <a:ext cx="630900" cy="0"/>
              </a:xfrm>
              <a:prstGeom prst="straightConnector1">
                <a:avLst/>
              </a:prstGeom>
              <a:noFill/>
              <a:ln w="76200" cap="flat" cmpd="sng">
                <a:solidFill>
                  <a:schemeClr val="accent2"/>
                </a:solidFill>
                <a:prstDash val="solid"/>
                <a:round/>
                <a:headEnd type="none" w="med" len="med"/>
                <a:tailEnd type="none" w="med" len="med"/>
              </a:ln>
            </p:spPr>
          </p:cxnSp>
          <p:cxnSp>
            <p:nvCxnSpPr>
              <p:cNvPr id="639" name="Google Shape;639;p58"/>
              <p:cNvCxnSpPr/>
              <p:nvPr/>
            </p:nvCxnSpPr>
            <p:spPr>
              <a:xfrm>
                <a:off x="13484155" y="3375631"/>
                <a:ext cx="630900" cy="0"/>
              </a:xfrm>
              <a:prstGeom prst="straightConnector1">
                <a:avLst/>
              </a:prstGeom>
              <a:noFill/>
              <a:ln w="76200" cap="flat" cmpd="sng">
                <a:solidFill>
                  <a:schemeClr val="accent2"/>
                </a:solidFill>
                <a:prstDash val="solid"/>
                <a:round/>
                <a:headEnd type="none" w="med" len="med"/>
                <a:tailEnd type="none" w="med" len="med"/>
              </a:ln>
            </p:spPr>
          </p:cxnSp>
        </p:grpSp>
        <p:grpSp>
          <p:nvGrpSpPr>
            <p:cNvPr id="640" name="Google Shape;640;p58"/>
            <p:cNvGrpSpPr/>
            <p:nvPr/>
          </p:nvGrpSpPr>
          <p:grpSpPr>
            <a:xfrm>
              <a:off x="13219405" y="3074317"/>
              <a:ext cx="931800" cy="1254600"/>
              <a:chOff x="13333675" y="2445667"/>
              <a:chExt cx="931800" cy="1254600"/>
            </a:xfrm>
          </p:grpSpPr>
          <p:sp>
            <p:nvSpPr>
              <p:cNvPr id="641" name="Google Shape;641;p58"/>
              <p:cNvSpPr/>
              <p:nvPr/>
            </p:nvSpPr>
            <p:spPr>
              <a:xfrm rot="10800000" flipH="1">
                <a:off x="13333675" y="2445667"/>
                <a:ext cx="931800" cy="1254600"/>
              </a:xfrm>
              <a:prstGeom prst="foldedCorner">
                <a:avLst>
                  <a:gd name="adj" fmla="val 27691"/>
                </a:avLst>
              </a:prstGeom>
              <a:solidFill>
                <a:srgbClr val="FFFFFF"/>
              </a:soli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2" name="Google Shape;642;p58"/>
              <p:cNvCxnSpPr/>
              <p:nvPr/>
            </p:nvCxnSpPr>
            <p:spPr>
              <a:xfrm>
                <a:off x="13484155" y="2885513"/>
                <a:ext cx="630900" cy="0"/>
              </a:xfrm>
              <a:prstGeom prst="straightConnector1">
                <a:avLst/>
              </a:prstGeom>
              <a:noFill/>
              <a:ln w="76200" cap="flat" cmpd="sng">
                <a:solidFill>
                  <a:schemeClr val="accent2"/>
                </a:solidFill>
                <a:prstDash val="solid"/>
                <a:round/>
                <a:headEnd type="none" w="med" len="med"/>
                <a:tailEnd type="none" w="med" len="med"/>
              </a:ln>
            </p:spPr>
          </p:cxnSp>
          <p:cxnSp>
            <p:nvCxnSpPr>
              <p:cNvPr id="643" name="Google Shape;643;p58"/>
              <p:cNvCxnSpPr/>
              <p:nvPr/>
            </p:nvCxnSpPr>
            <p:spPr>
              <a:xfrm>
                <a:off x="13484155" y="3008043"/>
                <a:ext cx="630900" cy="0"/>
              </a:xfrm>
              <a:prstGeom prst="straightConnector1">
                <a:avLst/>
              </a:prstGeom>
              <a:noFill/>
              <a:ln w="76200" cap="flat" cmpd="sng">
                <a:solidFill>
                  <a:schemeClr val="accent2"/>
                </a:solidFill>
                <a:prstDash val="solid"/>
                <a:round/>
                <a:headEnd type="none" w="med" len="med"/>
                <a:tailEnd type="none" w="med" len="med"/>
              </a:ln>
            </p:spPr>
          </p:cxnSp>
          <p:cxnSp>
            <p:nvCxnSpPr>
              <p:cNvPr id="644" name="Google Shape;644;p58"/>
              <p:cNvCxnSpPr/>
              <p:nvPr/>
            </p:nvCxnSpPr>
            <p:spPr>
              <a:xfrm>
                <a:off x="13484155" y="3130572"/>
                <a:ext cx="630900" cy="0"/>
              </a:xfrm>
              <a:prstGeom prst="straightConnector1">
                <a:avLst/>
              </a:prstGeom>
              <a:noFill/>
              <a:ln w="76200" cap="flat" cmpd="sng">
                <a:solidFill>
                  <a:schemeClr val="accent2"/>
                </a:solidFill>
                <a:prstDash val="solid"/>
                <a:round/>
                <a:headEnd type="none" w="med" len="med"/>
                <a:tailEnd type="none" w="med" len="med"/>
              </a:ln>
            </p:spPr>
          </p:cxnSp>
          <p:cxnSp>
            <p:nvCxnSpPr>
              <p:cNvPr id="645" name="Google Shape;645;p58"/>
              <p:cNvCxnSpPr/>
              <p:nvPr/>
            </p:nvCxnSpPr>
            <p:spPr>
              <a:xfrm>
                <a:off x="13484155" y="3253102"/>
                <a:ext cx="630900" cy="0"/>
              </a:xfrm>
              <a:prstGeom prst="straightConnector1">
                <a:avLst/>
              </a:prstGeom>
              <a:noFill/>
              <a:ln w="76200" cap="flat" cmpd="sng">
                <a:solidFill>
                  <a:schemeClr val="accent2"/>
                </a:solidFill>
                <a:prstDash val="solid"/>
                <a:round/>
                <a:headEnd type="none" w="med" len="med"/>
                <a:tailEnd type="none" w="med" len="med"/>
              </a:ln>
            </p:spPr>
          </p:cxnSp>
          <p:cxnSp>
            <p:nvCxnSpPr>
              <p:cNvPr id="646" name="Google Shape;646;p58"/>
              <p:cNvCxnSpPr/>
              <p:nvPr/>
            </p:nvCxnSpPr>
            <p:spPr>
              <a:xfrm>
                <a:off x="13484155" y="3375631"/>
                <a:ext cx="630900" cy="0"/>
              </a:xfrm>
              <a:prstGeom prst="straightConnector1">
                <a:avLst/>
              </a:prstGeom>
              <a:noFill/>
              <a:ln w="76200" cap="flat" cmpd="sng">
                <a:solidFill>
                  <a:schemeClr val="accent2"/>
                </a:solidFill>
                <a:prstDash val="solid"/>
                <a:round/>
                <a:headEnd type="none" w="med" len="med"/>
                <a:tailEnd type="none" w="med" len="med"/>
              </a:ln>
            </p:spPr>
          </p:cxnSp>
        </p:grpSp>
        <p:grpSp>
          <p:nvGrpSpPr>
            <p:cNvPr id="647" name="Google Shape;647;p58"/>
            <p:cNvGrpSpPr/>
            <p:nvPr/>
          </p:nvGrpSpPr>
          <p:grpSpPr>
            <a:xfrm>
              <a:off x="13562275" y="3283867"/>
              <a:ext cx="931800" cy="1254600"/>
              <a:chOff x="13333675" y="2445667"/>
              <a:chExt cx="931800" cy="1254600"/>
            </a:xfrm>
          </p:grpSpPr>
          <p:sp>
            <p:nvSpPr>
              <p:cNvPr id="648" name="Google Shape;648;p58"/>
              <p:cNvSpPr/>
              <p:nvPr/>
            </p:nvSpPr>
            <p:spPr>
              <a:xfrm rot="10800000" flipH="1">
                <a:off x="13333675" y="2445667"/>
                <a:ext cx="931800" cy="1254600"/>
              </a:xfrm>
              <a:prstGeom prst="foldedCorner">
                <a:avLst>
                  <a:gd name="adj" fmla="val 27691"/>
                </a:avLst>
              </a:prstGeom>
              <a:solidFill>
                <a:srgbClr val="FFFFFF"/>
              </a:solid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9" name="Google Shape;649;p58"/>
              <p:cNvCxnSpPr/>
              <p:nvPr/>
            </p:nvCxnSpPr>
            <p:spPr>
              <a:xfrm>
                <a:off x="13484155" y="2885513"/>
                <a:ext cx="630900" cy="0"/>
              </a:xfrm>
              <a:prstGeom prst="straightConnector1">
                <a:avLst/>
              </a:prstGeom>
              <a:noFill/>
              <a:ln w="76200" cap="flat" cmpd="sng">
                <a:solidFill>
                  <a:schemeClr val="accent2"/>
                </a:solidFill>
                <a:prstDash val="solid"/>
                <a:round/>
                <a:headEnd type="none" w="med" len="med"/>
                <a:tailEnd type="none" w="med" len="med"/>
              </a:ln>
            </p:spPr>
          </p:cxnSp>
          <p:cxnSp>
            <p:nvCxnSpPr>
              <p:cNvPr id="650" name="Google Shape;650;p58"/>
              <p:cNvCxnSpPr/>
              <p:nvPr/>
            </p:nvCxnSpPr>
            <p:spPr>
              <a:xfrm>
                <a:off x="13484155" y="3008043"/>
                <a:ext cx="630900" cy="0"/>
              </a:xfrm>
              <a:prstGeom prst="straightConnector1">
                <a:avLst/>
              </a:prstGeom>
              <a:noFill/>
              <a:ln w="76200" cap="flat" cmpd="sng">
                <a:solidFill>
                  <a:schemeClr val="accent2"/>
                </a:solidFill>
                <a:prstDash val="solid"/>
                <a:round/>
                <a:headEnd type="none" w="med" len="med"/>
                <a:tailEnd type="none" w="med" len="med"/>
              </a:ln>
            </p:spPr>
          </p:cxnSp>
          <p:cxnSp>
            <p:nvCxnSpPr>
              <p:cNvPr id="651" name="Google Shape;651;p58"/>
              <p:cNvCxnSpPr/>
              <p:nvPr/>
            </p:nvCxnSpPr>
            <p:spPr>
              <a:xfrm>
                <a:off x="13484155" y="3130572"/>
                <a:ext cx="630900" cy="0"/>
              </a:xfrm>
              <a:prstGeom prst="straightConnector1">
                <a:avLst/>
              </a:prstGeom>
              <a:noFill/>
              <a:ln w="76200" cap="flat" cmpd="sng">
                <a:solidFill>
                  <a:schemeClr val="accent2"/>
                </a:solidFill>
                <a:prstDash val="solid"/>
                <a:round/>
                <a:headEnd type="none" w="med" len="med"/>
                <a:tailEnd type="none" w="med" len="med"/>
              </a:ln>
            </p:spPr>
          </p:cxnSp>
          <p:cxnSp>
            <p:nvCxnSpPr>
              <p:cNvPr id="652" name="Google Shape;652;p58"/>
              <p:cNvCxnSpPr/>
              <p:nvPr/>
            </p:nvCxnSpPr>
            <p:spPr>
              <a:xfrm>
                <a:off x="13484155" y="3253102"/>
                <a:ext cx="630900" cy="0"/>
              </a:xfrm>
              <a:prstGeom prst="straightConnector1">
                <a:avLst/>
              </a:prstGeom>
              <a:noFill/>
              <a:ln w="76200" cap="flat" cmpd="sng">
                <a:solidFill>
                  <a:schemeClr val="accent2"/>
                </a:solidFill>
                <a:prstDash val="solid"/>
                <a:round/>
                <a:headEnd type="none" w="med" len="med"/>
                <a:tailEnd type="none" w="med" len="med"/>
              </a:ln>
            </p:spPr>
          </p:cxnSp>
          <p:cxnSp>
            <p:nvCxnSpPr>
              <p:cNvPr id="653" name="Google Shape;653;p58"/>
              <p:cNvCxnSpPr/>
              <p:nvPr/>
            </p:nvCxnSpPr>
            <p:spPr>
              <a:xfrm>
                <a:off x="13484155" y="3375631"/>
                <a:ext cx="630900" cy="0"/>
              </a:xfrm>
              <a:prstGeom prst="straightConnector1">
                <a:avLst/>
              </a:prstGeom>
              <a:noFill/>
              <a:ln w="76200" cap="flat" cmpd="sng">
                <a:solidFill>
                  <a:schemeClr val="accent2"/>
                </a:solidFill>
                <a:prstDash val="solid"/>
                <a:round/>
                <a:headEnd type="none" w="med" len="med"/>
                <a:tailEnd type="none" w="med" len="med"/>
              </a:ln>
            </p:spPr>
          </p:cxnSp>
        </p:grpSp>
      </p:grpSp>
      <p:cxnSp>
        <p:nvCxnSpPr>
          <p:cNvPr id="654" name="Google Shape;654;p58"/>
          <p:cNvCxnSpPr/>
          <p:nvPr/>
        </p:nvCxnSpPr>
        <p:spPr>
          <a:xfrm rot="10800000" flipH="1">
            <a:off x="12104973" y="5882950"/>
            <a:ext cx="5400" cy="481500"/>
          </a:xfrm>
          <a:prstGeom prst="straightConnector1">
            <a:avLst/>
          </a:prstGeom>
          <a:noFill/>
          <a:ln w="38100" cap="flat" cmpd="sng">
            <a:solidFill>
              <a:schemeClr val="accent6"/>
            </a:solidFill>
            <a:prstDash val="solid"/>
            <a:round/>
            <a:headEnd type="oval" w="med" len="med"/>
            <a:tailEnd type="none" w="med" len="med"/>
          </a:ln>
        </p:spPr>
      </p:cxnSp>
      <p:cxnSp>
        <p:nvCxnSpPr>
          <p:cNvPr id="655" name="Google Shape;655;p58"/>
          <p:cNvCxnSpPr/>
          <p:nvPr/>
        </p:nvCxnSpPr>
        <p:spPr>
          <a:xfrm rot="10800000" flipH="1">
            <a:off x="13857573" y="5882950"/>
            <a:ext cx="5400" cy="481500"/>
          </a:xfrm>
          <a:prstGeom prst="straightConnector1">
            <a:avLst/>
          </a:prstGeom>
          <a:noFill/>
          <a:ln w="38100" cap="flat" cmpd="sng">
            <a:solidFill>
              <a:schemeClr val="accent6"/>
            </a:solidFill>
            <a:prstDash val="solid"/>
            <a:round/>
            <a:headEnd type="oval" w="med" len="med"/>
            <a:tailEnd type="none" w="med" len="med"/>
          </a:ln>
        </p:spPr>
      </p:cxnSp>
      <p:cxnSp>
        <p:nvCxnSpPr>
          <p:cNvPr id="656" name="Google Shape;656;p58"/>
          <p:cNvCxnSpPr/>
          <p:nvPr/>
        </p:nvCxnSpPr>
        <p:spPr>
          <a:xfrm rot="10800000">
            <a:off x="13069225" y="5179475"/>
            <a:ext cx="0" cy="717000"/>
          </a:xfrm>
          <a:prstGeom prst="straightConnector1">
            <a:avLst/>
          </a:prstGeom>
          <a:noFill/>
          <a:ln w="38100" cap="flat" cmpd="sng">
            <a:solidFill>
              <a:schemeClr val="accent6"/>
            </a:solidFill>
            <a:prstDash val="solid"/>
            <a:round/>
            <a:headEnd type="none" w="med" len="med"/>
            <a:tailEnd type="none" w="med" len="med"/>
          </a:ln>
        </p:spPr>
      </p:cxnSp>
      <p:cxnSp>
        <p:nvCxnSpPr>
          <p:cNvPr id="657" name="Google Shape;657;p58"/>
          <p:cNvCxnSpPr>
            <a:stCxn id="614" idx="0"/>
            <a:endCxn id="617" idx="0"/>
          </p:cNvCxnSpPr>
          <p:nvPr/>
        </p:nvCxnSpPr>
        <p:spPr>
          <a:xfrm rot="-5400000" flipH="1">
            <a:off x="12980698" y="3736750"/>
            <a:ext cx="600" cy="5256000"/>
          </a:xfrm>
          <a:prstGeom prst="bentConnector3">
            <a:avLst>
              <a:gd name="adj1" fmla="val -80983333"/>
            </a:avLst>
          </a:prstGeom>
          <a:noFill/>
          <a:ln w="38100" cap="flat" cmpd="sng">
            <a:solidFill>
              <a:schemeClr val="accent6"/>
            </a:solidFill>
            <a:prstDash val="solid"/>
            <a:round/>
            <a:headEnd type="oval" w="med" len="med"/>
            <a:tailEnd type="oval" w="med" len="med"/>
          </a:ln>
        </p:spPr>
      </p:cxnSp>
      <p:sp>
        <p:nvSpPr>
          <p:cNvPr id="658" name="Google Shape;658;p58"/>
          <p:cNvSpPr txBox="1">
            <a:spLocks noGrp="1"/>
          </p:cNvSpPr>
          <p:nvPr>
            <p:ph type="title"/>
          </p:nvPr>
        </p:nvSpPr>
        <p:spPr>
          <a:xfrm>
            <a:off x="1672475" y="1154875"/>
            <a:ext cx="14775300" cy="11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Cloud Storage files are organized into buckets</a:t>
            </a:r>
            <a:endParaRPr/>
          </a:p>
        </p:txBody>
      </p:sp>
      <p:sp>
        <p:nvSpPr>
          <p:cNvPr id="659" name="Google Shape;659;p58"/>
          <p:cNvSpPr txBox="1">
            <a:spLocks noGrp="1"/>
          </p:cNvSpPr>
          <p:nvPr>
            <p:ph type="body" idx="1"/>
          </p:nvPr>
        </p:nvSpPr>
        <p:spPr>
          <a:xfrm>
            <a:off x="1742475" y="2432125"/>
            <a:ext cx="7912800" cy="676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a:p>
            <a:pPr marL="457200" lvl="0" indent="-406400" algn="l" rtl="0">
              <a:spcBef>
                <a:spcPts val="0"/>
              </a:spcBef>
              <a:spcAft>
                <a:spcPts val="0"/>
              </a:spcAft>
              <a:buSzPts val="2800"/>
              <a:buChar char="●"/>
            </a:pPr>
            <a:r>
              <a:rPr lang="en"/>
              <a:t>Globally unique name</a:t>
            </a:r>
            <a:endParaRPr/>
          </a:p>
          <a:p>
            <a:pPr marL="0" lvl="0" indent="0" algn="l" rtl="0">
              <a:spcBef>
                <a:spcPts val="0"/>
              </a:spcBef>
              <a:spcAft>
                <a:spcPts val="0"/>
              </a:spcAft>
              <a:buNone/>
            </a:pPr>
            <a:r>
              <a:rPr lang="en"/>
              <a:t> </a:t>
            </a:r>
            <a:endParaRPr/>
          </a:p>
          <a:p>
            <a:pPr marL="457200" lvl="0" indent="-406400" algn="l" rtl="0">
              <a:spcBef>
                <a:spcPts val="0"/>
              </a:spcBef>
              <a:spcAft>
                <a:spcPts val="0"/>
              </a:spcAft>
              <a:buSzPts val="2800"/>
              <a:buChar char="●"/>
            </a:pPr>
            <a:r>
              <a:rPr lang="en"/>
              <a:t>Location (region, dual-region, or multi-region)</a:t>
            </a:r>
            <a:endParaRPr/>
          </a:p>
          <a:p>
            <a:pPr marL="0" lvl="0" indent="0" algn="l" rtl="0">
              <a:spcBef>
                <a:spcPts val="0"/>
              </a:spcBef>
              <a:spcAft>
                <a:spcPts val="0"/>
              </a:spcAft>
              <a:buNone/>
            </a:pPr>
            <a:r>
              <a:rPr lang="en"/>
              <a:t> </a:t>
            </a:r>
            <a:endParaRPr/>
          </a:p>
          <a:p>
            <a:pPr marL="457200" lvl="0" indent="-406400" algn="l" rtl="0">
              <a:spcBef>
                <a:spcPts val="0"/>
              </a:spcBef>
              <a:spcAft>
                <a:spcPts val="0"/>
              </a:spcAft>
              <a:buSzPts val="2800"/>
              <a:buChar char="●"/>
            </a:pPr>
            <a:r>
              <a:rPr lang="en"/>
              <a:t>Storage class</a:t>
            </a:r>
            <a:endParaRPr/>
          </a:p>
          <a:p>
            <a:pPr marL="0" lvl="0" indent="0" algn="l" rtl="0">
              <a:spcBef>
                <a:spcPts val="0"/>
              </a:spcBef>
              <a:spcAft>
                <a:spcPts val="0"/>
              </a:spcAft>
              <a:buNone/>
            </a:pPr>
            <a:r>
              <a:rPr lang="en"/>
              <a:t> </a:t>
            </a:r>
            <a:endParaRPr/>
          </a:p>
          <a:p>
            <a:pPr marL="457200" lvl="0" indent="-406400" algn="l" rtl="0">
              <a:spcBef>
                <a:spcPts val="0"/>
              </a:spcBef>
              <a:spcAft>
                <a:spcPts val="0"/>
              </a:spcAft>
              <a:buSzPts val="2800"/>
              <a:buChar char="●"/>
            </a:pPr>
            <a:r>
              <a:rPr lang="en"/>
              <a:t>IAM policies or access-control lists</a:t>
            </a:r>
            <a:endParaRPr/>
          </a:p>
          <a:p>
            <a:pPr marL="0" lvl="0" indent="0" algn="l" rtl="0">
              <a:spcBef>
                <a:spcPts val="0"/>
              </a:spcBef>
              <a:spcAft>
                <a:spcPts val="0"/>
              </a:spcAft>
              <a:buNone/>
            </a:pPr>
            <a:r>
              <a:rPr lang="en"/>
              <a:t> </a:t>
            </a:r>
            <a:endParaRPr/>
          </a:p>
          <a:p>
            <a:pPr marL="457200" lvl="0" indent="-406400" algn="l" rtl="0">
              <a:spcBef>
                <a:spcPts val="0"/>
              </a:spcBef>
              <a:spcAft>
                <a:spcPts val="0"/>
              </a:spcAft>
              <a:buSzPts val="2800"/>
              <a:buChar char="●"/>
            </a:pPr>
            <a:r>
              <a:rPr lang="en"/>
              <a:t>Object versioning setting</a:t>
            </a:r>
            <a:endParaRPr/>
          </a:p>
          <a:p>
            <a:pPr marL="0" lvl="0" indent="0" algn="l" rtl="0">
              <a:spcBef>
                <a:spcPts val="0"/>
              </a:spcBef>
              <a:spcAft>
                <a:spcPts val="0"/>
              </a:spcAft>
              <a:buNone/>
            </a:pPr>
            <a:r>
              <a:rPr lang="en"/>
              <a:t> </a:t>
            </a:r>
            <a:endParaRPr/>
          </a:p>
          <a:p>
            <a:pPr marL="457200" lvl="0" indent="-406400" algn="l" rtl="0">
              <a:spcBef>
                <a:spcPts val="0"/>
              </a:spcBef>
              <a:spcAft>
                <a:spcPts val="0"/>
              </a:spcAft>
              <a:buSzPts val="2800"/>
              <a:buChar char="●"/>
            </a:pPr>
            <a:r>
              <a:rPr lang="en"/>
              <a:t>Object lifecycle management rules</a:t>
            </a:r>
            <a:endParaRPr/>
          </a:p>
        </p:txBody>
      </p:sp>
      <p:sp>
        <p:nvSpPr>
          <p:cNvPr id="660" name="Google Shape;660;p58"/>
          <p:cNvSpPr txBox="1"/>
          <p:nvPr/>
        </p:nvSpPr>
        <p:spPr>
          <a:xfrm>
            <a:off x="6876900" y="9627950"/>
            <a:ext cx="11319000" cy="523200"/>
          </a:xfrm>
          <a:prstGeom prst="rect">
            <a:avLst/>
          </a:prstGeom>
          <a:noFill/>
          <a:ln>
            <a:noFill/>
          </a:ln>
        </p:spPr>
        <p:txBody>
          <a:bodyPr spcFirstLastPara="1" wrap="square" lIns="182850" tIns="182850" rIns="182850" bIns="182850" anchor="t" anchorCtr="0">
            <a:noAutofit/>
          </a:bodyPr>
          <a:lstStyle/>
          <a:p>
            <a:pPr marL="0" lvl="0" indent="0" algn="l" rtl="0">
              <a:lnSpc>
                <a:spcPct val="115000"/>
              </a:lnSpc>
              <a:spcBef>
                <a:spcPts val="0"/>
              </a:spcBef>
              <a:spcAft>
                <a:spcPts val="0"/>
              </a:spcAft>
              <a:buClr>
                <a:srgbClr val="000000"/>
              </a:buClr>
              <a:buSzPts val="2200"/>
              <a:buFont typeface="Arial"/>
              <a:buNone/>
            </a:pPr>
            <a:r>
              <a:rPr lang="en" sz="160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600" u="sng">
                <a:solidFill>
                  <a:srgbClr val="3B83F3"/>
                </a:solidFill>
                <a:latin typeface="Google Sans"/>
                <a:ea typeface="Google Sans"/>
                <a:cs typeface="Google Sans"/>
                <a:sym typeface="Google Sans"/>
                <a:hlinkClick r:id="rId4">
                  <a:extLst>
                    <a:ext uri="{A12FA001-AC4F-418D-AE19-62706E023703}">
                      <ahyp:hlinkClr xmlns:ahyp="http://schemas.microsoft.com/office/drawing/2018/hyperlinkcolor" val="tx"/>
                    </a:ext>
                  </a:extLst>
                </a:hlinkClick>
              </a:rPr>
              <a:t>Website</a:t>
            </a:r>
            <a:r>
              <a:rPr lang="en" sz="1600">
                <a:solidFill>
                  <a:srgbClr val="546E7A"/>
                </a:solidFill>
                <a:latin typeface="Google Sans"/>
                <a:ea typeface="Google Sans"/>
                <a:cs typeface="Google Sans"/>
                <a:sym typeface="Google Sans"/>
              </a:rPr>
              <a:t>.</a:t>
            </a:r>
            <a:endParaRPr sz="1600">
              <a:solidFill>
                <a:srgbClr val="999999"/>
              </a:solidFill>
              <a:latin typeface="Google Sans"/>
              <a:ea typeface="Google Sans"/>
              <a:cs typeface="Google Sans"/>
              <a:sym typeface="Google Sans"/>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59"/>
          <p:cNvSpPr txBox="1">
            <a:spLocks noGrp="1"/>
          </p:cNvSpPr>
          <p:nvPr>
            <p:ph type="body" idx="1"/>
          </p:nvPr>
        </p:nvSpPr>
        <p:spPr>
          <a:xfrm>
            <a:off x="1701275" y="2432125"/>
            <a:ext cx="7319700" cy="677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Storage Options in the Cloud</a:t>
            </a:r>
            <a:endParaRPr dirty="0"/>
          </a:p>
          <a:p>
            <a:pPr marL="0" lvl="0" indent="0" algn="l" rtl="0">
              <a:spcBef>
                <a:spcPts val="2900"/>
              </a:spcBef>
              <a:spcAft>
                <a:spcPts val="0"/>
              </a:spcAft>
              <a:buNone/>
            </a:pPr>
            <a:r>
              <a:rPr lang="en" dirty="0"/>
              <a:t>Structured and Unstructured Storage in the Cloud</a:t>
            </a:r>
            <a:endParaRPr dirty="0"/>
          </a:p>
          <a:p>
            <a:pPr marL="0" lvl="0" indent="0" algn="l" rtl="0">
              <a:spcBef>
                <a:spcPts val="2900"/>
              </a:spcBef>
              <a:spcAft>
                <a:spcPts val="0"/>
              </a:spcAft>
              <a:buNone/>
            </a:pPr>
            <a:r>
              <a:rPr lang="en" dirty="0"/>
              <a:t>Unstructured Storage using Cloud Storage</a:t>
            </a:r>
            <a:endParaRPr dirty="0"/>
          </a:p>
          <a:p>
            <a:pPr marL="0" lvl="0" indent="0" algn="l" rtl="0">
              <a:spcBef>
                <a:spcPts val="2900"/>
              </a:spcBef>
              <a:spcAft>
                <a:spcPts val="2900"/>
              </a:spcAft>
              <a:buNone/>
            </a:pPr>
            <a:r>
              <a:rPr lang="en" dirty="0">
                <a:solidFill>
                  <a:srgbClr val="0070C0"/>
                </a:solidFill>
              </a:rPr>
              <a:t>SQL Managed Services</a:t>
            </a:r>
            <a:endParaRPr dirty="0">
              <a:solidFill>
                <a:srgbClr val="0070C0"/>
              </a:solidFill>
            </a:endParaRPr>
          </a:p>
        </p:txBody>
      </p:sp>
      <p:sp>
        <p:nvSpPr>
          <p:cNvPr id="666" name="Google Shape;666;p59"/>
          <p:cNvSpPr txBox="1">
            <a:spLocks noGrp="1"/>
          </p:cNvSpPr>
          <p:nvPr>
            <p:ph type="title"/>
          </p:nvPr>
        </p:nvSpPr>
        <p:spPr>
          <a:xfrm>
            <a:off x="1672475" y="1154875"/>
            <a:ext cx="7486500" cy="11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Agenda</a:t>
            </a:r>
            <a:endParaRPr/>
          </a:p>
        </p:txBody>
      </p:sp>
      <p:sp>
        <p:nvSpPr>
          <p:cNvPr id="667" name="Google Shape;667;p59"/>
          <p:cNvSpPr txBox="1"/>
          <p:nvPr/>
        </p:nvSpPr>
        <p:spPr>
          <a:xfrm>
            <a:off x="6876900" y="9627950"/>
            <a:ext cx="11319000" cy="523200"/>
          </a:xfrm>
          <a:prstGeom prst="rect">
            <a:avLst/>
          </a:prstGeom>
          <a:noFill/>
          <a:ln>
            <a:noFill/>
          </a:ln>
        </p:spPr>
        <p:txBody>
          <a:bodyPr spcFirstLastPara="1" wrap="square" lIns="182850" tIns="182850" rIns="182850" bIns="182850" anchor="t" anchorCtr="0">
            <a:noAutofit/>
          </a:bodyPr>
          <a:lstStyle/>
          <a:p>
            <a:pPr marL="0" lvl="0" indent="0" algn="l" rtl="0">
              <a:lnSpc>
                <a:spcPct val="115000"/>
              </a:lnSpc>
              <a:spcBef>
                <a:spcPts val="0"/>
              </a:spcBef>
              <a:spcAft>
                <a:spcPts val="0"/>
              </a:spcAft>
              <a:buClr>
                <a:srgbClr val="000000"/>
              </a:buClr>
              <a:buSzPts val="2200"/>
              <a:buFont typeface="Arial"/>
              <a:buNone/>
            </a:pPr>
            <a:r>
              <a:rPr lang="en" sz="160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600" u="sng">
                <a:solidFill>
                  <a:srgbClr val="3B83F3"/>
                </a:solidFill>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Website</a:t>
            </a:r>
            <a:r>
              <a:rPr lang="en" sz="1600">
                <a:solidFill>
                  <a:srgbClr val="546E7A"/>
                </a:solidFill>
                <a:latin typeface="Google Sans"/>
                <a:ea typeface="Google Sans"/>
                <a:cs typeface="Google Sans"/>
                <a:sym typeface="Google Sans"/>
              </a:rPr>
              <a:t>.</a:t>
            </a:r>
            <a:endParaRPr sz="1600">
              <a:solidFill>
                <a:srgbClr val="999999"/>
              </a:solidFill>
              <a:latin typeface="Google Sans"/>
              <a:ea typeface="Google Sans"/>
              <a:cs typeface="Google Sans"/>
              <a:sym typeface="Google Sans"/>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65"/>
          <p:cNvSpPr txBox="1"/>
          <p:nvPr/>
        </p:nvSpPr>
        <p:spPr>
          <a:xfrm>
            <a:off x="1672475" y="2571425"/>
            <a:ext cx="7269900" cy="5430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800">
                <a:solidFill>
                  <a:schemeClr val="accent2"/>
                </a:solidFill>
                <a:latin typeface="Roboto"/>
                <a:ea typeface="Roboto"/>
                <a:cs typeface="Roboto"/>
                <a:sym typeface="Roboto"/>
              </a:rPr>
              <a:t>A collection of information organized so that it can easily be accessed and managed.</a:t>
            </a:r>
            <a:endParaRPr sz="2800">
              <a:solidFill>
                <a:schemeClr val="accent2"/>
              </a:solidFill>
              <a:latin typeface="Roboto"/>
              <a:ea typeface="Roboto"/>
              <a:cs typeface="Roboto"/>
              <a:sym typeface="Roboto"/>
            </a:endParaRPr>
          </a:p>
          <a:p>
            <a:pPr marL="0" lvl="0" indent="0" algn="l" rtl="0">
              <a:lnSpc>
                <a:spcPct val="115000"/>
              </a:lnSpc>
              <a:spcBef>
                <a:spcPts val="2400"/>
              </a:spcBef>
              <a:spcAft>
                <a:spcPts val="0"/>
              </a:spcAft>
              <a:buNone/>
            </a:pPr>
            <a:r>
              <a:rPr lang="en" sz="2800">
                <a:solidFill>
                  <a:schemeClr val="accent2"/>
                </a:solidFill>
                <a:latin typeface="Roboto"/>
                <a:ea typeface="Roboto"/>
                <a:cs typeface="Roboto"/>
                <a:sym typeface="Roboto"/>
              </a:rPr>
              <a:t>Computer applications run databases to get a fast answer to questions.</a:t>
            </a:r>
            <a:endParaRPr sz="2800">
              <a:solidFill>
                <a:schemeClr val="accent2"/>
              </a:solidFill>
              <a:latin typeface="Roboto"/>
              <a:ea typeface="Roboto"/>
              <a:cs typeface="Roboto"/>
              <a:sym typeface="Roboto"/>
            </a:endParaRPr>
          </a:p>
        </p:txBody>
      </p:sp>
      <p:pic>
        <p:nvPicPr>
          <p:cNvPr id="712" name="Google Shape;712;p65"/>
          <p:cNvPicPr preferRelativeResize="0"/>
          <p:nvPr/>
        </p:nvPicPr>
        <p:blipFill>
          <a:blip r:embed="rId3">
            <a:alphaModFix/>
          </a:blip>
          <a:stretch>
            <a:fillRect/>
          </a:stretch>
        </p:blipFill>
        <p:spPr>
          <a:xfrm>
            <a:off x="9099900" y="3443713"/>
            <a:ext cx="7230226" cy="3685725"/>
          </a:xfrm>
          <a:prstGeom prst="rect">
            <a:avLst/>
          </a:prstGeom>
          <a:noFill/>
          <a:ln>
            <a:noFill/>
          </a:ln>
        </p:spPr>
      </p:pic>
      <p:sp>
        <p:nvSpPr>
          <p:cNvPr id="713" name="Google Shape;713;p65"/>
          <p:cNvSpPr txBox="1">
            <a:spLocks noGrp="1"/>
          </p:cNvSpPr>
          <p:nvPr>
            <p:ph type="title"/>
          </p:nvPr>
        </p:nvSpPr>
        <p:spPr>
          <a:xfrm>
            <a:off x="1672475" y="1154875"/>
            <a:ext cx="14775300" cy="11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a database and how is it used?</a:t>
            </a:r>
            <a:endParaRPr/>
          </a:p>
        </p:txBody>
      </p:sp>
      <p:sp>
        <p:nvSpPr>
          <p:cNvPr id="714" name="Google Shape;714;p65"/>
          <p:cNvSpPr txBox="1"/>
          <p:nvPr/>
        </p:nvSpPr>
        <p:spPr>
          <a:xfrm>
            <a:off x="6876900" y="9627950"/>
            <a:ext cx="11319000" cy="523200"/>
          </a:xfrm>
          <a:prstGeom prst="rect">
            <a:avLst/>
          </a:prstGeom>
          <a:noFill/>
          <a:ln>
            <a:noFill/>
          </a:ln>
        </p:spPr>
        <p:txBody>
          <a:bodyPr spcFirstLastPara="1" wrap="square" lIns="182850" tIns="182850" rIns="182850" bIns="182850" anchor="t" anchorCtr="0">
            <a:noAutofit/>
          </a:bodyPr>
          <a:lstStyle/>
          <a:p>
            <a:pPr marL="0" lvl="0" indent="0" algn="l" rtl="0">
              <a:lnSpc>
                <a:spcPct val="115000"/>
              </a:lnSpc>
              <a:spcBef>
                <a:spcPts val="0"/>
              </a:spcBef>
              <a:spcAft>
                <a:spcPts val="0"/>
              </a:spcAft>
              <a:buClr>
                <a:srgbClr val="000000"/>
              </a:buClr>
              <a:buSzPts val="2200"/>
              <a:buFont typeface="Arial"/>
              <a:buNone/>
            </a:pPr>
            <a:r>
              <a:rPr lang="en" sz="160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600" u="sng">
                <a:solidFill>
                  <a:srgbClr val="3B83F3"/>
                </a:solidFill>
                <a:latin typeface="Google Sans"/>
                <a:ea typeface="Google Sans"/>
                <a:cs typeface="Google Sans"/>
                <a:sym typeface="Google Sans"/>
                <a:hlinkClick r:id="rId4">
                  <a:extLst>
                    <a:ext uri="{A12FA001-AC4F-418D-AE19-62706E023703}">
                      <ahyp:hlinkClr xmlns:ahyp="http://schemas.microsoft.com/office/drawing/2018/hyperlinkcolor" val="tx"/>
                    </a:ext>
                  </a:extLst>
                </a:hlinkClick>
              </a:rPr>
              <a:t>Website</a:t>
            </a:r>
            <a:r>
              <a:rPr lang="en" sz="1600">
                <a:solidFill>
                  <a:srgbClr val="546E7A"/>
                </a:solidFill>
                <a:latin typeface="Google Sans"/>
                <a:ea typeface="Google Sans"/>
                <a:cs typeface="Google Sans"/>
                <a:sym typeface="Google Sans"/>
              </a:rPr>
              <a:t>.</a:t>
            </a:r>
            <a:endParaRPr sz="1600">
              <a:solidFill>
                <a:srgbClr val="999999"/>
              </a:solidFill>
              <a:latin typeface="Google Sans"/>
              <a:ea typeface="Google Sans"/>
              <a:cs typeface="Google Sans"/>
              <a:sym typeface="Google Sans"/>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pic>
        <p:nvPicPr>
          <p:cNvPr id="719" name="Google Shape;719;p66"/>
          <p:cNvPicPr preferRelativeResize="0"/>
          <p:nvPr/>
        </p:nvPicPr>
        <p:blipFill rotWithShape="1">
          <a:blip r:embed="rId3">
            <a:alphaModFix/>
          </a:blip>
          <a:srcRect l="12617" r="10257"/>
          <a:stretch/>
        </p:blipFill>
        <p:spPr>
          <a:xfrm>
            <a:off x="6075825" y="2192163"/>
            <a:ext cx="6136351" cy="3930225"/>
          </a:xfrm>
          <a:prstGeom prst="rect">
            <a:avLst/>
          </a:prstGeom>
          <a:noFill/>
          <a:ln>
            <a:noFill/>
          </a:ln>
        </p:spPr>
      </p:pic>
      <p:sp>
        <p:nvSpPr>
          <p:cNvPr id="720" name="Google Shape;720;p66"/>
          <p:cNvSpPr txBox="1"/>
          <p:nvPr/>
        </p:nvSpPr>
        <p:spPr>
          <a:xfrm>
            <a:off x="1676400" y="6248400"/>
            <a:ext cx="74067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chemeClr val="lt1"/>
                </a:solidFill>
                <a:latin typeface="Roboto"/>
                <a:ea typeface="Roboto"/>
                <a:cs typeface="Roboto"/>
                <a:sym typeface="Roboto"/>
              </a:rPr>
              <a:t>Relational database management systems</a:t>
            </a:r>
            <a:endParaRPr sz="2800">
              <a:solidFill>
                <a:schemeClr val="lt1"/>
              </a:solidFill>
              <a:latin typeface="Roboto"/>
              <a:ea typeface="Roboto"/>
              <a:cs typeface="Roboto"/>
              <a:sym typeface="Roboto"/>
            </a:endParaRPr>
          </a:p>
          <a:p>
            <a:pPr marL="0" lvl="0" indent="0" algn="l" rtl="0">
              <a:spcBef>
                <a:spcPts val="1000"/>
              </a:spcBef>
              <a:spcAft>
                <a:spcPts val="0"/>
              </a:spcAft>
              <a:buNone/>
            </a:pPr>
            <a:r>
              <a:rPr lang="en" sz="2800">
                <a:solidFill>
                  <a:schemeClr val="lt1"/>
                </a:solidFill>
                <a:latin typeface="Roboto"/>
                <a:ea typeface="Roboto"/>
                <a:cs typeface="Roboto"/>
                <a:sym typeface="Roboto"/>
              </a:rPr>
              <a:t>= RDBMS</a:t>
            </a:r>
            <a:endParaRPr sz="2800">
              <a:solidFill>
                <a:schemeClr val="lt1"/>
              </a:solidFill>
              <a:latin typeface="Roboto"/>
              <a:ea typeface="Roboto"/>
              <a:cs typeface="Roboto"/>
              <a:sym typeface="Roboto"/>
            </a:endParaRPr>
          </a:p>
          <a:p>
            <a:pPr marL="0" lvl="0" indent="0" algn="l" rtl="0">
              <a:spcBef>
                <a:spcPts val="1000"/>
              </a:spcBef>
              <a:spcAft>
                <a:spcPts val="0"/>
              </a:spcAft>
              <a:buNone/>
            </a:pPr>
            <a:r>
              <a:rPr lang="en" sz="2800">
                <a:solidFill>
                  <a:schemeClr val="lt1"/>
                </a:solidFill>
                <a:latin typeface="Roboto"/>
                <a:ea typeface="Roboto"/>
                <a:cs typeface="Roboto"/>
                <a:sym typeface="Roboto"/>
              </a:rPr>
              <a:t>= relational databases</a:t>
            </a:r>
            <a:endParaRPr sz="2800">
              <a:solidFill>
                <a:schemeClr val="lt1"/>
              </a:solidFill>
              <a:latin typeface="Roboto"/>
              <a:ea typeface="Roboto"/>
              <a:cs typeface="Roboto"/>
              <a:sym typeface="Roboto"/>
            </a:endParaRPr>
          </a:p>
          <a:p>
            <a:pPr marL="0" lvl="0" indent="0" algn="l" rtl="0">
              <a:spcBef>
                <a:spcPts val="1000"/>
              </a:spcBef>
              <a:spcAft>
                <a:spcPts val="1000"/>
              </a:spcAft>
              <a:buNone/>
            </a:pPr>
            <a:r>
              <a:rPr lang="en" sz="2800">
                <a:solidFill>
                  <a:schemeClr val="lt1"/>
                </a:solidFill>
                <a:latin typeface="Roboto"/>
                <a:ea typeface="Roboto"/>
                <a:cs typeface="Roboto"/>
                <a:sym typeface="Roboto"/>
              </a:rPr>
              <a:t>= SQL databases</a:t>
            </a:r>
            <a:endParaRPr sz="2800">
              <a:solidFill>
                <a:schemeClr val="lt1"/>
              </a:solidFill>
              <a:latin typeface="Roboto"/>
              <a:ea typeface="Roboto"/>
              <a:cs typeface="Roboto"/>
              <a:sym typeface="Roboto"/>
            </a:endParaRPr>
          </a:p>
        </p:txBody>
      </p:sp>
      <p:sp>
        <p:nvSpPr>
          <p:cNvPr id="721" name="Google Shape;721;p66"/>
          <p:cNvSpPr txBox="1"/>
          <p:nvPr/>
        </p:nvSpPr>
        <p:spPr>
          <a:xfrm>
            <a:off x="9677400" y="6248400"/>
            <a:ext cx="6909600" cy="219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chemeClr val="lt1"/>
                </a:solidFill>
                <a:latin typeface="Roboto"/>
                <a:ea typeface="Roboto"/>
                <a:cs typeface="Roboto"/>
                <a:sym typeface="Roboto"/>
              </a:rPr>
              <a:t>Suitable use cases:</a:t>
            </a:r>
            <a:endParaRPr sz="2800">
              <a:solidFill>
                <a:schemeClr val="lt1"/>
              </a:solidFill>
              <a:latin typeface="Roboto"/>
              <a:ea typeface="Roboto"/>
              <a:cs typeface="Roboto"/>
              <a:sym typeface="Roboto"/>
            </a:endParaRPr>
          </a:p>
          <a:p>
            <a:pPr marL="457200" lvl="0" indent="-406400" algn="l" rtl="0">
              <a:lnSpc>
                <a:spcPct val="115000"/>
              </a:lnSpc>
              <a:spcBef>
                <a:spcPts val="1000"/>
              </a:spcBef>
              <a:spcAft>
                <a:spcPts val="0"/>
              </a:spcAft>
              <a:buClr>
                <a:schemeClr val="lt1"/>
              </a:buClr>
              <a:buSzPts val="2800"/>
              <a:buFont typeface="Roboto"/>
              <a:buChar char="●"/>
            </a:pPr>
            <a:r>
              <a:rPr lang="en" sz="2800">
                <a:solidFill>
                  <a:schemeClr val="lt1"/>
                </a:solidFill>
                <a:latin typeface="Roboto"/>
                <a:ea typeface="Roboto"/>
                <a:cs typeface="Roboto"/>
                <a:sym typeface="Roboto"/>
              </a:rPr>
              <a:t>Have a well-structured data model.</a:t>
            </a:r>
            <a:endParaRPr sz="2800">
              <a:solidFill>
                <a:schemeClr val="lt1"/>
              </a:solidFill>
              <a:latin typeface="Roboto"/>
              <a:ea typeface="Roboto"/>
              <a:cs typeface="Roboto"/>
              <a:sym typeface="Roboto"/>
            </a:endParaRPr>
          </a:p>
          <a:p>
            <a:pPr marL="457200" lvl="0" indent="-406400" algn="l" rtl="0">
              <a:lnSpc>
                <a:spcPct val="115000"/>
              </a:lnSpc>
              <a:spcBef>
                <a:spcPts val="0"/>
              </a:spcBef>
              <a:spcAft>
                <a:spcPts val="0"/>
              </a:spcAft>
              <a:buClr>
                <a:schemeClr val="lt1"/>
              </a:buClr>
              <a:buSzPts val="2800"/>
              <a:buFont typeface="Roboto"/>
              <a:buChar char="●"/>
            </a:pPr>
            <a:r>
              <a:rPr lang="en" sz="2800">
                <a:solidFill>
                  <a:schemeClr val="lt1"/>
                </a:solidFill>
                <a:latin typeface="Roboto"/>
                <a:ea typeface="Roboto"/>
                <a:cs typeface="Roboto"/>
                <a:sym typeface="Roboto"/>
              </a:rPr>
              <a:t>Need transactions.</a:t>
            </a:r>
            <a:endParaRPr sz="2800">
              <a:solidFill>
                <a:schemeClr val="lt1"/>
              </a:solidFill>
              <a:latin typeface="Roboto"/>
              <a:ea typeface="Roboto"/>
              <a:cs typeface="Roboto"/>
              <a:sym typeface="Roboto"/>
            </a:endParaRPr>
          </a:p>
          <a:p>
            <a:pPr marL="457200" lvl="0" indent="-406400" algn="l" rtl="0">
              <a:lnSpc>
                <a:spcPct val="115000"/>
              </a:lnSpc>
              <a:spcBef>
                <a:spcPts val="0"/>
              </a:spcBef>
              <a:spcAft>
                <a:spcPts val="0"/>
              </a:spcAft>
              <a:buClr>
                <a:schemeClr val="lt1"/>
              </a:buClr>
              <a:buSzPts val="2800"/>
              <a:buFont typeface="Roboto"/>
              <a:buChar char="●"/>
            </a:pPr>
            <a:r>
              <a:rPr lang="en" sz="2800">
                <a:solidFill>
                  <a:schemeClr val="lt1"/>
                </a:solidFill>
                <a:latin typeface="Roboto"/>
                <a:ea typeface="Roboto"/>
                <a:cs typeface="Roboto"/>
                <a:sym typeface="Roboto"/>
              </a:rPr>
              <a:t>Ability to join data across tables to retrieve complex data combinations.</a:t>
            </a:r>
            <a:endParaRPr sz="2800">
              <a:solidFill>
                <a:schemeClr val="lt1"/>
              </a:solidFill>
              <a:latin typeface="Roboto"/>
              <a:ea typeface="Roboto"/>
              <a:cs typeface="Roboto"/>
              <a:sym typeface="Roboto"/>
            </a:endParaRPr>
          </a:p>
        </p:txBody>
      </p:sp>
      <p:sp>
        <p:nvSpPr>
          <p:cNvPr id="722" name="Google Shape;722;p66"/>
          <p:cNvSpPr txBox="1">
            <a:spLocks noGrp="1"/>
          </p:cNvSpPr>
          <p:nvPr>
            <p:ph type="title"/>
          </p:nvPr>
        </p:nvSpPr>
        <p:spPr>
          <a:xfrm>
            <a:off x="1672475" y="1154875"/>
            <a:ext cx="14775300" cy="11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Relational databases are the most common</a:t>
            </a:r>
            <a:endParaRPr/>
          </a:p>
        </p:txBody>
      </p:sp>
      <p:sp>
        <p:nvSpPr>
          <p:cNvPr id="723" name="Google Shape;723;p66"/>
          <p:cNvSpPr txBox="1"/>
          <p:nvPr/>
        </p:nvSpPr>
        <p:spPr>
          <a:xfrm>
            <a:off x="6876900" y="9627950"/>
            <a:ext cx="11319000" cy="523200"/>
          </a:xfrm>
          <a:prstGeom prst="rect">
            <a:avLst/>
          </a:prstGeom>
          <a:noFill/>
          <a:ln>
            <a:noFill/>
          </a:ln>
        </p:spPr>
        <p:txBody>
          <a:bodyPr spcFirstLastPara="1" wrap="square" lIns="182850" tIns="182850" rIns="182850" bIns="182850" anchor="t" anchorCtr="0">
            <a:noAutofit/>
          </a:bodyPr>
          <a:lstStyle/>
          <a:p>
            <a:pPr marL="0" lvl="0" indent="0" algn="l" rtl="0">
              <a:lnSpc>
                <a:spcPct val="115000"/>
              </a:lnSpc>
              <a:spcBef>
                <a:spcPts val="0"/>
              </a:spcBef>
              <a:spcAft>
                <a:spcPts val="0"/>
              </a:spcAft>
              <a:buClr>
                <a:srgbClr val="000000"/>
              </a:buClr>
              <a:buSzPts val="2200"/>
              <a:buFont typeface="Arial"/>
              <a:buNone/>
            </a:pPr>
            <a:r>
              <a:rPr lang="en" sz="160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600" u="sng">
                <a:solidFill>
                  <a:srgbClr val="3B83F3"/>
                </a:solidFill>
                <a:latin typeface="Google Sans"/>
                <a:ea typeface="Google Sans"/>
                <a:cs typeface="Google Sans"/>
                <a:sym typeface="Google Sans"/>
                <a:hlinkClick r:id="rId4">
                  <a:extLst>
                    <a:ext uri="{A12FA001-AC4F-418D-AE19-62706E023703}">
                      <ahyp:hlinkClr xmlns:ahyp="http://schemas.microsoft.com/office/drawing/2018/hyperlinkcolor" val="tx"/>
                    </a:ext>
                  </a:extLst>
                </a:hlinkClick>
              </a:rPr>
              <a:t>Website</a:t>
            </a:r>
            <a:r>
              <a:rPr lang="en" sz="1600">
                <a:solidFill>
                  <a:srgbClr val="546E7A"/>
                </a:solidFill>
                <a:latin typeface="Google Sans"/>
                <a:ea typeface="Google Sans"/>
                <a:cs typeface="Google Sans"/>
                <a:sym typeface="Google Sans"/>
              </a:rPr>
              <a:t>.</a:t>
            </a:r>
            <a:endParaRPr sz="1600">
              <a:solidFill>
                <a:srgbClr val="999999"/>
              </a:solidFill>
              <a:latin typeface="Google Sans"/>
              <a:ea typeface="Google Sans"/>
              <a:cs typeface="Google Sans"/>
              <a:sym typeface="Google Sans"/>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pic>
        <p:nvPicPr>
          <p:cNvPr id="728" name="Google Shape;728;p67"/>
          <p:cNvPicPr preferRelativeResize="0"/>
          <p:nvPr/>
        </p:nvPicPr>
        <p:blipFill>
          <a:blip r:embed="rId3">
            <a:alphaModFix/>
          </a:blip>
          <a:stretch>
            <a:fillRect/>
          </a:stretch>
        </p:blipFill>
        <p:spPr>
          <a:xfrm>
            <a:off x="4079225" y="2527975"/>
            <a:ext cx="2438400" cy="2438400"/>
          </a:xfrm>
          <a:prstGeom prst="rect">
            <a:avLst/>
          </a:prstGeom>
          <a:noFill/>
          <a:ln>
            <a:noFill/>
          </a:ln>
        </p:spPr>
      </p:pic>
      <p:pic>
        <p:nvPicPr>
          <p:cNvPr id="729" name="Google Shape;729;p67"/>
          <p:cNvPicPr preferRelativeResize="0"/>
          <p:nvPr/>
        </p:nvPicPr>
        <p:blipFill>
          <a:blip r:embed="rId4">
            <a:alphaModFix/>
          </a:blip>
          <a:stretch>
            <a:fillRect/>
          </a:stretch>
        </p:blipFill>
        <p:spPr>
          <a:xfrm>
            <a:off x="12073700" y="2527975"/>
            <a:ext cx="2438400" cy="2438400"/>
          </a:xfrm>
          <a:prstGeom prst="rect">
            <a:avLst/>
          </a:prstGeom>
          <a:noFill/>
          <a:ln>
            <a:noFill/>
          </a:ln>
        </p:spPr>
      </p:pic>
      <p:cxnSp>
        <p:nvCxnSpPr>
          <p:cNvPr id="730" name="Google Shape;730;p67"/>
          <p:cNvCxnSpPr/>
          <p:nvPr/>
        </p:nvCxnSpPr>
        <p:spPr>
          <a:xfrm rot="10800000" flipH="1">
            <a:off x="8992175" y="2822900"/>
            <a:ext cx="4500" cy="6678000"/>
          </a:xfrm>
          <a:prstGeom prst="straightConnector1">
            <a:avLst/>
          </a:prstGeom>
          <a:noFill/>
          <a:ln w="9525" cap="flat" cmpd="sng">
            <a:solidFill>
              <a:schemeClr val="accent2"/>
            </a:solidFill>
            <a:prstDash val="dot"/>
            <a:round/>
            <a:headEnd type="none" w="med" len="med"/>
            <a:tailEnd type="none" w="med" len="med"/>
          </a:ln>
        </p:spPr>
      </p:cxnSp>
      <p:sp>
        <p:nvSpPr>
          <p:cNvPr id="731" name="Google Shape;731;p67"/>
          <p:cNvSpPr txBox="1">
            <a:spLocks noGrp="1"/>
          </p:cNvSpPr>
          <p:nvPr>
            <p:ph type="title"/>
          </p:nvPr>
        </p:nvSpPr>
        <p:spPr>
          <a:xfrm>
            <a:off x="1672475" y="1154875"/>
            <a:ext cx="14775300" cy="11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Options for SQL-based managed services</a:t>
            </a:r>
            <a:endParaRPr/>
          </a:p>
        </p:txBody>
      </p:sp>
      <p:sp>
        <p:nvSpPr>
          <p:cNvPr id="732" name="Google Shape;732;p67"/>
          <p:cNvSpPr txBox="1">
            <a:spLocks noGrp="1"/>
          </p:cNvSpPr>
          <p:nvPr>
            <p:ph type="body" idx="1"/>
          </p:nvPr>
        </p:nvSpPr>
        <p:spPr>
          <a:xfrm>
            <a:off x="1672475" y="4966375"/>
            <a:ext cx="7251900" cy="4166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a:solidFill>
                  <a:schemeClr val="accent2"/>
                </a:solidFill>
                <a:latin typeface="Google Sans"/>
                <a:ea typeface="Google Sans"/>
                <a:cs typeface="Google Sans"/>
                <a:sym typeface="Google Sans"/>
              </a:rPr>
              <a:t>Cloud SQL</a:t>
            </a:r>
            <a:endParaRPr sz="3500">
              <a:solidFill>
                <a:schemeClr val="accent2"/>
              </a:solidFill>
              <a:latin typeface="Google Sans"/>
              <a:ea typeface="Google Sans"/>
              <a:cs typeface="Google Sans"/>
              <a:sym typeface="Google Sans"/>
            </a:endParaRPr>
          </a:p>
          <a:p>
            <a:pPr marL="0" lvl="0" indent="0" algn="l" rtl="0">
              <a:spcBef>
                <a:spcPts val="2000"/>
              </a:spcBef>
              <a:spcAft>
                <a:spcPts val="0"/>
              </a:spcAft>
              <a:buNone/>
            </a:pPr>
            <a:r>
              <a:rPr lang="en"/>
              <a:t>MySQL, PostgreSQL, and SQL Server databases as a service</a:t>
            </a:r>
            <a:endParaRPr/>
          </a:p>
          <a:p>
            <a:pPr marL="457200" lvl="0" indent="-406400" algn="l" rtl="0">
              <a:spcBef>
                <a:spcPts val="1000"/>
              </a:spcBef>
              <a:spcAft>
                <a:spcPts val="0"/>
              </a:spcAft>
              <a:buSzPts val="2800"/>
              <a:buChar char="●"/>
            </a:pPr>
            <a:r>
              <a:rPr lang="en"/>
              <a:t> Automatic replication</a:t>
            </a:r>
            <a:endParaRPr/>
          </a:p>
          <a:p>
            <a:pPr marL="457200" lvl="0" indent="-406400" algn="l" rtl="0">
              <a:spcBef>
                <a:spcPts val="1000"/>
              </a:spcBef>
              <a:spcAft>
                <a:spcPts val="0"/>
              </a:spcAft>
              <a:buSzPts val="2800"/>
              <a:buChar char="●"/>
            </a:pPr>
            <a:r>
              <a:rPr lang="en"/>
              <a:t> Managed backups</a:t>
            </a:r>
            <a:endParaRPr/>
          </a:p>
          <a:p>
            <a:pPr marL="457200" lvl="0" indent="-406400" algn="l" rtl="0">
              <a:spcBef>
                <a:spcPts val="1000"/>
              </a:spcBef>
              <a:spcAft>
                <a:spcPts val="0"/>
              </a:spcAft>
              <a:buSzPts val="2800"/>
              <a:buChar char="●"/>
            </a:pPr>
            <a:r>
              <a:rPr lang="en"/>
              <a:t> Vertical scaling (read and write)</a:t>
            </a:r>
            <a:endParaRPr/>
          </a:p>
          <a:p>
            <a:pPr marL="457200" lvl="0" indent="-406400" algn="l" rtl="0">
              <a:spcBef>
                <a:spcPts val="1000"/>
              </a:spcBef>
              <a:spcAft>
                <a:spcPts val="1000"/>
              </a:spcAft>
              <a:buSzPts val="2800"/>
              <a:buChar char="●"/>
            </a:pPr>
            <a:r>
              <a:rPr lang="en"/>
              <a:t> Horizontal scaling (read)</a:t>
            </a:r>
            <a:endParaRPr sz="3200"/>
          </a:p>
        </p:txBody>
      </p:sp>
      <p:sp>
        <p:nvSpPr>
          <p:cNvPr id="733" name="Google Shape;733;p67"/>
          <p:cNvSpPr txBox="1">
            <a:spLocks noGrp="1"/>
          </p:cNvSpPr>
          <p:nvPr>
            <p:ph type="body" idx="1"/>
          </p:nvPr>
        </p:nvSpPr>
        <p:spPr>
          <a:xfrm>
            <a:off x="9666950" y="4966375"/>
            <a:ext cx="7251900" cy="4166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a:solidFill>
                  <a:schemeClr val="accent2"/>
                </a:solidFill>
                <a:latin typeface="Google Sans"/>
                <a:ea typeface="Google Sans"/>
                <a:cs typeface="Google Sans"/>
                <a:sym typeface="Google Sans"/>
              </a:rPr>
              <a:t>Cloud Spanner</a:t>
            </a:r>
            <a:endParaRPr sz="3500">
              <a:solidFill>
                <a:schemeClr val="accent2"/>
              </a:solidFill>
              <a:latin typeface="Google Sans"/>
              <a:ea typeface="Google Sans"/>
              <a:cs typeface="Google Sans"/>
              <a:sym typeface="Google Sans"/>
            </a:endParaRPr>
          </a:p>
          <a:p>
            <a:pPr marL="457200" lvl="0" indent="-406400" algn="l" rtl="0">
              <a:spcBef>
                <a:spcPts val="2000"/>
              </a:spcBef>
              <a:spcAft>
                <a:spcPts val="0"/>
              </a:spcAft>
              <a:buClr>
                <a:srgbClr val="434343"/>
              </a:buClr>
              <a:buSzPts val="2800"/>
              <a:buChar char="●"/>
            </a:pPr>
            <a:r>
              <a:rPr lang="en">
                <a:solidFill>
                  <a:srgbClr val="434343"/>
                </a:solidFill>
              </a:rPr>
              <a:t>Automatic replication</a:t>
            </a:r>
            <a:endParaRPr>
              <a:solidFill>
                <a:srgbClr val="434343"/>
              </a:solidFill>
            </a:endParaRPr>
          </a:p>
          <a:p>
            <a:pPr marL="457200" lvl="0" indent="-406400" algn="l" rtl="0">
              <a:spcBef>
                <a:spcPts val="1000"/>
              </a:spcBef>
              <a:spcAft>
                <a:spcPts val="0"/>
              </a:spcAft>
              <a:buClr>
                <a:srgbClr val="434343"/>
              </a:buClr>
              <a:buSzPts val="2800"/>
              <a:buChar char="●"/>
            </a:pPr>
            <a:r>
              <a:rPr lang="en">
                <a:solidFill>
                  <a:srgbClr val="434343"/>
                </a:solidFill>
              </a:rPr>
              <a:t>Strong global consistency</a:t>
            </a:r>
            <a:endParaRPr>
              <a:solidFill>
                <a:srgbClr val="434343"/>
              </a:solidFill>
            </a:endParaRPr>
          </a:p>
          <a:p>
            <a:pPr marL="457200" lvl="0" indent="-406400" algn="l" rtl="0">
              <a:spcBef>
                <a:spcPts val="1000"/>
              </a:spcBef>
              <a:spcAft>
                <a:spcPts val="0"/>
              </a:spcAft>
              <a:buClr>
                <a:srgbClr val="434343"/>
              </a:buClr>
              <a:buSzPts val="2800"/>
              <a:buChar char="●"/>
            </a:pPr>
            <a:r>
              <a:rPr lang="en">
                <a:solidFill>
                  <a:srgbClr val="434343"/>
                </a:solidFill>
              </a:rPr>
              <a:t>Managed instances with high availability</a:t>
            </a:r>
            <a:endParaRPr>
              <a:solidFill>
                <a:srgbClr val="434343"/>
              </a:solidFill>
            </a:endParaRPr>
          </a:p>
          <a:p>
            <a:pPr marL="457200" lvl="0" indent="-406400" algn="l" rtl="0">
              <a:spcBef>
                <a:spcPts val="1000"/>
              </a:spcBef>
              <a:spcAft>
                <a:spcPts val="1000"/>
              </a:spcAft>
              <a:buClr>
                <a:srgbClr val="434343"/>
              </a:buClr>
              <a:buSzPts val="2800"/>
              <a:buChar char="●"/>
            </a:pPr>
            <a:r>
              <a:rPr lang="en">
                <a:solidFill>
                  <a:srgbClr val="434343"/>
                </a:solidFill>
              </a:rPr>
              <a:t>SQL (ANSI SQL 2011 with extensions)</a:t>
            </a:r>
            <a:endParaRPr/>
          </a:p>
        </p:txBody>
      </p:sp>
      <p:sp>
        <p:nvSpPr>
          <p:cNvPr id="734" name="Google Shape;734;p67"/>
          <p:cNvSpPr txBox="1"/>
          <p:nvPr/>
        </p:nvSpPr>
        <p:spPr>
          <a:xfrm>
            <a:off x="6876900" y="9627950"/>
            <a:ext cx="11319000" cy="523200"/>
          </a:xfrm>
          <a:prstGeom prst="rect">
            <a:avLst/>
          </a:prstGeom>
          <a:noFill/>
          <a:ln>
            <a:noFill/>
          </a:ln>
        </p:spPr>
        <p:txBody>
          <a:bodyPr spcFirstLastPara="1" wrap="square" lIns="182850" tIns="182850" rIns="182850" bIns="182850" anchor="t" anchorCtr="0">
            <a:noAutofit/>
          </a:bodyPr>
          <a:lstStyle/>
          <a:p>
            <a:pPr marL="0" lvl="0" indent="0" algn="l" rtl="0">
              <a:lnSpc>
                <a:spcPct val="115000"/>
              </a:lnSpc>
              <a:spcBef>
                <a:spcPts val="0"/>
              </a:spcBef>
              <a:spcAft>
                <a:spcPts val="0"/>
              </a:spcAft>
              <a:buClr>
                <a:srgbClr val="000000"/>
              </a:buClr>
              <a:buSzPts val="2200"/>
              <a:buFont typeface="Arial"/>
              <a:buNone/>
            </a:pPr>
            <a:r>
              <a:rPr lang="en" sz="160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600" u="sng">
                <a:solidFill>
                  <a:srgbClr val="3B83F3"/>
                </a:solidFill>
                <a:latin typeface="Google Sans"/>
                <a:ea typeface="Google Sans"/>
                <a:cs typeface="Google Sans"/>
                <a:sym typeface="Google Sans"/>
                <a:hlinkClick r:id="rId5">
                  <a:extLst>
                    <a:ext uri="{A12FA001-AC4F-418D-AE19-62706E023703}">
                      <ahyp:hlinkClr xmlns:ahyp="http://schemas.microsoft.com/office/drawing/2018/hyperlinkcolor" val="tx"/>
                    </a:ext>
                  </a:extLst>
                </a:hlinkClick>
              </a:rPr>
              <a:t>Website</a:t>
            </a:r>
            <a:r>
              <a:rPr lang="en" sz="1600">
                <a:solidFill>
                  <a:srgbClr val="546E7A"/>
                </a:solidFill>
                <a:latin typeface="Google Sans"/>
                <a:ea typeface="Google Sans"/>
                <a:cs typeface="Google Sans"/>
                <a:sym typeface="Google Sans"/>
              </a:rPr>
              <a:t>.</a:t>
            </a:r>
            <a:endParaRPr sz="1600">
              <a:solidFill>
                <a:srgbClr val="999999"/>
              </a:solidFill>
              <a:latin typeface="Google Sans"/>
              <a:ea typeface="Google Sans"/>
              <a:cs typeface="Google Sans"/>
              <a:sym typeface="Google Sans"/>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69"/>
          <p:cNvSpPr/>
          <p:nvPr/>
        </p:nvSpPr>
        <p:spPr>
          <a:xfrm>
            <a:off x="1863546" y="3846075"/>
            <a:ext cx="4114800" cy="80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000">
              <a:solidFill>
                <a:srgbClr val="FFFFFF"/>
              </a:solidFill>
              <a:latin typeface="Roboto"/>
              <a:ea typeface="Roboto"/>
              <a:cs typeface="Roboto"/>
              <a:sym typeface="Roboto"/>
            </a:endParaRPr>
          </a:p>
        </p:txBody>
      </p:sp>
      <p:sp>
        <p:nvSpPr>
          <p:cNvPr id="747" name="Google Shape;747;p69"/>
          <p:cNvSpPr/>
          <p:nvPr/>
        </p:nvSpPr>
        <p:spPr>
          <a:xfrm>
            <a:off x="10938582" y="3846075"/>
            <a:ext cx="2560200" cy="80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000">
              <a:solidFill>
                <a:srgbClr val="FFFFFF"/>
              </a:solidFill>
              <a:latin typeface="Roboto"/>
              <a:ea typeface="Roboto"/>
              <a:cs typeface="Roboto"/>
              <a:sym typeface="Roboto"/>
            </a:endParaRPr>
          </a:p>
        </p:txBody>
      </p:sp>
      <p:sp>
        <p:nvSpPr>
          <p:cNvPr id="748" name="Google Shape;748;p69"/>
          <p:cNvSpPr/>
          <p:nvPr/>
        </p:nvSpPr>
        <p:spPr>
          <a:xfrm>
            <a:off x="13910382" y="3846075"/>
            <a:ext cx="2560200" cy="80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000">
              <a:solidFill>
                <a:srgbClr val="FFFFFF"/>
              </a:solidFill>
              <a:latin typeface="Roboto"/>
              <a:ea typeface="Roboto"/>
              <a:cs typeface="Roboto"/>
              <a:sym typeface="Roboto"/>
            </a:endParaRPr>
          </a:p>
        </p:txBody>
      </p:sp>
      <p:sp>
        <p:nvSpPr>
          <p:cNvPr id="749" name="Google Shape;749;p69"/>
          <p:cNvSpPr/>
          <p:nvPr/>
        </p:nvSpPr>
        <p:spPr>
          <a:xfrm>
            <a:off x="1828800" y="3374275"/>
            <a:ext cx="2095500" cy="4797000"/>
          </a:xfrm>
          <a:prstGeom prst="roundRect">
            <a:avLst>
              <a:gd name="adj" fmla="val 7451"/>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 name="Google Shape;750;p69"/>
          <p:cNvGrpSpPr/>
          <p:nvPr/>
        </p:nvGrpSpPr>
        <p:grpSpPr>
          <a:xfrm>
            <a:off x="11003082" y="4938940"/>
            <a:ext cx="2431200" cy="2518982"/>
            <a:chOff x="2584781" y="5677577"/>
            <a:chExt cx="2431200" cy="2518982"/>
          </a:xfrm>
        </p:grpSpPr>
        <p:pic>
          <p:nvPicPr>
            <p:cNvPr id="751" name="Google Shape;751;p69"/>
            <p:cNvPicPr preferRelativeResize="0"/>
            <p:nvPr/>
          </p:nvPicPr>
          <p:blipFill rotWithShape="1">
            <a:blip r:embed="rId3">
              <a:alphaModFix/>
            </a:blip>
            <a:srcRect t="1672" b="1662"/>
            <a:stretch/>
          </p:blipFill>
          <p:spPr>
            <a:xfrm>
              <a:off x="2824230" y="5677577"/>
              <a:ext cx="1952307" cy="1887159"/>
            </a:xfrm>
            <a:prstGeom prst="rect">
              <a:avLst/>
            </a:prstGeom>
            <a:noFill/>
            <a:ln>
              <a:noFill/>
            </a:ln>
          </p:spPr>
        </p:pic>
        <p:sp>
          <p:nvSpPr>
            <p:cNvPr id="752" name="Google Shape;752;p69"/>
            <p:cNvSpPr txBox="1"/>
            <p:nvPr/>
          </p:nvSpPr>
          <p:spPr>
            <a:xfrm>
              <a:off x="2584781" y="7471759"/>
              <a:ext cx="2431200" cy="724800"/>
            </a:xfrm>
            <a:prstGeom prst="rect">
              <a:avLst/>
            </a:prstGeom>
            <a:noFill/>
            <a:ln>
              <a:noFill/>
            </a:ln>
          </p:spPr>
          <p:txBody>
            <a:bodyPr spcFirstLastPara="1" wrap="square" lIns="68575" tIns="68575" rIns="68575" bIns="68575" anchor="t" anchorCtr="0">
              <a:noAutofit/>
            </a:bodyPr>
            <a:lstStyle/>
            <a:p>
              <a:pPr marL="0" lvl="0" indent="0" algn="ctr" rtl="0">
                <a:spcBef>
                  <a:spcPts val="0"/>
                </a:spcBef>
                <a:spcAft>
                  <a:spcPts val="0"/>
                </a:spcAft>
                <a:buNone/>
              </a:pPr>
              <a:r>
                <a:rPr lang="en" sz="2800">
                  <a:solidFill>
                    <a:schemeClr val="lt1"/>
                  </a:solidFill>
                  <a:latin typeface="Google Sans"/>
                  <a:ea typeface="Google Sans"/>
                  <a:cs typeface="Google Sans"/>
                  <a:sym typeface="Google Sans"/>
                </a:rPr>
                <a:t>Cloud</a:t>
              </a:r>
              <a:endParaRPr sz="2800">
                <a:solidFill>
                  <a:schemeClr val="lt1"/>
                </a:solidFill>
                <a:latin typeface="Google Sans"/>
                <a:ea typeface="Google Sans"/>
                <a:cs typeface="Google Sans"/>
                <a:sym typeface="Google Sans"/>
              </a:endParaRPr>
            </a:p>
            <a:p>
              <a:pPr marL="0" lvl="0" indent="0" algn="ctr" rtl="0">
                <a:spcBef>
                  <a:spcPts val="0"/>
                </a:spcBef>
                <a:spcAft>
                  <a:spcPts val="0"/>
                </a:spcAft>
                <a:buNone/>
              </a:pPr>
              <a:r>
                <a:rPr lang="en" sz="2800">
                  <a:solidFill>
                    <a:schemeClr val="lt1"/>
                  </a:solidFill>
                  <a:latin typeface="Google Sans"/>
                  <a:ea typeface="Google Sans"/>
                  <a:cs typeface="Google Sans"/>
                  <a:sym typeface="Google Sans"/>
                </a:rPr>
                <a:t>Storage</a:t>
              </a:r>
              <a:endParaRPr sz="2800">
                <a:solidFill>
                  <a:schemeClr val="lt1"/>
                </a:solidFill>
                <a:latin typeface="Google Sans"/>
                <a:ea typeface="Google Sans"/>
                <a:cs typeface="Google Sans"/>
                <a:sym typeface="Google Sans"/>
              </a:endParaRPr>
            </a:p>
          </p:txBody>
        </p:sp>
      </p:grpSp>
      <p:grpSp>
        <p:nvGrpSpPr>
          <p:cNvPr id="753" name="Google Shape;753;p69"/>
          <p:cNvGrpSpPr/>
          <p:nvPr/>
        </p:nvGrpSpPr>
        <p:grpSpPr>
          <a:xfrm>
            <a:off x="1674558" y="4915594"/>
            <a:ext cx="4492777" cy="2575185"/>
            <a:chOff x="1598358" y="5677594"/>
            <a:chExt cx="4492777" cy="2575185"/>
          </a:xfrm>
        </p:grpSpPr>
        <p:grpSp>
          <p:nvGrpSpPr>
            <p:cNvPr id="754" name="Google Shape;754;p69"/>
            <p:cNvGrpSpPr/>
            <p:nvPr/>
          </p:nvGrpSpPr>
          <p:grpSpPr>
            <a:xfrm>
              <a:off x="3659935" y="5677594"/>
              <a:ext cx="2431200" cy="2565645"/>
              <a:chOff x="7258661" y="5677594"/>
              <a:chExt cx="2431200" cy="2565645"/>
            </a:xfrm>
          </p:grpSpPr>
          <p:sp>
            <p:nvSpPr>
              <p:cNvPr id="755" name="Google Shape;755;p69"/>
              <p:cNvSpPr txBox="1"/>
              <p:nvPr/>
            </p:nvSpPr>
            <p:spPr>
              <a:xfrm>
                <a:off x="7258661" y="7518439"/>
                <a:ext cx="2431200" cy="724800"/>
              </a:xfrm>
              <a:prstGeom prst="rect">
                <a:avLst/>
              </a:prstGeom>
              <a:noFill/>
              <a:ln>
                <a:noFill/>
              </a:ln>
            </p:spPr>
            <p:txBody>
              <a:bodyPr spcFirstLastPara="1" wrap="square" lIns="68575" tIns="68575" rIns="68575" bIns="68575" anchor="t" anchorCtr="0">
                <a:noAutofit/>
              </a:bodyPr>
              <a:lstStyle/>
              <a:p>
                <a:pPr marL="0" lvl="0" indent="0" algn="ctr" rtl="0">
                  <a:spcBef>
                    <a:spcPts val="0"/>
                  </a:spcBef>
                  <a:spcAft>
                    <a:spcPts val="0"/>
                  </a:spcAft>
                  <a:buNone/>
                </a:pPr>
                <a:r>
                  <a:rPr lang="en" sz="2800">
                    <a:solidFill>
                      <a:schemeClr val="lt1"/>
                    </a:solidFill>
                    <a:latin typeface="Google Sans"/>
                    <a:ea typeface="Google Sans"/>
                    <a:cs typeface="Google Sans"/>
                    <a:sym typeface="Google Sans"/>
                  </a:rPr>
                  <a:t>Cloud</a:t>
                </a:r>
                <a:endParaRPr sz="2800">
                  <a:solidFill>
                    <a:schemeClr val="lt1"/>
                  </a:solidFill>
                  <a:latin typeface="Google Sans"/>
                  <a:ea typeface="Google Sans"/>
                  <a:cs typeface="Google Sans"/>
                  <a:sym typeface="Google Sans"/>
                </a:endParaRPr>
              </a:p>
              <a:p>
                <a:pPr marL="0" lvl="0" indent="0" algn="ctr" rtl="0">
                  <a:spcBef>
                    <a:spcPts val="0"/>
                  </a:spcBef>
                  <a:spcAft>
                    <a:spcPts val="0"/>
                  </a:spcAft>
                  <a:buNone/>
                </a:pPr>
                <a:r>
                  <a:rPr lang="en" sz="2800">
                    <a:solidFill>
                      <a:schemeClr val="lt1"/>
                    </a:solidFill>
                    <a:latin typeface="Google Sans"/>
                    <a:ea typeface="Google Sans"/>
                    <a:cs typeface="Google Sans"/>
                    <a:sym typeface="Google Sans"/>
                  </a:rPr>
                  <a:t>Spanner</a:t>
                </a:r>
                <a:endParaRPr sz="2800">
                  <a:solidFill>
                    <a:schemeClr val="lt1"/>
                  </a:solidFill>
                  <a:latin typeface="Google Sans"/>
                  <a:ea typeface="Google Sans"/>
                  <a:cs typeface="Google Sans"/>
                  <a:sym typeface="Google Sans"/>
                </a:endParaRPr>
              </a:p>
            </p:txBody>
          </p:sp>
          <p:pic>
            <p:nvPicPr>
              <p:cNvPr id="756" name="Google Shape;756;p69"/>
              <p:cNvPicPr preferRelativeResize="0"/>
              <p:nvPr/>
            </p:nvPicPr>
            <p:blipFill rotWithShape="1">
              <a:blip r:embed="rId4">
                <a:alphaModFix/>
              </a:blip>
              <a:srcRect t="1152" b="1162"/>
              <a:stretch/>
            </p:blipFill>
            <p:spPr>
              <a:xfrm>
                <a:off x="7495703" y="5677594"/>
                <a:ext cx="1957121" cy="1911883"/>
              </a:xfrm>
              <a:prstGeom prst="rect">
                <a:avLst/>
              </a:prstGeom>
              <a:noFill/>
              <a:ln>
                <a:noFill/>
              </a:ln>
            </p:spPr>
          </p:pic>
        </p:grpSp>
        <p:pic>
          <p:nvPicPr>
            <p:cNvPr id="757" name="Google Shape;757;p69"/>
            <p:cNvPicPr preferRelativeResize="0"/>
            <p:nvPr/>
          </p:nvPicPr>
          <p:blipFill rotWithShape="1">
            <a:blip r:embed="rId5">
              <a:alphaModFix/>
            </a:blip>
            <a:srcRect t="6201" b="6201"/>
            <a:stretch/>
          </p:blipFill>
          <p:spPr>
            <a:xfrm>
              <a:off x="1837797" y="5778045"/>
              <a:ext cx="1952327" cy="1710225"/>
            </a:xfrm>
            <a:prstGeom prst="rect">
              <a:avLst/>
            </a:prstGeom>
            <a:noFill/>
            <a:ln>
              <a:noFill/>
            </a:ln>
          </p:spPr>
        </p:pic>
        <p:sp>
          <p:nvSpPr>
            <p:cNvPr id="758" name="Google Shape;758;p69"/>
            <p:cNvSpPr txBox="1"/>
            <p:nvPr/>
          </p:nvSpPr>
          <p:spPr>
            <a:xfrm>
              <a:off x="1598358" y="7527979"/>
              <a:ext cx="2431200" cy="724800"/>
            </a:xfrm>
            <a:prstGeom prst="rect">
              <a:avLst/>
            </a:prstGeom>
            <a:noFill/>
            <a:ln>
              <a:noFill/>
            </a:ln>
          </p:spPr>
          <p:txBody>
            <a:bodyPr spcFirstLastPara="1" wrap="square" lIns="68575" tIns="68575" rIns="68575" bIns="68575" anchor="t" anchorCtr="0">
              <a:noAutofit/>
            </a:bodyPr>
            <a:lstStyle/>
            <a:p>
              <a:pPr marL="0" lvl="0" indent="0" algn="ctr" rtl="0">
                <a:spcBef>
                  <a:spcPts val="0"/>
                </a:spcBef>
                <a:spcAft>
                  <a:spcPts val="0"/>
                </a:spcAft>
                <a:buNone/>
              </a:pPr>
              <a:r>
                <a:rPr lang="en" sz="2800">
                  <a:solidFill>
                    <a:schemeClr val="lt1"/>
                  </a:solidFill>
                  <a:latin typeface="Google Sans"/>
                  <a:ea typeface="Google Sans"/>
                  <a:cs typeface="Google Sans"/>
                  <a:sym typeface="Google Sans"/>
                </a:rPr>
                <a:t>Cloud</a:t>
              </a:r>
              <a:endParaRPr sz="2800">
                <a:solidFill>
                  <a:schemeClr val="lt1"/>
                </a:solidFill>
                <a:latin typeface="Google Sans"/>
                <a:ea typeface="Google Sans"/>
                <a:cs typeface="Google Sans"/>
                <a:sym typeface="Google Sans"/>
              </a:endParaRPr>
            </a:p>
            <a:p>
              <a:pPr marL="0" lvl="0" indent="0" algn="ctr" rtl="0">
                <a:spcBef>
                  <a:spcPts val="0"/>
                </a:spcBef>
                <a:spcAft>
                  <a:spcPts val="0"/>
                </a:spcAft>
                <a:buNone/>
              </a:pPr>
              <a:r>
                <a:rPr lang="en" sz="2800">
                  <a:solidFill>
                    <a:schemeClr val="lt1"/>
                  </a:solidFill>
                  <a:latin typeface="Google Sans"/>
                  <a:ea typeface="Google Sans"/>
                  <a:cs typeface="Google Sans"/>
                  <a:sym typeface="Google Sans"/>
                </a:rPr>
                <a:t>SQL</a:t>
              </a:r>
              <a:endParaRPr sz="2800">
                <a:solidFill>
                  <a:schemeClr val="lt1"/>
                </a:solidFill>
                <a:latin typeface="Google Sans"/>
                <a:ea typeface="Google Sans"/>
                <a:cs typeface="Google Sans"/>
                <a:sym typeface="Google Sans"/>
              </a:endParaRPr>
            </a:p>
          </p:txBody>
        </p:sp>
      </p:grpSp>
      <p:grpSp>
        <p:nvGrpSpPr>
          <p:cNvPr id="759" name="Google Shape;759;p69"/>
          <p:cNvGrpSpPr/>
          <p:nvPr/>
        </p:nvGrpSpPr>
        <p:grpSpPr>
          <a:xfrm>
            <a:off x="6254912" y="5016045"/>
            <a:ext cx="4492777" cy="2499172"/>
            <a:chOff x="6407312" y="5778045"/>
            <a:chExt cx="4492777" cy="2499172"/>
          </a:xfrm>
        </p:grpSpPr>
        <p:grpSp>
          <p:nvGrpSpPr>
            <p:cNvPr id="760" name="Google Shape;760;p69"/>
            <p:cNvGrpSpPr/>
            <p:nvPr/>
          </p:nvGrpSpPr>
          <p:grpSpPr>
            <a:xfrm>
              <a:off x="8468889" y="5778045"/>
              <a:ext cx="2431200" cy="2474735"/>
              <a:chOff x="11897889" y="5778045"/>
              <a:chExt cx="2431200" cy="2474735"/>
            </a:xfrm>
          </p:grpSpPr>
          <p:pic>
            <p:nvPicPr>
              <p:cNvPr id="761" name="Google Shape;761;p69"/>
              <p:cNvPicPr preferRelativeResize="0"/>
              <p:nvPr/>
            </p:nvPicPr>
            <p:blipFill rotWithShape="1">
              <a:blip r:embed="rId6">
                <a:alphaModFix/>
              </a:blip>
              <a:srcRect t="7029" b="7029"/>
              <a:stretch/>
            </p:blipFill>
            <p:spPr>
              <a:xfrm>
                <a:off x="12134931" y="5778045"/>
                <a:ext cx="1957121" cy="1681882"/>
              </a:xfrm>
              <a:prstGeom prst="rect">
                <a:avLst/>
              </a:prstGeom>
              <a:noFill/>
              <a:ln>
                <a:noFill/>
              </a:ln>
            </p:spPr>
          </p:pic>
          <p:sp>
            <p:nvSpPr>
              <p:cNvPr id="762" name="Google Shape;762;p69"/>
              <p:cNvSpPr txBox="1"/>
              <p:nvPr/>
            </p:nvSpPr>
            <p:spPr>
              <a:xfrm>
                <a:off x="11897889" y="7527979"/>
                <a:ext cx="2431200" cy="724800"/>
              </a:xfrm>
              <a:prstGeom prst="rect">
                <a:avLst/>
              </a:prstGeom>
              <a:noFill/>
              <a:ln>
                <a:noFill/>
              </a:ln>
            </p:spPr>
            <p:txBody>
              <a:bodyPr spcFirstLastPara="1" wrap="square" lIns="68575" tIns="68575" rIns="68575" bIns="68575" anchor="t" anchorCtr="0">
                <a:noAutofit/>
              </a:bodyPr>
              <a:lstStyle/>
              <a:p>
                <a:pPr marL="0" lvl="0" indent="0" algn="ctr" rtl="0">
                  <a:spcBef>
                    <a:spcPts val="0"/>
                  </a:spcBef>
                  <a:spcAft>
                    <a:spcPts val="0"/>
                  </a:spcAft>
                  <a:buNone/>
                </a:pPr>
                <a:r>
                  <a:rPr lang="en" sz="2800">
                    <a:solidFill>
                      <a:srgbClr val="202124"/>
                    </a:solidFill>
                    <a:latin typeface="Google Sans"/>
                    <a:ea typeface="Google Sans"/>
                    <a:cs typeface="Google Sans"/>
                    <a:sym typeface="Google Sans"/>
                  </a:rPr>
                  <a:t>Cloud Bigtable</a:t>
                </a:r>
                <a:endParaRPr sz="2800">
                  <a:solidFill>
                    <a:srgbClr val="202124"/>
                  </a:solidFill>
                  <a:latin typeface="Google Sans"/>
                  <a:ea typeface="Google Sans"/>
                  <a:cs typeface="Google Sans"/>
                  <a:sym typeface="Google Sans"/>
                </a:endParaRPr>
              </a:p>
            </p:txBody>
          </p:sp>
        </p:grpSp>
        <p:sp>
          <p:nvSpPr>
            <p:cNvPr id="763" name="Google Shape;763;p69"/>
            <p:cNvSpPr txBox="1"/>
            <p:nvPr/>
          </p:nvSpPr>
          <p:spPr>
            <a:xfrm>
              <a:off x="6407312" y="7552417"/>
              <a:ext cx="2431200" cy="724800"/>
            </a:xfrm>
            <a:prstGeom prst="rect">
              <a:avLst/>
            </a:prstGeom>
            <a:noFill/>
            <a:ln>
              <a:noFill/>
            </a:ln>
          </p:spPr>
          <p:txBody>
            <a:bodyPr spcFirstLastPara="1" wrap="square" lIns="68575" tIns="68575" rIns="68575" bIns="68575" anchor="t" anchorCtr="0">
              <a:noAutofit/>
            </a:bodyPr>
            <a:lstStyle/>
            <a:p>
              <a:pPr marL="0" lvl="0" indent="0" algn="ctr" rtl="0">
                <a:spcBef>
                  <a:spcPts val="0"/>
                </a:spcBef>
                <a:spcAft>
                  <a:spcPts val="0"/>
                </a:spcAft>
                <a:buNone/>
              </a:pPr>
              <a:r>
                <a:rPr lang="en" sz="2800">
                  <a:solidFill>
                    <a:schemeClr val="lt1"/>
                  </a:solidFill>
                  <a:latin typeface="Google Sans"/>
                  <a:ea typeface="Google Sans"/>
                  <a:cs typeface="Google Sans"/>
                  <a:sym typeface="Google Sans"/>
                </a:rPr>
                <a:t>Datastore</a:t>
              </a:r>
              <a:endParaRPr sz="2800">
                <a:solidFill>
                  <a:schemeClr val="lt1"/>
                </a:solidFill>
                <a:latin typeface="Google Sans"/>
                <a:ea typeface="Google Sans"/>
                <a:cs typeface="Google Sans"/>
                <a:sym typeface="Google Sans"/>
              </a:endParaRPr>
            </a:p>
          </p:txBody>
        </p:sp>
        <p:pic>
          <p:nvPicPr>
            <p:cNvPr id="764" name="Google Shape;764;p69"/>
            <p:cNvPicPr preferRelativeResize="0"/>
            <p:nvPr/>
          </p:nvPicPr>
          <p:blipFill rotWithShape="1">
            <a:blip r:embed="rId7">
              <a:alphaModFix/>
            </a:blip>
            <a:srcRect t="5681" b="5689"/>
            <a:stretch/>
          </p:blipFill>
          <p:spPr>
            <a:xfrm>
              <a:off x="6644410" y="5778054"/>
              <a:ext cx="1956900" cy="1734600"/>
            </a:xfrm>
            <a:prstGeom prst="rect">
              <a:avLst/>
            </a:prstGeom>
            <a:noFill/>
            <a:ln>
              <a:noFill/>
            </a:ln>
          </p:spPr>
        </p:pic>
      </p:grpSp>
      <p:pic>
        <p:nvPicPr>
          <p:cNvPr id="765" name="Google Shape;765;p69"/>
          <p:cNvPicPr preferRelativeResize="0"/>
          <p:nvPr/>
        </p:nvPicPr>
        <p:blipFill rotWithShape="1">
          <a:blip r:embed="rId8">
            <a:alphaModFix/>
          </a:blip>
          <a:srcRect t="1672" b="1662"/>
          <a:stretch/>
        </p:blipFill>
        <p:spPr>
          <a:xfrm>
            <a:off x="14225446" y="4938940"/>
            <a:ext cx="1952307" cy="1887159"/>
          </a:xfrm>
          <a:prstGeom prst="rect">
            <a:avLst/>
          </a:prstGeom>
          <a:noFill/>
          <a:ln>
            <a:noFill/>
          </a:ln>
        </p:spPr>
      </p:pic>
      <p:sp>
        <p:nvSpPr>
          <p:cNvPr id="766" name="Google Shape;766;p69"/>
          <p:cNvSpPr txBox="1"/>
          <p:nvPr/>
        </p:nvSpPr>
        <p:spPr>
          <a:xfrm>
            <a:off x="13986000" y="6885521"/>
            <a:ext cx="2431200" cy="724800"/>
          </a:xfrm>
          <a:prstGeom prst="rect">
            <a:avLst/>
          </a:prstGeom>
          <a:noFill/>
          <a:ln>
            <a:noFill/>
          </a:ln>
        </p:spPr>
        <p:txBody>
          <a:bodyPr spcFirstLastPara="1" wrap="square" lIns="68575" tIns="68575" rIns="68575" bIns="68575" anchor="t" anchorCtr="0">
            <a:noAutofit/>
          </a:bodyPr>
          <a:lstStyle/>
          <a:p>
            <a:pPr marL="0" lvl="0" indent="0" algn="ctr" rtl="0">
              <a:spcBef>
                <a:spcPts val="0"/>
              </a:spcBef>
              <a:spcAft>
                <a:spcPts val="0"/>
              </a:spcAft>
              <a:buNone/>
            </a:pPr>
            <a:r>
              <a:rPr lang="en" sz="2800">
                <a:solidFill>
                  <a:schemeClr val="lt1"/>
                </a:solidFill>
                <a:latin typeface="Google Sans"/>
                <a:ea typeface="Google Sans"/>
                <a:cs typeface="Google Sans"/>
                <a:sym typeface="Google Sans"/>
              </a:rPr>
              <a:t>BigQuery</a:t>
            </a:r>
            <a:endParaRPr sz="2800">
              <a:solidFill>
                <a:schemeClr val="lt1"/>
              </a:solidFill>
              <a:latin typeface="Google Sans"/>
              <a:ea typeface="Google Sans"/>
              <a:cs typeface="Google Sans"/>
              <a:sym typeface="Google Sans"/>
            </a:endParaRPr>
          </a:p>
        </p:txBody>
      </p:sp>
      <p:sp>
        <p:nvSpPr>
          <p:cNvPr id="767" name="Google Shape;767;p69"/>
          <p:cNvSpPr/>
          <p:nvPr/>
        </p:nvSpPr>
        <p:spPr>
          <a:xfrm>
            <a:off x="1863546" y="3998475"/>
            <a:ext cx="4114800" cy="8025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Relational</a:t>
            </a:r>
            <a:endParaRPr sz="3000">
              <a:solidFill>
                <a:srgbClr val="FFFFFF"/>
              </a:solidFill>
              <a:latin typeface="Roboto"/>
              <a:ea typeface="Roboto"/>
              <a:cs typeface="Roboto"/>
              <a:sym typeface="Roboto"/>
            </a:endParaRPr>
          </a:p>
        </p:txBody>
      </p:sp>
      <p:sp>
        <p:nvSpPr>
          <p:cNvPr id="768" name="Google Shape;768;p69"/>
          <p:cNvSpPr/>
          <p:nvPr/>
        </p:nvSpPr>
        <p:spPr>
          <a:xfrm>
            <a:off x="6401064" y="3998475"/>
            <a:ext cx="4114800" cy="8025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Non-relational</a:t>
            </a:r>
            <a:endParaRPr sz="3000">
              <a:solidFill>
                <a:srgbClr val="FFFFFF"/>
              </a:solidFill>
              <a:latin typeface="Roboto"/>
              <a:ea typeface="Roboto"/>
              <a:cs typeface="Roboto"/>
              <a:sym typeface="Roboto"/>
            </a:endParaRPr>
          </a:p>
        </p:txBody>
      </p:sp>
      <p:sp>
        <p:nvSpPr>
          <p:cNvPr id="769" name="Google Shape;769;p69"/>
          <p:cNvSpPr/>
          <p:nvPr/>
        </p:nvSpPr>
        <p:spPr>
          <a:xfrm>
            <a:off x="10938582" y="3998475"/>
            <a:ext cx="2560200" cy="802500"/>
          </a:xfrm>
          <a:prstGeom prst="rect">
            <a:avLst/>
          </a:prstGeom>
          <a:solidFill>
            <a:schemeClr val="accent4"/>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Object</a:t>
            </a:r>
            <a:endParaRPr sz="3000">
              <a:solidFill>
                <a:srgbClr val="FFFFFF"/>
              </a:solidFill>
              <a:latin typeface="Roboto"/>
              <a:ea typeface="Roboto"/>
              <a:cs typeface="Roboto"/>
              <a:sym typeface="Roboto"/>
            </a:endParaRPr>
          </a:p>
        </p:txBody>
      </p:sp>
      <p:sp>
        <p:nvSpPr>
          <p:cNvPr id="770" name="Google Shape;770;p69"/>
          <p:cNvSpPr/>
          <p:nvPr/>
        </p:nvSpPr>
        <p:spPr>
          <a:xfrm>
            <a:off x="13921500" y="3998475"/>
            <a:ext cx="2560200" cy="802500"/>
          </a:xfrm>
          <a:prstGeom prst="rect">
            <a:avLst/>
          </a:prstGeom>
          <a:solidFill>
            <a:schemeClr val="accen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Warehouse</a:t>
            </a:r>
            <a:endParaRPr sz="3000">
              <a:solidFill>
                <a:srgbClr val="FFFFFF"/>
              </a:solidFill>
              <a:latin typeface="Roboto"/>
              <a:ea typeface="Roboto"/>
              <a:cs typeface="Roboto"/>
              <a:sym typeface="Roboto"/>
            </a:endParaRPr>
          </a:p>
        </p:txBody>
      </p:sp>
      <p:cxnSp>
        <p:nvCxnSpPr>
          <p:cNvPr id="771" name="Google Shape;771;p69"/>
          <p:cNvCxnSpPr>
            <a:stCxn id="746" idx="0"/>
            <a:endCxn id="748" idx="0"/>
          </p:cNvCxnSpPr>
          <p:nvPr/>
        </p:nvCxnSpPr>
        <p:spPr>
          <a:xfrm rot="-5400000" flipH="1">
            <a:off x="9555396" y="-1788375"/>
            <a:ext cx="600" cy="11269500"/>
          </a:xfrm>
          <a:prstGeom prst="bentConnector3">
            <a:avLst>
              <a:gd name="adj1" fmla="val -133350000"/>
            </a:avLst>
          </a:prstGeom>
          <a:noFill/>
          <a:ln w="38100" cap="flat" cmpd="sng">
            <a:solidFill>
              <a:schemeClr val="accent2"/>
            </a:solidFill>
            <a:prstDash val="solid"/>
            <a:round/>
            <a:headEnd type="oval" w="med" len="med"/>
            <a:tailEnd type="oval" w="med" len="med"/>
          </a:ln>
        </p:spPr>
      </p:cxnSp>
      <p:cxnSp>
        <p:nvCxnSpPr>
          <p:cNvPr id="772" name="Google Shape;772;p69"/>
          <p:cNvCxnSpPr>
            <a:stCxn id="773" idx="0"/>
          </p:cNvCxnSpPr>
          <p:nvPr/>
        </p:nvCxnSpPr>
        <p:spPr>
          <a:xfrm rot="10800000" flipH="1">
            <a:off x="8492946" y="3049875"/>
            <a:ext cx="6600" cy="796200"/>
          </a:xfrm>
          <a:prstGeom prst="straightConnector1">
            <a:avLst/>
          </a:prstGeom>
          <a:noFill/>
          <a:ln w="38100" cap="flat" cmpd="sng">
            <a:solidFill>
              <a:schemeClr val="accent2"/>
            </a:solidFill>
            <a:prstDash val="solid"/>
            <a:round/>
            <a:headEnd type="oval" w="med" len="med"/>
            <a:tailEnd type="none" w="med" len="med"/>
          </a:ln>
        </p:spPr>
      </p:cxnSp>
      <p:cxnSp>
        <p:nvCxnSpPr>
          <p:cNvPr id="774" name="Google Shape;774;p69"/>
          <p:cNvCxnSpPr/>
          <p:nvPr/>
        </p:nvCxnSpPr>
        <p:spPr>
          <a:xfrm rot="10800000" flipH="1">
            <a:off x="12302946" y="3049875"/>
            <a:ext cx="6600" cy="796200"/>
          </a:xfrm>
          <a:prstGeom prst="straightConnector1">
            <a:avLst/>
          </a:prstGeom>
          <a:noFill/>
          <a:ln w="38100" cap="flat" cmpd="sng">
            <a:solidFill>
              <a:schemeClr val="accent3"/>
            </a:solidFill>
            <a:prstDash val="solid"/>
            <a:round/>
            <a:headEnd type="oval" w="med" len="med"/>
            <a:tailEnd type="none" w="med" len="med"/>
          </a:ln>
        </p:spPr>
      </p:cxnSp>
      <p:sp>
        <p:nvSpPr>
          <p:cNvPr id="775" name="Google Shape;775;p69"/>
          <p:cNvSpPr txBox="1">
            <a:spLocks noGrp="1"/>
          </p:cNvSpPr>
          <p:nvPr>
            <p:ph type="title"/>
          </p:nvPr>
        </p:nvSpPr>
        <p:spPr>
          <a:xfrm>
            <a:off x="1672475" y="1154875"/>
            <a:ext cx="14775300" cy="11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Cloud SQL in Google Cloud</a:t>
            </a:r>
            <a:endParaRPr/>
          </a:p>
        </p:txBody>
      </p:sp>
      <p:sp>
        <p:nvSpPr>
          <p:cNvPr id="776" name="Google Shape;776;p69"/>
          <p:cNvSpPr txBox="1"/>
          <p:nvPr/>
        </p:nvSpPr>
        <p:spPr>
          <a:xfrm>
            <a:off x="4590900" y="9542468"/>
            <a:ext cx="11319000" cy="523200"/>
          </a:xfrm>
          <a:prstGeom prst="rect">
            <a:avLst/>
          </a:prstGeom>
          <a:noFill/>
          <a:ln>
            <a:noFill/>
          </a:ln>
        </p:spPr>
        <p:txBody>
          <a:bodyPr spcFirstLastPara="1" wrap="square" lIns="182850" tIns="182850" rIns="182850" bIns="182850" anchor="t" anchorCtr="0">
            <a:noAutofit/>
          </a:bodyPr>
          <a:lstStyle/>
          <a:p>
            <a:pPr marL="0" lvl="0" indent="0" algn="l" rtl="0">
              <a:lnSpc>
                <a:spcPct val="115000"/>
              </a:lnSpc>
              <a:spcBef>
                <a:spcPts val="0"/>
              </a:spcBef>
              <a:spcAft>
                <a:spcPts val="0"/>
              </a:spcAft>
              <a:buClr>
                <a:srgbClr val="000000"/>
              </a:buClr>
              <a:buSzPts val="2200"/>
              <a:buFont typeface="Arial"/>
              <a:buNone/>
            </a:pPr>
            <a:r>
              <a:rPr lang="en" sz="1600" dirty="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600" u="sng" dirty="0">
                <a:solidFill>
                  <a:srgbClr val="3B83F3"/>
                </a:solidFill>
                <a:latin typeface="Google Sans"/>
                <a:ea typeface="Google Sans"/>
                <a:cs typeface="Google Sans"/>
                <a:sym typeface="Google Sans"/>
                <a:hlinkClick r:id="rId9">
                  <a:extLst>
                    <a:ext uri="{A12FA001-AC4F-418D-AE19-62706E023703}">
                      <ahyp:hlinkClr xmlns:ahyp="http://schemas.microsoft.com/office/drawing/2018/hyperlinkcolor" val="tx"/>
                    </a:ext>
                  </a:extLst>
                </a:hlinkClick>
              </a:rPr>
              <a:t>Website</a:t>
            </a:r>
            <a:r>
              <a:rPr lang="en" sz="1600" dirty="0">
                <a:solidFill>
                  <a:srgbClr val="546E7A"/>
                </a:solidFill>
                <a:latin typeface="Google Sans"/>
                <a:ea typeface="Google Sans"/>
                <a:cs typeface="Google Sans"/>
                <a:sym typeface="Google Sans"/>
              </a:rPr>
              <a:t>.</a:t>
            </a:r>
            <a:endParaRPr sz="1600" dirty="0">
              <a:solidFill>
                <a:srgbClr val="999999"/>
              </a:solidFill>
              <a:latin typeface="Google Sans"/>
              <a:ea typeface="Google Sans"/>
              <a:cs typeface="Google Sans"/>
              <a:sym typeface="Google Sans"/>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70"/>
          <p:cNvSpPr/>
          <p:nvPr/>
        </p:nvSpPr>
        <p:spPr>
          <a:xfrm>
            <a:off x="1805250" y="5338675"/>
            <a:ext cx="14616300" cy="14559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70"/>
          <p:cNvSpPr txBox="1"/>
          <p:nvPr/>
        </p:nvSpPr>
        <p:spPr>
          <a:xfrm>
            <a:off x="2325677" y="5335075"/>
            <a:ext cx="2926200" cy="1463100"/>
          </a:xfrm>
          <a:prstGeom prst="rect">
            <a:avLst/>
          </a:prstGeom>
          <a:noFill/>
          <a:ln>
            <a:noFill/>
          </a:ln>
        </p:spPr>
        <p:txBody>
          <a:bodyPr spcFirstLastPara="1" wrap="square" lIns="137150" tIns="137150" rIns="137150" bIns="137150" anchor="ctr" anchorCtr="0">
            <a:noAutofit/>
          </a:bodyPr>
          <a:lstStyle/>
          <a:p>
            <a:pPr marL="0" lvl="0" indent="0" algn="ctr" rtl="0">
              <a:spcBef>
                <a:spcPts val="0"/>
              </a:spcBef>
              <a:spcAft>
                <a:spcPts val="0"/>
              </a:spcAft>
              <a:buNone/>
            </a:pPr>
            <a:r>
              <a:rPr lang="en" sz="3000">
                <a:solidFill>
                  <a:schemeClr val="lt1"/>
                </a:solidFill>
                <a:latin typeface="Roboto"/>
                <a:ea typeface="Roboto"/>
                <a:cs typeface="Roboto"/>
                <a:sym typeface="Roboto"/>
              </a:rPr>
              <a:t>Fully managed</a:t>
            </a:r>
            <a:endParaRPr sz="3000">
              <a:solidFill>
                <a:schemeClr val="lt1"/>
              </a:solidFill>
              <a:latin typeface="Roboto"/>
              <a:ea typeface="Roboto"/>
              <a:cs typeface="Roboto"/>
              <a:sym typeface="Roboto"/>
            </a:endParaRPr>
          </a:p>
        </p:txBody>
      </p:sp>
      <p:sp>
        <p:nvSpPr>
          <p:cNvPr id="783" name="Google Shape;783;p70"/>
          <p:cNvSpPr txBox="1"/>
          <p:nvPr/>
        </p:nvSpPr>
        <p:spPr>
          <a:xfrm>
            <a:off x="2173275" y="6950575"/>
            <a:ext cx="3291900" cy="2219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2300">
                <a:solidFill>
                  <a:schemeClr val="lt1"/>
                </a:solidFill>
                <a:latin typeface="Roboto"/>
                <a:ea typeface="Roboto"/>
                <a:cs typeface="Roboto"/>
                <a:sym typeface="Roboto"/>
              </a:rPr>
              <a:t>No software installation.</a:t>
            </a:r>
            <a:endParaRPr sz="2300">
              <a:solidFill>
                <a:schemeClr val="lt1"/>
              </a:solidFill>
              <a:latin typeface="Roboto"/>
              <a:ea typeface="Roboto"/>
              <a:cs typeface="Roboto"/>
              <a:sym typeface="Roboto"/>
            </a:endParaRPr>
          </a:p>
          <a:p>
            <a:pPr marL="0" lvl="0" indent="0" algn="l" rtl="0">
              <a:spcBef>
                <a:spcPts val="1200"/>
              </a:spcBef>
              <a:spcAft>
                <a:spcPts val="1200"/>
              </a:spcAft>
              <a:buNone/>
            </a:pPr>
            <a:r>
              <a:rPr lang="en" sz="2300">
                <a:solidFill>
                  <a:schemeClr val="lt1"/>
                </a:solidFill>
                <a:latin typeface="Roboto"/>
                <a:ea typeface="Roboto"/>
                <a:cs typeface="Roboto"/>
                <a:sym typeface="Roboto"/>
              </a:rPr>
              <a:t>Automated backups, replication, patches,</a:t>
            </a:r>
            <a:br>
              <a:rPr lang="en" sz="2300">
                <a:solidFill>
                  <a:schemeClr val="lt1"/>
                </a:solidFill>
                <a:latin typeface="Roboto"/>
                <a:ea typeface="Roboto"/>
                <a:cs typeface="Roboto"/>
                <a:sym typeface="Roboto"/>
              </a:rPr>
            </a:br>
            <a:r>
              <a:rPr lang="en" sz="2300">
                <a:solidFill>
                  <a:schemeClr val="lt1"/>
                </a:solidFill>
                <a:latin typeface="Roboto"/>
                <a:ea typeface="Roboto"/>
                <a:cs typeface="Roboto"/>
                <a:sym typeface="Roboto"/>
              </a:rPr>
              <a:t>and updates.</a:t>
            </a:r>
            <a:endParaRPr sz="2300">
              <a:solidFill>
                <a:schemeClr val="lt1"/>
              </a:solidFill>
              <a:latin typeface="Roboto"/>
              <a:ea typeface="Roboto"/>
              <a:cs typeface="Roboto"/>
              <a:sym typeface="Roboto"/>
            </a:endParaRPr>
          </a:p>
        </p:txBody>
      </p:sp>
      <p:sp>
        <p:nvSpPr>
          <p:cNvPr id="784" name="Google Shape;784;p70"/>
          <p:cNvSpPr txBox="1"/>
          <p:nvPr/>
        </p:nvSpPr>
        <p:spPr>
          <a:xfrm>
            <a:off x="5824059" y="5335075"/>
            <a:ext cx="2926200" cy="1463100"/>
          </a:xfrm>
          <a:prstGeom prst="rect">
            <a:avLst/>
          </a:prstGeom>
          <a:noFill/>
          <a:ln>
            <a:noFill/>
          </a:ln>
        </p:spPr>
        <p:txBody>
          <a:bodyPr spcFirstLastPara="1" wrap="square" lIns="137150" tIns="137150" rIns="137150" bIns="137150" anchor="ctr" anchorCtr="0">
            <a:noAutofit/>
          </a:bodyPr>
          <a:lstStyle/>
          <a:p>
            <a:pPr marL="0" lvl="0" indent="0" algn="ctr" rtl="0">
              <a:spcBef>
                <a:spcPts val="0"/>
              </a:spcBef>
              <a:spcAft>
                <a:spcPts val="0"/>
              </a:spcAft>
              <a:buNone/>
            </a:pPr>
            <a:r>
              <a:rPr lang="en" sz="3000">
                <a:solidFill>
                  <a:schemeClr val="lt1"/>
                </a:solidFill>
                <a:latin typeface="Roboto"/>
                <a:ea typeface="Roboto"/>
                <a:cs typeface="Roboto"/>
                <a:sym typeface="Roboto"/>
              </a:rPr>
              <a:t>Performance and scalability</a:t>
            </a:r>
            <a:endParaRPr sz="3000">
              <a:solidFill>
                <a:schemeClr val="lt1"/>
              </a:solidFill>
              <a:latin typeface="Roboto"/>
              <a:ea typeface="Roboto"/>
              <a:cs typeface="Roboto"/>
              <a:sym typeface="Roboto"/>
            </a:endParaRPr>
          </a:p>
        </p:txBody>
      </p:sp>
      <p:sp>
        <p:nvSpPr>
          <p:cNvPr id="785" name="Google Shape;785;p70"/>
          <p:cNvSpPr txBox="1"/>
          <p:nvPr/>
        </p:nvSpPr>
        <p:spPr>
          <a:xfrm>
            <a:off x="5824050" y="6950575"/>
            <a:ext cx="3291900" cy="2219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2300">
                <a:solidFill>
                  <a:schemeClr val="lt1"/>
                </a:solidFill>
                <a:latin typeface="Roboto"/>
                <a:ea typeface="Roboto"/>
                <a:cs typeface="Roboto"/>
                <a:sym typeface="Roboto"/>
              </a:rPr>
              <a:t>Scales to 64 processor cores and 400+ GB</a:t>
            </a:r>
            <a:br>
              <a:rPr lang="en" sz="2300">
                <a:solidFill>
                  <a:schemeClr val="lt1"/>
                </a:solidFill>
                <a:latin typeface="Roboto"/>
                <a:ea typeface="Roboto"/>
                <a:cs typeface="Roboto"/>
                <a:sym typeface="Roboto"/>
              </a:rPr>
            </a:br>
            <a:r>
              <a:rPr lang="en" sz="2300">
                <a:solidFill>
                  <a:schemeClr val="lt1"/>
                </a:solidFill>
                <a:latin typeface="Roboto"/>
                <a:ea typeface="Roboto"/>
                <a:cs typeface="Roboto"/>
                <a:sym typeface="Roboto"/>
              </a:rPr>
              <a:t>of RAM.</a:t>
            </a:r>
            <a:endParaRPr sz="2300">
              <a:solidFill>
                <a:schemeClr val="lt1"/>
              </a:solidFill>
              <a:latin typeface="Roboto"/>
              <a:ea typeface="Roboto"/>
              <a:cs typeface="Roboto"/>
              <a:sym typeface="Roboto"/>
            </a:endParaRPr>
          </a:p>
          <a:p>
            <a:pPr marL="0" lvl="0" indent="0" algn="l" rtl="0">
              <a:spcBef>
                <a:spcPts val="1200"/>
              </a:spcBef>
              <a:spcAft>
                <a:spcPts val="1200"/>
              </a:spcAft>
              <a:buNone/>
            </a:pPr>
            <a:r>
              <a:rPr lang="en" sz="2300">
                <a:solidFill>
                  <a:schemeClr val="lt1"/>
                </a:solidFill>
                <a:latin typeface="Roboto"/>
                <a:ea typeface="Roboto"/>
                <a:cs typeface="Roboto"/>
                <a:sym typeface="Roboto"/>
              </a:rPr>
              <a:t>10 TB of storage.</a:t>
            </a:r>
            <a:endParaRPr sz="2300">
              <a:solidFill>
                <a:schemeClr val="lt1"/>
              </a:solidFill>
              <a:latin typeface="Roboto"/>
              <a:ea typeface="Roboto"/>
              <a:cs typeface="Roboto"/>
              <a:sym typeface="Roboto"/>
            </a:endParaRPr>
          </a:p>
        </p:txBody>
      </p:sp>
      <p:cxnSp>
        <p:nvCxnSpPr>
          <p:cNvPr id="786" name="Google Shape;786;p70"/>
          <p:cNvCxnSpPr/>
          <p:nvPr/>
        </p:nvCxnSpPr>
        <p:spPr>
          <a:xfrm rot="10800000" flipH="1">
            <a:off x="5507856" y="3356968"/>
            <a:ext cx="9000" cy="5812800"/>
          </a:xfrm>
          <a:prstGeom prst="straightConnector1">
            <a:avLst/>
          </a:prstGeom>
          <a:noFill/>
          <a:ln w="9525" cap="flat" cmpd="sng">
            <a:solidFill>
              <a:srgbClr val="666666"/>
            </a:solidFill>
            <a:prstDash val="dash"/>
            <a:round/>
            <a:headEnd type="none" w="med" len="med"/>
            <a:tailEnd type="none" w="med" len="med"/>
          </a:ln>
        </p:spPr>
      </p:cxnSp>
      <p:cxnSp>
        <p:nvCxnSpPr>
          <p:cNvPr id="787" name="Google Shape;787;p70"/>
          <p:cNvCxnSpPr/>
          <p:nvPr/>
        </p:nvCxnSpPr>
        <p:spPr>
          <a:xfrm rot="10800000" flipH="1">
            <a:off x="9139500" y="3352800"/>
            <a:ext cx="9000" cy="5812800"/>
          </a:xfrm>
          <a:prstGeom prst="straightConnector1">
            <a:avLst/>
          </a:prstGeom>
          <a:noFill/>
          <a:ln w="9525" cap="flat" cmpd="sng">
            <a:solidFill>
              <a:srgbClr val="666666"/>
            </a:solidFill>
            <a:prstDash val="dash"/>
            <a:round/>
            <a:headEnd type="none" w="med" len="med"/>
            <a:tailEnd type="none" w="med" len="med"/>
          </a:ln>
        </p:spPr>
      </p:cxnSp>
      <p:sp>
        <p:nvSpPr>
          <p:cNvPr id="788" name="Google Shape;788;p70"/>
          <p:cNvSpPr txBox="1"/>
          <p:nvPr/>
        </p:nvSpPr>
        <p:spPr>
          <a:xfrm>
            <a:off x="9483192" y="5335075"/>
            <a:ext cx="2926200" cy="1463100"/>
          </a:xfrm>
          <a:prstGeom prst="rect">
            <a:avLst/>
          </a:prstGeom>
          <a:noFill/>
          <a:ln>
            <a:noFill/>
          </a:ln>
        </p:spPr>
        <p:txBody>
          <a:bodyPr spcFirstLastPara="1" wrap="square" lIns="137150" tIns="137150" rIns="137150" bIns="137150" anchor="ctr" anchorCtr="0">
            <a:noAutofit/>
          </a:bodyPr>
          <a:lstStyle/>
          <a:p>
            <a:pPr marL="0" lvl="0" indent="0" algn="ctr" rtl="0">
              <a:spcBef>
                <a:spcPts val="0"/>
              </a:spcBef>
              <a:spcAft>
                <a:spcPts val="0"/>
              </a:spcAft>
              <a:buNone/>
            </a:pPr>
            <a:r>
              <a:rPr lang="en" sz="3000">
                <a:solidFill>
                  <a:schemeClr val="lt1"/>
                </a:solidFill>
                <a:latin typeface="Roboto"/>
                <a:ea typeface="Roboto"/>
                <a:cs typeface="Roboto"/>
                <a:sym typeface="Roboto"/>
              </a:rPr>
              <a:t>Reliability and security</a:t>
            </a:r>
            <a:endParaRPr sz="3000">
              <a:solidFill>
                <a:schemeClr val="lt1"/>
              </a:solidFill>
              <a:latin typeface="Roboto"/>
              <a:ea typeface="Roboto"/>
              <a:cs typeface="Roboto"/>
              <a:sym typeface="Roboto"/>
            </a:endParaRPr>
          </a:p>
        </p:txBody>
      </p:sp>
      <p:cxnSp>
        <p:nvCxnSpPr>
          <p:cNvPr id="789" name="Google Shape;789;p70"/>
          <p:cNvCxnSpPr/>
          <p:nvPr/>
        </p:nvCxnSpPr>
        <p:spPr>
          <a:xfrm rot="10800000" flipH="1">
            <a:off x="12798331" y="3352800"/>
            <a:ext cx="9000" cy="5812800"/>
          </a:xfrm>
          <a:prstGeom prst="straightConnector1">
            <a:avLst/>
          </a:prstGeom>
          <a:noFill/>
          <a:ln w="9525" cap="flat" cmpd="sng">
            <a:solidFill>
              <a:srgbClr val="666666"/>
            </a:solidFill>
            <a:prstDash val="dash"/>
            <a:round/>
            <a:headEnd type="none" w="med" len="med"/>
            <a:tailEnd type="none" w="med" len="med"/>
          </a:ln>
        </p:spPr>
      </p:cxnSp>
      <p:sp>
        <p:nvSpPr>
          <p:cNvPr id="790" name="Google Shape;790;p70"/>
          <p:cNvSpPr txBox="1"/>
          <p:nvPr/>
        </p:nvSpPr>
        <p:spPr>
          <a:xfrm>
            <a:off x="13143025" y="5335075"/>
            <a:ext cx="2926200" cy="1463100"/>
          </a:xfrm>
          <a:prstGeom prst="rect">
            <a:avLst/>
          </a:prstGeom>
          <a:noFill/>
          <a:ln>
            <a:noFill/>
          </a:ln>
        </p:spPr>
        <p:txBody>
          <a:bodyPr spcFirstLastPara="1" wrap="square" lIns="45700" tIns="137150" rIns="45700" bIns="137150" anchor="ctr" anchorCtr="0">
            <a:noAutofit/>
          </a:bodyPr>
          <a:lstStyle/>
          <a:p>
            <a:pPr marL="0" lvl="0" indent="0" algn="ctr" rtl="0">
              <a:spcBef>
                <a:spcPts val="0"/>
              </a:spcBef>
              <a:spcAft>
                <a:spcPts val="0"/>
              </a:spcAft>
              <a:buNone/>
            </a:pPr>
            <a:r>
              <a:rPr lang="en" sz="3000">
                <a:solidFill>
                  <a:schemeClr val="lt1"/>
                </a:solidFill>
                <a:latin typeface="Roboto"/>
                <a:ea typeface="Roboto"/>
                <a:cs typeface="Roboto"/>
                <a:sym typeface="Roboto"/>
              </a:rPr>
              <a:t>Compatibility</a:t>
            </a:r>
            <a:endParaRPr sz="3000">
              <a:solidFill>
                <a:schemeClr val="lt1"/>
              </a:solidFill>
              <a:latin typeface="Roboto"/>
              <a:ea typeface="Roboto"/>
              <a:cs typeface="Roboto"/>
              <a:sym typeface="Roboto"/>
            </a:endParaRPr>
          </a:p>
        </p:txBody>
      </p:sp>
      <p:sp>
        <p:nvSpPr>
          <p:cNvPr id="791" name="Google Shape;791;p70"/>
          <p:cNvSpPr txBox="1"/>
          <p:nvPr/>
        </p:nvSpPr>
        <p:spPr>
          <a:xfrm>
            <a:off x="9483200" y="6950575"/>
            <a:ext cx="3291900" cy="2219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2300">
                <a:solidFill>
                  <a:schemeClr val="lt1"/>
                </a:solidFill>
                <a:latin typeface="Roboto"/>
                <a:ea typeface="Roboto"/>
                <a:cs typeface="Roboto"/>
                <a:sym typeface="Roboto"/>
              </a:rPr>
              <a:t>High availability with automatic failovers.</a:t>
            </a:r>
            <a:endParaRPr sz="2300">
              <a:solidFill>
                <a:schemeClr val="lt1"/>
              </a:solidFill>
              <a:latin typeface="Roboto"/>
              <a:ea typeface="Roboto"/>
              <a:cs typeface="Roboto"/>
              <a:sym typeface="Roboto"/>
            </a:endParaRPr>
          </a:p>
          <a:p>
            <a:pPr marL="0" lvl="0" indent="0" algn="l" rtl="0">
              <a:spcBef>
                <a:spcPts val="1200"/>
              </a:spcBef>
              <a:spcAft>
                <a:spcPts val="0"/>
              </a:spcAft>
              <a:buNone/>
            </a:pPr>
            <a:r>
              <a:rPr lang="en" sz="2300">
                <a:solidFill>
                  <a:schemeClr val="lt1"/>
                </a:solidFill>
                <a:latin typeface="Roboto"/>
                <a:ea typeface="Roboto"/>
                <a:cs typeface="Roboto"/>
                <a:sym typeface="Roboto"/>
              </a:rPr>
              <a:t>Easily configure replication and backups.</a:t>
            </a:r>
            <a:endParaRPr sz="2300">
              <a:solidFill>
                <a:schemeClr val="lt1"/>
              </a:solidFill>
              <a:latin typeface="Roboto"/>
              <a:ea typeface="Roboto"/>
              <a:cs typeface="Roboto"/>
              <a:sym typeface="Roboto"/>
            </a:endParaRPr>
          </a:p>
          <a:p>
            <a:pPr marL="0" lvl="0" indent="0" algn="l" rtl="0">
              <a:spcBef>
                <a:spcPts val="1200"/>
              </a:spcBef>
              <a:spcAft>
                <a:spcPts val="1200"/>
              </a:spcAft>
              <a:buNone/>
            </a:pPr>
            <a:r>
              <a:rPr lang="en" sz="2300">
                <a:solidFill>
                  <a:schemeClr val="lt1"/>
                </a:solidFill>
                <a:latin typeface="Roboto"/>
                <a:ea typeface="Roboto"/>
                <a:cs typeface="Roboto"/>
                <a:sym typeface="Roboto"/>
              </a:rPr>
              <a:t>Data is encrypted</a:t>
            </a:r>
            <a:r>
              <a:rPr lang="en" sz="2300">
                <a:solidFill>
                  <a:srgbClr val="434343"/>
                </a:solidFill>
                <a:latin typeface="Roboto"/>
                <a:ea typeface="Roboto"/>
                <a:cs typeface="Roboto"/>
                <a:sym typeface="Roboto"/>
              </a:rPr>
              <a:t>.</a:t>
            </a:r>
            <a:endParaRPr sz="2300">
              <a:solidFill>
                <a:srgbClr val="434343"/>
              </a:solidFill>
              <a:latin typeface="Roboto"/>
              <a:ea typeface="Roboto"/>
              <a:cs typeface="Roboto"/>
              <a:sym typeface="Roboto"/>
            </a:endParaRPr>
          </a:p>
        </p:txBody>
      </p:sp>
      <p:sp>
        <p:nvSpPr>
          <p:cNvPr id="792" name="Google Shape;792;p70"/>
          <p:cNvSpPr txBox="1"/>
          <p:nvPr/>
        </p:nvSpPr>
        <p:spPr>
          <a:xfrm>
            <a:off x="13143025" y="6950575"/>
            <a:ext cx="3291900" cy="2219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2300">
                <a:solidFill>
                  <a:schemeClr val="lt1"/>
                </a:solidFill>
                <a:latin typeface="Roboto"/>
                <a:ea typeface="Roboto"/>
                <a:cs typeface="Roboto"/>
                <a:sym typeface="Roboto"/>
              </a:rPr>
              <a:t>Accessible from almost any app.</a:t>
            </a:r>
            <a:endParaRPr sz="2300">
              <a:solidFill>
                <a:schemeClr val="lt1"/>
              </a:solidFill>
              <a:latin typeface="Roboto"/>
              <a:ea typeface="Roboto"/>
              <a:cs typeface="Roboto"/>
              <a:sym typeface="Roboto"/>
            </a:endParaRPr>
          </a:p>
          <a:p>
            <a:pPr marL="0" lvl="0" indent="0" algn="l" rtl="0">
              <a:spcBef>
                <a:spcPts val="1200"/>
              </a:spcBef>
              <a:spcAft>
                <a:spcPts val="1200"/>
              </a:spcAft>
              <a:buNone/>
            </a:pPr>
            <a:r>
              <a:rPr lang="en" sz="2300">
                <a:solidFill>
                  <a:schemeClr val="lt1"/>
                </a:solidFill>
                <a:latin typeface="Roboto"/>
                <a:ea typeface="Roboto"/>
                <a:cs typeface="Roboto"/>
                <a:sym typeface="Roboto"/>
              </a:rPr>
              <a:t>Easy to move and migrate data</a:t>
            </a:r>
            <a:r>
              <a:rPr lang="en" sz="2300">
                <a:solidFill>
                  <a:srgbClr val="434343"/>
                </a:solidFill>
                <a:latin typeface="Roboto"/>
                <a:ea typeface="Roboto"/>
                <a:cs typeface="Roboto"/>
                <a:sym typeface="Roboto"/>
              </a:rPr>
              <a:t>. </a:t>
            </a:r>
            <a:endParaRPr sz="2300">
              <a:solidFill>
                <a:srgbClr val="434343"/>
              </a:solidFill>
              <a:latin typeface="Roboto"/>
              <a:ea typeface="Roboto"/>
              <a:cs typeface="Roboto"/>
              <a:sym typeface="Roboto"/>
            </a:endParaRPr>
          </a:p>
        </p:txBody>
      </p:sp>
      <p:pic>
        <p:nvPicPr>
          <p:cNvPr id="793" name="Google Shape;793;p70"/>
          <p:cNvPicPr preferRelativeResize="0"/>
          <p:nvPr/>
        </p:nvPicPr>
        <p:blipFill>
          <a:blip r:embed="rId3">
            <a:alphaModFix/>
          </a:blip>
          <a:stretch>
            <a:fillRect/>
          </a:stretch>
        </p:blipFill>
        <p:spPr>
          <a:xfrm>
            <a:off x="5861592" y="3135563"/>
            <a:ext cx="2853358" cy="2092463"/>
          </a:xfrm>
          <a:prstGeom prst="rect">
            <a:avLst/>
          </a:prstGeom>
          <a:noFill/>
          <a:ln>
            <a:noFill/>
          </a:ln>
        </p:spPr>
      </p:pic>
      <p:pic>
        <p:nvPicPr>
          <p:cNvPr id="794" name="Google Shape;794;p70"/>
          <p:cNvPicPr preferRelativeResize="0"/>
          <p:nvPr/>
        </p:nvPicPr>
        <p:blipFill>
          <a:blip r:embed="rId4">
            <a:alphaModFix/>
          </a:blip>
          <a:stretch>
            <a:fillRect/>
          </a:stretch>
        </p:blipFill>
        <p:spPr>
          <a:xfrm>
            <a:off x="9576664" y="3135563"/>
            <a:ext cx="2747073" cy="2087414"/>
          </a:xfrm>
          <a:prstGeom prst="rect">
            <a:avLst/>
          </a:prstGeom>
          <a:noFill/>
          <a:ln>
            <a:noFill/>
          </a:ln>
        </p:spPr>
      </p:pic>
      <p:pic>
        <p:nvPicPr>
          <p:cNvPr id="795" name="Google Shape;795;p70"/>
          <p:cNvPicPr preferRelativeResize="0"/>
          <p:nvPr/>
        </p:nvPicPr>
        <p:blipFill rotWithShape="1">
          <a:blip r:embed="rId5">
            <a:alphaModFix/>
          </a:blip>
          <a:srcRect l="15903" r="15519"/>
          <a:stretch/>
        </p:blipFill>
        <p:spPr>
          <a:xfrm>
            <a:off x="13214982" y="3207752"/>
            <a:ext cx="2787953" cy="2081910"/>
          </a:xfrm>
          <a:prstGeom prst="rect">
            <a:avLst/>
          </a:prstGeom>
          <a:noFill/>
          <a:ln>
            <a:noFill/>
          </a:ln>
        </p:spPr>
      </p:pic>
      <p:pic>
        <p:nvPicPr>
          <p:cNvPr id="796" name="Google Shape;796;p70"/>
          <p:cNvPicPr preferRelativeResize="0"/>
          <p:nvPr/>
        </p:nvPicPr>
        <p:blipFill rotWithShape="1">
          <a:blip r:embed="rId6">
            <a:alphaModFix/>
          </a:blip>
          <a:srcRect l="17675" t="4328" r="18650" b="9612"/>
          <a:stretch/>
        </p:blipFill>
        <p:spPr>
          <a:xfrm>
            <a:off x="2298200" y="3135563"/>
            <a:ext cx="3025050" cy="2083119"/>
          </a:xfrm>
          <a:prstGeom prst="rect">
            <a:avLst/>
          </a:prstGeom>
          <a:noFill/>
          <a:ln>
            <a:noFill/>
          </a:ln>
        </p:spPr>
      </p:pic>
      <p:sp>
        <p:nvSpPr>
          <p:cNvPr id="797" name="Google Shape;797;p70"/>
          <p:cNvSpPr txBox="1">
            <a:spLocks noGrp="1"/>
          </p:cNvSpPr>
          <p:nvPr>
            <p:ph type="title"/>
          </p:nvPr>
        </p:nvSpPr>
        <p:spPr>
          <a:xfrm>
            <a:off x="1672475" y="1154875"/>
            <a:ext cx="14775300" cy="11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Cloud SQL helps manage mundane</a:t>
            </a:r>
            <a:endParaRPr/>
          </a:p>
          <a:p>
            <a:pPr marL="0" lvl="0" indent="0" algn="l" rtl="0">
              <a:spcBef>
                <a:spcPts val="0"/>
              </a:spcBef>
              <a:spcAft>
                <a:spcPts val="0"/>
              </a:spcAft>
              <a:buNone/>
            </a:pPr>
            <a:r>
              <a:rPr lang="en"/>
              <a:t>administrative tasks</a:t>
            </a:r>
            <a:endParaRPr/>
          </a:p>
        </p:txBody>
      </p:sp>
      <p:cxnSp>
        <p:nvCxnSpPr>
          <p:cNvPr id="798" name="Google Shape;798;p70"/>
          <p:cNvCxnSpPr/>
          <p:nvPr/>
        </p:nvCxnSpPr>
        <p:spPr>
          <a:xfrm>
            <a:off x="1805045" y="5360675"/>
            <a:ext cx="14623800" cy="0"/>
          </a:xfrm>
          <a:prstGeom prst="straightConnector1">
            <a:avLst/>
          </a:prstGeom>
          <a:noFill/>
          <a:ln w="38100" cap="flat" cmpd="sng">
            <a:solidFill>
              <a:srgbClr val="F1C232"/>
            </a:solidFill>
            <a:prstDash val="solid"/>
            <a:round/>
            <a:headEnd type="none" w="med" len="med"/>
            <a:tailEnd type="none" w="med" len="med"/>
          </a:ln>
        </p:spPr>
      </p:cxnSp>
      <p:sp>
        <p:nvSpPr>
          <p:cNvPr id="799" name="Google Shape;799;p70"/>
          <p:cNvSpPr txBox="1"/>
          <p:nvPr/>
        </p:nvSpPr>
        <p:spPr>
          <a:xfrm>
            <a:off x="6876900" y="9627950"/>
            <a:ext cx="11319000" cy="523200"/>
          </a:xfrm>
          <a:prstGeom prst="rect">
            <a:avLst/>
          </a:prstGeom>
          <a:noFill/>
          <a:ln>
            <a:noFill/>
          </a:ln>
        </p:spPr>
        <p:txBody>
          <a:bodyPr spcFirstLastPara="1" wrap="square" lIns="182850" tIns="182850" rIns="182850" bIns="182850" anchor="t" anchorCtr="0">
            <a:noAutofit/>
          </a:bodyPr>
          <a:lstStyle/>
          <a:p>
            <a:pPr marL="0" lvl="0" indent="0" algn="l" rtl="0">
              <a:lnSpc>
                <a:spcPct val="115000"/>
              </a:lnSpc>
              <a:spcBef>
                <a:spcPts val="0"/>
              </a:spcBef>
              <a:spcAft>
                <a:spcPts val="0"/>
              </a:spcAft>
              <a:buClr>
                <a:srgbClr val="000000"/>
              </a:buClr>
              <a:buSzPts val="2200"/>
              <a:buFont typeface="Arial"/>
              <a:buNone/>
            </a:pPr>
            <a:r>
              <a:rPr lang="en" sz="160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600" u="sng">
                <a:solidFill>
                  <a:srgbClr val="3B83F3"/>
                </a:solidFill>
                <a:latin typeface="Google Sans"/>
                <a:ea typeface="Google Sans"/>
                <a:cs typeface="Google Sans"/>
                <a:sym typeface="Google Sans"/>
                <a:hlinkClick r:id="rId7">
                  <a:extLst>
                    <a:ext uri="{A12FA001-AC4F-418D-AE19-62706E023703}">
                      <ahyp:hlinkClr xmlns:ahyp="http://schemas.microsoft.com/office/drawing/2018/hyperlinkcolor" val="tx"/>
                    </a:ext>
                  </a:extLst>
                </a:hlinkClick>
              </a:rPr>
              <a:t>Website</a:t>
            </a:r>
            <a:r>
              <a:rPr lang="en" sz="1600">
                <a:solidFill>
                  <a:srgbClr val="546E7A"/>
                </a:solidFill>
                <a:latin typeface="Google Sans"/>
                <a:ea typeface="Google Sans"/>
                <a:cs typeface="Google Sans"/>
                <a:sym typeface="Google Sans"/>
              </a:rPr>
              <a:t>.</a:t>
            </a:r>
            <a:endParaRPr sz="1600">
              <a:solidFill>
                <a:srgbClr val="999999"/>
              </a:solidFill>
              <a:latin typeface="Google Sans"/>
              <a:ea typeface="Google Sans"/>
              <a:cs typeface="Google Sans"/>
              <a:sym typeface="Google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78A39-B523-C748-A293-44C8DA887D3D}"/>
              </a:ext>
            </a:extLst>
          </p:cNvPr>
          <p:cNvSpPr>
            <a:spLocks noGrp="1"/>
          </p:cNvSpPr>
          <p:nvPr>
            <p:ph type="title"/>
          </p:nvPr>
        </p:nvSpPr>
        <p:spPr/>
        <p:txBody>
          <a:bodyPr/>
          <a:lstStyle/>
          <a:p>
            <a:r>
              <a:rPr lang="en-US" dirty="0"/>
              <a:t>Storage Area Network (SAN)</a:t>
            </a:r>
          </a:p>
        </p:txBody>
      </p:sp>
      <p:sp>
        <p:nvSpPr>
          <p:cNvPr id="3" name="Content Placeholder 2">
            <a:extLst>
              <a:ext uri="{FF2B5EF4-FFF2-40B4-BE49-F238E27FC236}">
                <a16:creationId xmlns:a16="http://schemas.microsoft.com/office/drawing/2014/main" id="{5B7B6E4F-C573-6B42-9314-0F73D6F682FD}"/>
              </a:ext>
            </a:extLst>
          </p:cNvPr>
          <p:cNvSpPr>
            <a:spLocks noGrp="1"/>
          </p:cNvSpPr>
          <p:nvPr>
            <p:ph idx="1"/>
          </p:nvPr>
        </p:nvSpPr>
        <p:spPr/>
        <p:txBody>
          <a:bodyPr/>
          <a:lstStyle/>
          <a:p>
            <a:r>
              <a:rPr lang="en-US" dirty="0"/>
              <a:t>Common in large storage environments </a:t>
            </a:r>
          </a:p>
          <a:p>
            <a:r>
              <a:rPr lang="en-US" dirty="0"/>
              <a:t>Multiple hosts attached to multiple storage arrays - flexible</a:t>
            </a:r>
          </a:p>
        </p:txBody>
      </p:sp>
      <p:pic>
        <p:nvPicPr>
          <p:cNvPr id="7" name="Picture 6">
            <a:extLst>
              <a:ext uri="{FF2B5EF4-FFF2-40B4-BE49-F238E27FC236}">
                <a16:creationId xmlns:a16="http://schemas.microsoft.com/office/drawing/2014/main" id="{7DE50A81-4A51-4B40-B747-27C7F5605A8A}"/>
              </a:ext>
            </a:extLst>
          </p:cNvPr>
          <p:cNvPicPr>
            <a:picLocks noChangeAspect="1"/>
          </p:cNvPicPr>
          <p:nvPr/>
        </p:nvPicPr>
        <p:blipFill>
          <a:blip r:embed="rId2"/>
          <a:stretch>
            <a:fillRect/>
          </a:stretch>
        </p:blipFill>
        <p:spPr>
          <a:xfrm>
            <a:off x="4305300" y="4274975"/>
            <a:ext cx="8610600" cy="4648200"/>
          </a:xfrm>
          <a:prstGeom prst="rect">
            <a:avLst/>
          </a:prstGeom>
        </p:spPr>
      </p:pic>
      <p:sp>
        <p:nvSpPr>
          <p:cNvPr id="8" name="Footer Placeholder 7">
            <a:extLst>
              <a:ext uri="{FF2B5EF4-FFF2-40B4-BE49-F238E27FC236}">
                <a16:creationId xmlns:a16="http://schemas.microsoft.com/office/drawing/2014/main" id="{67794E57-B536-0243-BB27-5078FB9902F7}"/>
              </a:ext>
            </a:extLst>
          </p:cNvPr>
          <p:cNvSpPr>
            <a:spLocks noGrp="1"/>
          </p:cNvSpPr>
          <p:nvPr>
            <p:ph type="ftr" sz="quarter" idx="11"/>
          </p:nvPr>
        </p:nvSpPr>
        <p:spPr/>
        <p:txBody>
          <a:bodyPr/>
          <a:lstStyle/>
          <a:p>
            <a:r>
              <a:rPr lang="en-US"/>
              <a:t>Distributed and Cloud Computing - Fall 2021</a:t>
            </a:r>
          </a:p>
        </p:txBody>
      </p:sp>
      <p:sp>
        <p:nvSpPr>
          <p:cNvPr id="9" name="Slide Number Placeholder 8">
            <a:extLst>
              <a:ext uri="{FF2B5EF4-FFF2-40B4-BE49-F238E27FC236}">
                <a16:creationId xmlns:a16="http://schemas.microsoft.com/office/drawing/2014/main" id="{383AB531-98BC-E34D-ACF7-7457D39D08C6}"/>
              </a:ext>
            </a:extLst>
          </p:cNvPr>
          <p:cNvSpPr>
            <a:spLocks noGrp="1"/>
          </p:cNvSpPr>
          <p:nvPr>
            <p:ph type="sldNum" sz="quarter" idx="12"/>
          </p:nvPr>
        </p:nvSpPr>
        <p:spPr/>
        <p:txBody>
          <a:bodyPr/>
          <a:lstStyle/>
          <a:p>
            <a:fld id="{E5F9FE24-64CB-6D42-A9EC-97246F7285E9}" type="slidenum">
              <a:rPr lang="en-US" smtClean="0"/>
              <a:t>15</a:t>
            </a:fld>
            <a:endParaRPr lang="en-US"/>
          </a:p>
        </p:txBody>
      </p:sp>
    </p:spTree>
    <p:extLst>
      <p:ext uri="{BB962C8B-B14F-4D97-AF65-F5344CB8AC3E}">
        <p14:creationId xmlns:p14="http://schemas.microsoft.com/office/powerpoint/2010/main" val="353845435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321"/>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62ADB-D8D0-3A43-89D1-52336636AD90}"/>
              </a:ext>
            </a:extLst>
          </p:cNvPr>
          <p:cNvSpPr>
            <a:spLocks noGrp="1"/>
          </p:cNvSpPr>
          <p:nvPr>
            <p:ph type="title"/>
          </p:nvPr>
        </p:nvSpPr>
        <p:spPr/>
        <p:txBody>
          <a:bodyPr/>
          <a:lstStyle/>
          <a:p>
            <a:r>
              <a:rPr lang="en-US" dirty="0"/>
              <a:t>Storage Area Network (continued)</a:t>
            </a:r>
          </a:p>
        </p:txBody>
      </p:sp>
      <p:sp>
        <p:nvSpPr>
          <p:cNvPr id="3" name="Content Placeholder 2">
            <a:extLst>
              <a:ext uri="{FF2B5EF4-FFF2-40B4-BE49-F238E27FC236}">
                <a16:creationId xmlns:a16="http://schemas.microsoft.com/office/drawing/2014/main" id="{A292C8AA-4F24-3349-83B7-1605EC502B36}"/>
              </a:ext>
            </a:extLst>
          </p:cNvPr>
          <p:cNvSpPr>
            <a:spLocks noGrp="1"/>
          </p:cNvSpPr>
          <p:nvPr>
            <p:ph idx="1"/>
          </p:nvPr>
        </p:nvSpPr>
        <p:spPr/>
        <p:txBody>
          <a:bodyPr/>
          <a:lstStyle/>
          <a:p>
            <a:r>
              <a:rPr lang="en-US" dirty="0"/>
              <a:t>SAN is one or more storage arrays </a:t>
            </a:r>
          </a:p>
          <a:p>
            <a:r>
              <a:rPr lang="en-US" dirty="0"/>
              <a:t>Connected to one or more </a:t>
            </a:r>
            <a:r>
              <a:rPr lang="en-US" dirty="0" err="1"/>
              <a:t>Fibre</a:t>
            </a:r>
            <a:r>
              <a:rPr lang="en-US" dirty="0"/>
              <a:t> Channel switches </a:t>
            </a:r>
          </a:p>
          <a:p>
            <a:r>
              <a:rPr lang="en-US" dirty="0"/>
              <a:t>Hosts also attach to the switches </a:t>
            </a:r>
          </a:p>
          <a:p>
            <a:r>
              <a:rPr lang="en-US" dirty="0"/>
              <a:t>Storage made available via LUN Masking from specific arrays to specific servers </a:t>
            </a:r>
          </a:p>
          <a:p>
            <a:r>
              <a:rPr lang="en-US" dirty="0"/>
              <a:t>Easy to add or remove storage, add new host and allocate it storage </a:t>
            </a:r>
          </a:p>
          <a:p>
            <a:pPr lvl="1"/>
            <a:r>
              <a:rPr lang="en-US" dirty="0"/>
              <a:t>Over low-latency </a:t>
            </a:r>
            <a:r>
              <a:rPr lang="en-US" dirty="0" err="1"/>
              <a:t>Fibre</a:t>
            </a:r>
            <a:r>
              <a:rPr lang="en-US" dirty="0"/>
              <a:t> Channel fabric </a:t>
            </a:r>
          </a:p>
          <a:p>
            <a:r>
              <a:rPr lang="en-US" dirty="0"/>
              <a:t>Separate storage networks and communications networks</a:t>
            </a:r>
          </a:p>
        </p:txBody>
      </p:sp>
      <p:sp>
        <p:nvSpPr>
          <p:cNvPr id="6" name="Footer Placeholder 5">
            <a:extLst>
              <a:ext uri="{FF2B5EF4-FFF2-40B4-BE49-F238E27FC236}">
                <a16:creationId xmlns:a16="http://schemas.microsoft.com/office/drawing/2014/main" id="{CE84B93F-802F-6946-9AD4-302772CA51DE}"/>
              </a:ext>
            </a:extLst>
          </p:cNvPr>
          <p:cNvSpPr>
            <a:spLocks noGrp="1"/>
          </p:cNvSpPr>
          <p:nvPr>
            <p:ph type="ftr" sz="quarter" idx="11"/>
          </p:nvPr>
        </p:nvSpPr>
        <p:spPr/>
        <p:txBody>
          <a:bodyPr/>
          <a:lstStyle/>
          <a:p>
            <a:r>
              <a:rPr lang="en-US"/>
              <a:t>Distributed and Cloud Computing - Fall 2021</a:t>
            </a:r>
          </a:p>
        </p:txBody>
      </p:sp>
      <p:sp>
        <p:nvSpPr>
          <p:cNvPr id="7" name="Slide Number Placeholder 6">
            <a:extLst>
              <a:ext uri="{FF2B5EF4-FFF2-40B4-BE49-F238E27FC236}">
                <a16:creationId xmlns:a16="http://schemas.microsoft.com/office/drawing/2014/main" id="{C4923C7E-A1C6-644C-AC85-D77F187BDC9A}"/>
              </a:ext>
            </a:extLst>
          </p:cNvPr>
          <p:cNvSpPr>
            <a:spLocks noGrp="1"/>
          </p:cNvSpPr>
          <p:nvPr>
            <p:ph type="sldNum" sz="quarter" idx="12"/>
          </p:nvPr>
        </p:nvSpPr>
        <p:spPr/>
        <p:txBody>
          <a:bodyPr/>
          <a:lstStyle/>
          <a:p>
            <a:fld id="{E5F9FE24-64CB-6D42-A9EC-97246F7285E9}" type="slidenum">
              <a:rPr lang="en-US" smtClean="0"/>
              <a:t>16</a:t>
            </a:fld>
            <a:endParaRPr lang="en-US"/>
          </a:p>
        </p:txBody>
      </p:sp>
    </p:spTree>
    <p:extLst>
      <p:ext uri="{BB962C8B-B14F-4D97-AF65-F5344CB8AC3E}">
        <p14:creationId xmlns:p14="http://schemas.microsoft.com/office/powerpoint/2010/main" val="21669549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189BA-7407-CD4D-923B-831D1E8CA5A0}"/>
              </a:ext>
            </a:extLst>
          </p:cNvPr>
          <p:cNvSpPr>
            <a:spLocks noGrp="1"/>
          </p:cNvSpPr>
          <p:nvPr>
            <p:ph type="title"/>
          </p:nvPr>
        </p:nvSpPr>
        <p:spPr/>
        <p:txBody>
          <a:bodyPr/>
          <a:lstStyle/>
          <a:p>
            <a:r>
              <a:rPr lang="en-US" dirty="0"/>
              <a:t>Network-Attached Storage (NAS)</a:t>
            </a:r>
          </a:p>
        </p:txBody>
      </p:sp>
      <p:sp>
        <p:nvSpPr>
          <p:cNvPr id="3" name="Content Placeholder 2">
            <a:extLst>
              <a:ext uri="{FF2B5EF4-FFF2-40B4-BE49-F238E27FC236}">
                <a16:creationId xmlns:a16="http://schemas.microsoft.com/office/drawing/2014/main" id="{284F8F19-5018-EF41-9C47-6755788FBE81}"/>
              </a:ext>
            </a:extLst>
          </p:cNvPr>
          <p:cNvSpPr>
            <a:spLocks noGrp="1"/>
          </p:cNvSpPr>
          <p:nvPr>
            <p:ph idx="1"/>
          </p:nvPr>
        </p:nvSpPr>
        <p:spPr/>
        <p:txBody>
          <a:bodyPr/>
          <a:lstStyle/>
          <a:p>
            <a:r>
              <a:rPr lang="en-US" dirty="0"/>
              <a:t>Network-attached storage </a:t>
            </a:r>
            <a:r>
              <a:rPr lang="en-US" dirty="0">
                <a:highlight>
                  <a:srgbClr val="FFFF00"/>
                </a:highlight>
              </a:rPr>
              <a:t>(NAS) </a:t>
            </a:r>
            <a:r>
              <a:rPr lang="en-US" dirty="0"/>
              <a:t>is storage made available over a network rather than over a local connection (such as a bus) </a:t>
            </a:r>
          </a:p>
          <a:p>
            <a:pPr lvl="1"/>
            <a:r>
              <a:rPr lang="en-US" dirty="0"/>
              <a:t>Remotely attaching to file systems </a:t>
            </a:r>
          </a:p>
          <a:p>
            <a:r>
              <a:rPr lang="en-US" dirty="0"/>
              <a:t>NFS is a common protocol</a:t>
            </a:r>
          </a:p>
          <a:p>
            <a:r>
              <a:rPr lang="en-US" dirty="0"/>
              <a:t>Implemented via remote procedure calls (RPCs) between host and storage over typically TCP or UDP on IP network </a:t>
            </a:r>
          </a:p>
          <a:p>
            <a:r>
              <a:rPr lang="en-US" dirty="0"/>
              <a:t>Uses IP network to carry the SCSI protocol</a:t>
            </a:r>
          </a:p>
          <a:p>
            <a:pPr lvl="1"/>
            <a:r>
              <a:rPr lang="en-US" dirty="0"/>
              <a:t>Remotely attaching to devices (blocks)</a:t>
            </a:r>
          </a:p>
        </p:txBody>
      </p:sp>
      <p:sp>
        <p:nvSpPr>
          <p:cNvPr id="6" name="Footer Placeholder 5">
            <a:extLst>
              <a:ext uri="{FF2B5EF4-FFF2-40B4-BE49-F238E27FC236}">
                <a16:creationId xmlns:a16="http://schemas.microsoft.com/office/drawing/2014/main" id="{D15F8CB8-338F-3B40-9256-A8DC455710E9}"/>
              </a:ext>
            </a:extLst>
          </p:cNvPr>
          <p:cNvSpPr>
            <a:spLocks noGrp="1"/>
          </p:cNvSpPr>
          <p:nvPr>
            <p:ph type="ftr" sz="quarter" idx="11"/>
          </p:nvPr>
        </p:nvSpPr>
        <p:spPr/>
        <p:txBody>
          <a:bodyPr/>
          <a:lstStyle/>
          <a:p>
            <a:r>
              <a:rPr lang="en-US"/>
              <a:t>Distributed and Cloud Computing - Fall 2021</a:t>
            </a:r>
          </a:p>
        </p:txBody>
      </p:sp>
      <p:sp>
        <p:nvSpPr>
          <p:cNvPr id="7" name="Slide Number Placeholder 6">
            <a:extLst>
              <a:ext uri="{FF2B5EF4-FFF2-40B4-BE49-F238E27FC236}">
                <a16:creationId xmlns:a16="http://schemas.microsoft.com/office/drawing/2014/main" id="{E6C12E65-B38E-3548-AD66-FCD444CCC9A3}"/>
              </a:ext>
            </a:extLst>
          </p:cNvPr>
          <p:cNvSpPr>
            <a:spLocks noGrp="1"/>
          </p:cNvSpPr>
          <p:nvPr>
            <p:ph type="sldNum" sz="quarter" idx="12"/>
          </p:nvPr>
        </p:nvSpPr>
        <p:spPr/>
        <p:txBody>
          <a:bodyPr/>
          <a:lstStyle/>
          <a:p>
            <a:fld id="{E5F9FE24-64CB-6D42-A9EC-97246F7285E9}" type="slidenum">
              <a:rPr lang="en-US" smtClean="0"/>
              <a:t>17</a:t>
            </a:fld>
            <a:endParaRPr lang="en-US"/>
          </a:p>
        </p:txBody>
      </p:sp>
    </p:spTree>
    <p:extLst>
      <p:ext uri="{BB962C8B-B14F-4D97-AF65-F5344CB8AC3E}">
        <p14:creationId xmlns:p14="http://schemas.microsoft.com/office/powerpoint/2010/main" val="293782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A420-4D10-4D43-A141-67F329EFD46D}"/>
              </a:ext>
            </a:extLst>
          </p:cNvPr>
          <p:cNvSpPr>
            <a:spLocks noGrp="1"/>
          </p:cNvSpPr>
          <p:nvPr>
            <p:ph type="title"/>
          </p:nvPr>
        </p:nvSpPr>
        <p:spPr/>
        <p:txBody>
          <a:bodyPr/>
          <a:lstStyle/>
          <a:p>
            <a:r>
              <a:rPr lang="en-US" dirty="0"/>
              <a:t>NAS continued</a:t>
            </a:r>
          </a:p>
        </p:txBody>
      </p:sp>
      <p:pic>
        <p:nvPicPr>
          <p:cNvPr id="7" name="Content Placeholder 6">
            <a:extLst>
              <a:ext uri="{FF2B5EF4-FFF2-40B4-BE49-F238E27FC236}">
                <a16:creationId xmlns:a16="http://schemas.microsoft.com/office/drawing/2014/main" id="{967ADAA2-E3C5-1549-8431-A32840970ABB}"/>
              </a:ext>
            </a:extLst>
          </p:cNvPr>
          <p:cNvPicPr>
            <a:picLocks noGrp="1" noChangeAspect="1"/>
          </p:cNvPicPr>
          <p:nvPr>
            <p:ph idx="1"/>
          </p:nvPr>
        </p:nvPicPr>
        <p:blipFill>
          <a:blip r:embed="rId2"/>
          <a:stretch>
            <a:fillRect/>
          </a:stretch>
        </p:blipFill>
        <p:spPr>
          <a:xfrm>
            <a:off x="1257300" y="3209730"/>
            <a:ext cx="14331821" cy="5411755"/>
          </a:xfrm>
        </p:spPr>
      </p:pic>
      <p:sp>
        <p:nvSpPr>
          <p:cNvPr id="8" name="Footer Placeholder 7">
            <a:extLst>
              <a:ext uri="{FF2B5EF4-FFF2-40B4-BE49-F238E27FC236}">
                <a16:creationId xmlns:a16="http://schemas.microsoft.com/office/drawing/2014/main" id="{99C3DEA8-DEA3-DC4B-981F-BA227FF149D0}"/>
              </a:ext>
            </a:extLst>
          </p:cNvPr>
          <p:cNvSpPr>
            <a:spLocks noGrp="1"/>
          </p:cNvSpPr>
          <p:nvPr>
            <p:ph type="ftr" sz="quarter" idx="11"/>
          </p:nvPr>
        </p:nvSpPr>
        <p:spPr/>
        <p:txBody>
          <a:bodyPr/>
          <a:lstStyle/>
          <a:p>
            <a:r>
              <a:rPr lang="en-US"/>
              <a:t>Distributed and Cloud Computing - Fall 2021</a:t>
            </a:r>
          </a:p>
        </p:txBody>
      </p:sp>
      <p:sp>
        <p:nvSpPr>
          <p:cNvPr id="9" name="Slide Number Placeholder 8">
            <a:extLst>
              <a:ext uri="{FF2B5EF4-FFF2-40B4-BE49-F238E27FC236}">
                <a16:creationId xmlns:a16="http://schemas.microsoft.com/office/drawing/2014/main" id="{5535D281-43EA-E14C-892C-3C212BFCD132}"/>
              </a:ext>
            </a:extLst>
          </p:cNvPr>
          <p:cNvSpPr>
            <a:spLocks noGrp="1"/>
          </p:cNvSpPr>
          <p:nvPr>
            <p:ph type="sldNum" sz="quarter" idx="12"/>
          </p:nvPr>
        </p:nvSpPr>
        <p:spPr/>
        <p:txBody>
          <a:bodyPr/>
          <a:lstStyle/>
          <a:p>
            <a:fld id="{E5F9FE24-64CB-6D42-A9EC-97246F7285E9}" type="slidenum">
              <a:rPr lang="en-US" smtClean="0"/>
              <a:t>18</a:t>
            </a:fld>
            <a:endParaRPr lang="en-US"/>
          </a:p>
        </p:txBody>
      </p:sp>
    </p:spTree>
    <p:extLst>
      <p:ext uri="{BB962C8B-B14F-4D97-AF65-F5344CB8AC3E}">
        <p14:creationId xmlns:p14="http://schemas.microsoft.com/office/powerpoint/2010/main" val="604043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D9CE1-6700-E744-8DA9-9A5916171D44}"/>
              </a:ext>
            </a:extLst>
          </p:cNvPr>
          <p:cNvSpPr>
            <a:spLocks noGrp="1"/>
          </p:cNvSpPr>
          <p:nvPr>
            <p:ph type="title"/>
          </p:nvPr>
        </p:nvSpPr>
        <p:spPr>
          <a:xfrm>
            <a:off x="1257300" y="204786"/>
            <a:ext cx="15773400" cy="1988345"/>
          </a:xfrm>
        </p:spPr>
        <p:txBody>
          <a:bodyPr/>
          <a:lstStyle/>
          <a:p>
            <a:r>
              <a:rPr lang="en-US" dirty="0"/>
              <a:t>Software-Defined Storage (SDS)</a:t>
            </a:r>
          </a:p>
        </p:txBody>
      </p:sp>
      <p:sp>
        <p:nvSpPr>
          <p:cNvPr id="3" name="Content Placeholder 2">
            <a:extLst>
              <a:ext uri="{FF2B5EF4-FFF2-40B4-BE49-F238E27FC236}">
                <a16:creationId xmlns:a16="http://schemas.microsoft.com/office/drawing/2014/main" id="{F5C659E0-9A46-264D-9EBA-211B87C6F9F8}"/>
              </a:ext>
            </a:extLst>
          </p:cNvPr>
          <p:cNvSpPr>
            <a:spLocks noGrp="1"/>
          </p:cNvSpPr>
          <p:nvPr>
            <p:ph idx="1"/>
          </p:nvPr>
        </p:nvSpPr>
        <p:spPr>
          <a:xfrm>
            <a:off x="1257300" y="2327891"/>
            <a:ext cx="15773400" cy="6527007"/>
          </a:xfrm>
        </p:spPr>
        <p:txBody>
          <a:bodyPr/>
          <a:lstStyle/>
          <a:p>
            <a:r>
              <a:rPr lang="en-US" dirty="0"/>
              <a:t>Software-defined storage is a storage architecture for computer systems in which the </a:t>
            </a:r>
            <a:r>
              <a:rPr lang="en-US" b="1" dirty="0"/>
              <a:t>storage management software is separated from the basic hardware</a:t>
            </a:r>
            <a:r>
              <a:rPr lang="en-US" dirty="0"/>
              <a:t>. </a:t>
            </a:r>
          </a:p>
          <a:p>
            <a:endParaRPr lang="en-US" dirty="0"/>
          </a:p>
          <a:p>
            <a:r>
              <a:rPr lang="en-US" dirty="0"/>
              <a:t>With a structure that’s based on the concept of virtualization, a SDS storage environment for this purpose relies on a universal interface for accessing storage resources</a:t>
            </a:r>
          </a:p>
          <a:p>
            <a:pPr lvl="1"/>
            <a:r>
              <a:rPr lang="en-US" dirty="0"/>
              <a:t>specific software for the administration of individual storage devices unnecessary.</a:t>
            </a:r>
          </a:p>
          <a:p>
            <a:r>
              <a:rPr lang="en-US" dirty="0"/>
              <a:t> The </a:t>
            </a:r>
            <a:r>
              <a:rPr lang="en-US" b="1" dirty="0"/>
              <a:t>entire storage capacity </a:t>
            </a:r>
            <a:r>
              <a:rPr lang="en-US" dirty="0"/>
              <a:t>of the different hardware components can be </a:t>
            </a:r>
            <a:r>
              <a:rPr lang="en-US" b="1" dirty="0"/>
              <a:t>centrally bundled </a:t>
            </a:r>
            <a:r>
              <a:rPr lang="en-US" dirty="0"/>
              <a:t>and scaled in any dimension, or disseminated to the accessing clients. </a:t>
            </a:r>
          </a:p>
        </p:txBody>
      </p:sp>
      <p:sp>
        <p:nvSpPr>
          <p:cNvPr id="6" name="Footer Placeholder 5">
            <a:extLst>
              <a:ext uri="{FF2B5EF4-FFF2-40B4-BE49-F238E27FC236}">
                <a16:creationId xmlns:a16="http://schemas.microsoft.com/office/drawing/2014/main" id="{2E19AAE7-2D06-2346-892A-3AD32FB0F60F}"/>
              </a:ext>
            </a:extLst>
          </p:cNvPr>
          <p:cNvSpPr>
            <a:spLocks noGrp="1"/>
          </p:cNvSpPr>
          <p:nvPr>
            <p:ph type="ftr" sz="quarter" idx="11"/>
          </p:nvPr>
        </p:nvSpPr>
        <p:spPr/>
        <p:txBody>
          <a:bodyPr/>
          <a:lstStyle/>
          <a:p>
            <a:r>
              <a:rPr lang="en-US"/>
              <a:t>Distributed and Cloud Computing - Fall 2021</a:t>
            </a:r>
          </a:p>
        </p:txBody>
      </p:sp>
      <p:sp>
        <p:nvSpPr>
          <p:cNvPr id="7" name="Slide Number Placeholder 6">
            <a:extLst>
              <a:ext uri="{FF2B5EF4-FFF2-40B4-BE49-F238E27FC236}">
                <a16:creationId xmlns:a16="http://schemas.microsoft.com/office/drawing/2014/main" id="{03C1DC18-61E8-E445-B177-9283378DEFD3}"/>
              </a:ext>
            </a:extLst>
          </p:cNvPr>
          <p:cNvSpPr>
            <a:spLocks noGrp="1"/>
          </p:cNvSpPr>
          <p:nvPr>
            <p:ph type="sldNum" sz="quarter" idx="12"/>
          </p:nvPr>
        </p:nvSpPr>
        <p:spPr/>
        <p:txBody>
          <a:bodyPr/>
          <a:lstStyle/>
          <a:p>
            <a:fld id="{E5F9FE24-64CB-6D42-A9EC-97246F7285E9}" type="slidenum">
              <a:rPr lang="en-US" smtClean="0"/>
              <a:t>19</a:t>
            </a:fld>
            <a:endParaRPr lang="en-US"/>
          </a:p>
        </p:txBody>
      </p:sp>
    </p:spTree>
    <p:extLst>
      <p:ext uri="{BB962C8B-B14F-4D97-AF65-F5344CB8AC3E}">
        <p14:creationId xmlns:p14="http://schemas.microsoft.com/office/powerpoint/2010/main" val="2002701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1A82CE-38D0-E546-9B4F-471DF0D4C227}"/>
              </a:ext>
            </a:extLst>
          </p:cNvPr>
          <p:cNvSpPr>
            <a:spLocks noGrp="1"/>
          </p:cNvSpPr>
          <p:nvPr>
            <p:ph type="ctrTitle"/>
          </p:nvPr>
        </p:nvSpPr>
        <p:spPr/>
        <p:txBody>
          <a:bodyPr/>
          <a:lstStyle/>
          <a:p>
            <a:r>
              <a:rPr lang="en-US" dirty="0"/>
              <a:t>Cloud Storage</a:t>
            </a:r>
          </a:p>
        </p:txBody>
      </p:sp>
      <p:sp>
        <p:nvSpPr>
          <p:cNvPr id="7" name="Footer Placeholder 6">
            <a:extLst>
              <a:ext uri="{FF2B5EF4-FFF2-40B4-BE49-F238E27FC236}">
                <a16:creationId xmlns:a16="http://schemas.microsoft.com/office/drawing/2014/main" id="{6F3DAFFF-9491-9841-BE03-77271DDD34D8}"/>
              </a:ext>
            </a:extLst>
          </p:cNvPr>
          <p:cNvSpPr>
            <a:spLocks noGrp="1"/>
          </p:cNvSpPr>
          <p:nvPr>
            <p:ph type="ftr" sz="quarter" idx="11"/>
          </p:nvPr>
        </p:nvSpPr>
        <p:spPr/>
        <p:txBody>
          <a:bodyPr/>
          <a:lstStyle/>
          <a:p>
            <a:r>
              <a:rPr lang="en-US"/>
              <a:t>Distributed and Cloud Computing - Fall 2021</a:t>
            </a:r>
          </a:p>
        </p:txBody>
      </p:sp>
      <p:sp>
        <p:nvSpPr>
          <p:cNvPr id="8" name="Slide Number Placeholder 7">
            <a:extLst>
              <a:ext uri="{FF2B5EF4-FFF2-40B4-BE49-F238E27FC236}">
                <a16:creationId xmlns:a16="http://schemas.microsoft.com/office/drawing/2014/main" id="{A7BFDF9A-60AC-CF4C-AA50-547632F614E7}"/>
              </a:ext>
            </a:extLst>
          </p:cNvPr>
          <p:cNvSpPr>
            <a:spLocks noGrp="1"/>
          </p:cNvSpPr>
          <p:nvPr>
            <p:ph type="sldNum" sz="quarter" idx="12"/>
          </p:nvPr>
        </p:nvSpPr>
        <p:spPr/>
        <p:txBody>
          <a:bodyPr/>
          <a:lstStyle/>
          <a:p>
            <a:fld id="{E5F9FE24-64CB-6D42-A9EC-97246F7285E9}" type="slidenum">
              <a:rPr lang="en-US" smtClean="0"/>
              <a:t>2</a:t>
            </a:fld>
            <a:endParaRPr lang="en-US"/>
          </a:p>
        </p:txBody>
      </p:sp>
    </p:spTree>
    <p:extLst>
      <p:ext uri="{BB962C8B-B14F-4D97-AF65-F5344CB8AC3E}">
        <p14:creationId xmlns:p14="http://schemas.microsoft.com/office/powerpoint/2010/main" val="33793747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5F2DA-1EC2-E64C-A68F-B03FE9609D52}"/>
              </a:ext>
            </a:extLst>
          </p:cNvPr>
          <p:cNvSpPr>
            <a:spLocks noGrp="1"/>
          </p:cNvSpPr>
          <p:nvPr>
            <p:ph type="title"/>
          </p:nvPr>
        </p:nvSpPr>
        <p:spPr/>
        <p:txBody>
          <a:bodyPr/>
          <a:lstStyle/>
          <a:p>
            <a:r>
              <a:rPr lang="en-US" dirty="0"/>
              <a:t>SDS continued</a:t>
            </a:r>
          </a:p>
        </p:txBody>
      </p:sp>
      <p:pic>
        <p:nvPicPr>
          <p:cNvPr id="8" name="Content Placeholder 7">
            <a:extLst>
              <a:ext uri="{FF2B5EF4-FFF2-40B4-BE49-F238E27FC236}">
                <a16:creationId xmlns:a16="http://schemas.microsoft.com/office/drawing/2014/main" id="{7A4525BF-D9D6-FB4E-93A3-E604A844291B}"/>
              </a:ext>
            </a:extLst>
          </p:cNvPr>
          <p:cNvPicPr>
            <a:picLocks noGrp="1" noChangeAspect="1"/>
          </p:cNvPicPr>
          <p:nvPr>
            <p:ph idx="1"/>
          </p:nvPr>
        </p:nvPicPr>
        <p:blipFill>
          <a:blip r:embed="rId3"/>
          <a:stretch>
            <a:fillRect/>
          </a:stretch>
        </p:blipFill>
        <p:spPr>
          <a:xfrm>
            <a:off x="1455576" y="2911151"/>
            <a:ext cx="14275836" cy="5377187"/>
          </a:xfrm>
        </p:spPr>
      </p:pic>
      <p:sp>
        <p:nvSpPr>
          <p:cNvPr id="9" name="Footer Placeholder 8">
            <a:extLst>
              <a:ext uri="{FF2B5EF4-FFF2-40B4-BE49-F238E27FC236}">
                <a16:creationId xmlns:a16="http://schemas.microsoft.com/office/drawing/2014/main" id="{E7963998-0506-CE4C-9CEC-B6ABEEE30F6A}"/>
              </a:ext>
            </a:extLst>
          </p:cNvPr>
          <p:cNvSpPr>
            <a:spLocks noGrp="1"/>
          </p:cNvSpPr>
          <p:nvPr>
            <p:ph type="ftr" sz="quarter" idx="11"/>
          </p:nvPr>
        </p:nvSpPr>
        <p:spPr/>
        <p:txBody>
          <a:bodyPr/>
          <a:lstStyle/>
          <a:p>
            <a:r>
              <a:rPr lang="en-US"/>
              <a:t>Distributed and Cloud Computing - Fall 2021</a:t>
            </a:r>
          </a:p>
        </p:txBody>
      </p:sp>
      <p:sp>
        <p:nvSpPr>
          <p:cNvPr id="10" name="Slide Number Placeholder 9">
            <a:extLst>
              <a:ext uri="{FF2B5EF4-FFF2-40B4-BE49-F238E27FC236}">
                <a16:creationId xmlns:a16="http://schemas.microsoft.com/office/drawing/2014/main" id="{D6633BC6-A20F-1E40-80A9-A7BC8096FB1B}"/>
              </a:ext>
            </a:extLst>
          </p:cNvPr>
          <p:cNvSpPr>
            <a:spLocks noGrp="1"/>
          </p:cNvSpPr>
          <p:nvPr>
            <p:ph type="sldNum" sz="quarter" idx="12"/>
          </p:nvPr>
        </p:nvSpPr>
        <p:spPr/>
        <p:txBody>
          <a:bodyPr/>
          <a:lstStyle/>
          <a:p>
            <a:fld id="{E5F9FE24-64CB-6D42-A9EC-97246F7285E9}" type="slidenum">
              <a:rPr lang="en-US" smtClean="0"/>
              <a:t>20</a:t>
            </a:fld>
            <a:endParaRPr lang="en-US"/>
          </a:p>
        </p:txBody>
      </p:sp>
    </p:spTree>
    <p:extLst>
      <p:ext uri="{BB962C8B-B14F-4D97-AF65-F5344CB8AC3E}">
        <p14:creationId xmlns:p14="http://schemas.microsoft.com/office/powerpoint/2010/main" val="602998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4F7B0-C54F-3148-852C-8DD23C1AD11C}"/>
              </a:ext>
            </a:extLst>
          </p:cNvPr>
          <p:cNvSpPr>
            <a:spLocks noGrp="1"/>
          </p:cNvSpPr>
          <p:nvPr>
            <p:ph type="title"/>
          </p:nvPr>
        </p:nvSpPr>
        <p:spPr/>
        <p:txBody>
          <a:bodyPr/>
          <a:lstStyle/>
          <a:p>
            <a:r>
              <a:rPr lang="en-US" dirty="0"/>
              <a:t>Benefits of SDS</a:t>
            </a:r>
          </a:p>
        </p:txBody>
      </p:sp>
      <p:sp>
        <p:nvSpPr>
          <p:cNvPr id="3" name="Content Placeholder 2">
            <a:extLst>
              <a:ext uri="{FF2B5EF4-FFF2-40B4-BE49-F238E27FC236}">
                <a16:creationId xmlns:a16="http://schemas.microsoft.com/office/drawing/2014/main" id="{B6B77793-EA09-6B49-9093-3E0A66FC1655}"/>
              </a:ext>
            </a:extLst>
          </p:cNvPr>
          <p:cNvSpPr>
            <a:spLocks noGrp="1"/>
          </p:cNvSpPr>
          <p:nvPr>
            <p:ph idx="1"/>
          </p:nvPr>
        </p:nvSpPr>
        <p:spPr/>
        <p:txBody>
          <a:bodyPr>
            <a:noAutofit/>
          </a:bodyPr>
          <a:lstStyle/>
          <a:p>
            <a:r>
              <a:rPr lang="en-US" sz="4000" b="1" dirty="0"/>
              <a:t>Scalability: </a:t>
            </a:r>
          </a:p>
          <a:p>
            <a:pPr lvl="1"/>
            <a:r>
              <a:rPr lang="en-US" sz="3200" dirty="0"/>
              <a:t>both the amount of storage offered to clients and the underlying hardware should be scalable without any performance issues or downtime. Scalability for clients should be automated.</a:t>
            </a:r>
          </a:p>
          <a:p>
            <a:endParaRPr lang="en-US" sz="4000" b="1" dirty="0"/>
          </a:p>
          <a:p>
            <a:r>
              <a:rPr lang="en-US" sz="4000" b="1" dirty="0"/>
              <a:t>A Standard Interface: </a:t>
            </a:r>
          </a:p>
          <a:p>
            <a:pPr lvl="1"/>
            <a:r>
              <a:rPr lang="en-US" sz="3200" dirty="0"/>
              <a:t>Management and maintenance of SDS should be easy for administrators and clients.</a:t>
            </a:r>
          </a:p>
          <a:p>
            <a:endParaRPr lang="en-US" sz="4000" b="1" dirty="0"/>
          </a:p>
          <a:p>
            <a:r>
              <a:rPr lang="en-US" sz="4000" b="1" dirty="0"/>
              <a:t>Supports different storage types</a:t>
            </a:r>
          </a:p>
          <a:p>
            <a:pPr lvl="1"/>
            <a:r>
              <a:rPr lang="en-US" sz="3200" dirty="0"/>
              <a:t>The SDS should support applications written for the </a:t>
            </a:r>
            <a:r>
              <a:rPr lang="en-US" sz="3200" dirty="0">
                <a:highlight>
                  <a:srgbClr val="FFFF00"/>
                </a:highlight>
              </a:rPr>
              <a:t>object, file, or block storage</a:t>
            </a:r>
            <a:r>
              <a:rPr lang="en-US" sz="3200" dirty="0"/>
              <a:t>. </a:t>
            </a:r>
          </a:p>
        </p:txBody>
      </p:sp>
      <p:sp>
        <p:nvSpPr>
          <p:cNvPr id="4" name="Footer Placeholder 3">
            <a:extLst>
              <a:ext uri="{FF2B5EF4-FFF2-40B4-BE49-F238E27FC236}">
                <a16:creationId xmlns:a16="http://schemas.microsoft.com/office/drawing/2014/main" id="{AA2E2499-D80C-D140-9EE3-54C2D45EEC05}"/>
              </a:ext>
            </a:extLst>
          </p:cNvPr>
          <p:cNvSpPr>
            <a:spLocks noGrp="1"/>
          </p:cNvSpPr>
          <p:nvPr>
            <p:ph type="ftr" sz="quarter" idx="11"/>
          </p:nvPr>
        </p:nvSpPr>
        <p:spPr/>
        <p:txBody>
          <a:bodyPr/>
          <a:lstStyle/>
          <a:p>
            <a:r>
              <a:rPr lang="en-US"/>
              <a:t>Distributed and Cloud Computing - Fall 2021</a:t>
            </a:r>
          </a:p>
        </p:txBody>
      </p:sp>
      <p:sp>
        <p:nvSpPr>
          <p:cNvPr id="7" name="Slide Number Placeholder 6">
            <a:extLst>
              <a:ext uri="{FF2B5EF4-FFF2-40B4-BE49-F238E27FC236}">
                <a16:creationId xmlns:a16="http://schemas.microsoft.com/office/drawing/2014/main" id="{B795E0C5-EE8E-C147-8DE6-F414BC30F90F}"/>
              </a:ext>
            </a:extLst>
          </p:cNvPr>
          <p:cNvSpPr>
            <a:spLocks noGrp="1"/>
          </p:cNvSpPr>
          <p:nvPr>
            <p:ph type="sldNum" sz="quarter" idx="12"/>
          </p:nvPr>
        </p:nvSpPr>
        <p:spPr/>
        <p:txBody>
          <a:bodyPr/>
          <a:lstStyle/>
          <a:p>
            <a:fld id="{E5F9FE24-64CB-6D42-A9EC-97246F7285E9}" type="slidenum">
              <a:rPr lang="en-US" smtClean="0"/>
              <a:t>21</a:t>
            </a:fld>
            <a:endParaRPr lang="en-US"/>
          </a:p>
        </p:txBody>
      </p:sp>
    </p:spTree>
    <p:extLst>
      <p:ext uri="{BB962C8B-B14F-4D97-AF65-F5344CB8AC3E}">
        <p14:creationId xmlns:p14="http://schemas.microsoft.com/office/powerpoint/2010/main" val="4294326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BE40E-2705-404C-A44D-D3AE319CDDB6}"/>
              </a:ext>
            </a:extLst>
          </p:cNvPr>
          <p:cNvSpPr>
            <a:spLocks noGrp="1"/>
          </p:cNvSpPr>
          <p:nvPr>
            <p:ph type="title"/>
          </p:nvPr>
        </p:nvSpPr>
        <p:spPr/>
        <p:txBody>
          <a:bodyPr/>
          <a:lstStyle/>
          <a:p>
            <a:r>
              <a:rPr lang="en-US" dirty="0"/>
              <a:t>Cloud Storage </a:t>
            </a:r>
          </a:p>
        </p:txBody>
      </p:sp>
      <p:sp>
        <p:nvSpPr>
          <p:cNvPr id="3" name="Content Placeholder 2">
            <a:extLst>
              <a:ext uri="{FF2B5EF4-FFF2-40B4-BE49-F238E27FC236}">
                <a16:creationId xmlns:a16="http://schemas.microsoft.com/office/drawing/2014/main" id="{9575E2C9-0D28-0843-B939-CC29B8758296}"/>
              </a:ext>
            </a:extLst>
          </p:cNvPr>
          <p:cNvSpPr>
            <a:spLocks noGrp="1"/>
          </p:cNvSpPr>
          <p:nvPr>
            <p:ph idx="1"/>
          </p:nvPr>
        </p:nvSpPr>
        <p:spPr/>
        <p:txBody>
          <a:bodyPr/>
          <a:lstStyle/>
          <a:p>
            <a:r>
              <a:rPr lang="en-US" dirty="0"/>
              <a:t>Cloud Storage is implemented using SDS.</a:t>
            </a:r>
          </a:p>
          <a:p>
            <a:pPr marL="0" indent="0">
              <a:buNone/>
            </a:pPr>
            <a:endParaRPr lang="en-US" dirty="0"/>
          </a:p>
          <a:p>
            <a:r>
              <a:rPr lang="en-US" dirty="0"/>
              <a:t>In the cloud provider’s data center, there are hundreds or thousands of  physical hard drives sitting somewhere storing data, controlled by one or more servers.</a:t>
            </a:r>
          </a:p>
          <a:p>
            <a:pPr lvl="1"/>
            <a:r>
              <a:rPr lang="en-US" dirty="0"/>
              <a:t>a user can access the data using a network connection.</a:t>
            </a:r>
          </a:p>
          <a:p>
            <a:pPr marL="685800" lvl="1" indent="0">
              <a:buNone/>
            </a:pPr>
            <a:endParaRPr lang="en-US" dirty="0"/>
          </a:p>
          <a:p>
            <a:r>
              <a:rPr lang="en-US" dirty="0"/>
              <a:t>Focus is on </a:t>
            </a:r>
            <a:r>
              <a:rPr lang="en-US" b="1" dirty="0">
                <a:solidFill>
                  <a:srgbClr val="FF0000"/>
                </a:solidFill>
              </a:rPr>
              <a:t>performance</a:t>
            </a:r>
            <a:r>
              <a:rPr lang="en-US" dirty="0"/>
              <a:t> and </a:t>
            </a:r>
            <a:r>
              <a:rPr lang="en-US" b="1" dirty="0">
                <a:solidFill>
                  <a:srgbClr val="FF0000"/>
                </a:solidFill>
              </a:rPr>
              <a:t>cost</a:t>
            </a:r>
            <a:r>
              <a:rPr lang="en-US" dirty="0"/>
              <a:t>.</a:t>
            </a:r>
          </a:p>
          <a:p>
            <a:pPr lvl="1"/>
            <a:endParaRPr lang="en-US" dirty="0"/>
          </a:p>
        </p:txBody>
      </p:sp>
      <p:sp>
        <p:nvSpPr>
          <p:cNvPr id="7" name="Footer Placeholder 6">
            <a:extLst>
              <a:ext uri="{FF2B5EF4-FFF2-40B4-BE49-F238E27FC236}">
                <a16:creationId xmlns:a16="http://schemas.microsoft.com/office/drawing/2014/main" id="{81E2A579-F7F3-EC4C-9247-5D9F6F7B8084}"/>
              </a:ext>
            </a:extLst>
          </p:cNvPr>
          <p:cNvSpPr>
            <a:spLocks noGrp="1"/>
          </p:cNvSpPr>
          <p:nvPr>
            <p:ph type="ftr" sz="quarter" idx="11"/>
          </p:nvPr>
        </p:nvSpPr>
        <p:spPr/>
        <p:txBody>
          <a:bodyPr/>
          <a:lstStyle/>
          <a:p>
            <a:r>
              <a:rPr lang="en-US"/>
              <a:t>Distributed and Cloud Computing - Fall 2021</a:t>
            </a:r>
          </a:p>
        </p:txBody>
      </p:sp>
      <p:sp>
        <p:nvSpPr>
          <p:cNvPr id="8" name="Slide Number Placeholder 7">
            <a:extLst>
              <a:ext uri="{FF2B5EF4-FFF2-40B4-BE49-F238E27FC236}">
                <a16:creationId xmlns:a16="http://schemas.microsoft.com/office/drawing/2014/main" id="{DF5D28A7-056D-FA49-AA54-598C352CA05B}"/>
              </a:ext>
            </a:extLst>
          </p:cNvPr>
          <p:cNvSpPr>
            <a:spLocks noGrp="1"/>
          </p:cNvSpPr>
          <p:nvPr>
            <p:ph type="sldNum" sz="quarter" idx="12"/>
          </p:nvPr>
        </p:nvSpPr>
        <p:spPr/>
        <p:txBody>
          <a:bodyPr/>
          <a:lstStyle/>
          <a:p>
            <a:fld id="{E5F9FE24-64CB-6D42-A9EC-97246F7285E9}" type="slidenum">
              <a:rPr lang="en-US" smtClean="0"/>
              <a:t>22</a:t>
            </a:fld>
            <a:endParaRPr lang="en-US" dirty="0"/>
          </a:p>
        </p:txBody>
      </p:sp>
    </p:spTree>
    <p:extLst>
      <p:ext uri="{BB962C8B-B14F-4D97-AF65-F5344CB8AC3E}">
        <p14:creationId xmlns:p14="http://schemas.microsoft.com/office/powerpoint/2010/main" val="29370987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3" name="Google Shape;313;p49"/>
          <p:cNvPicPr preferRelativeResize="0"/>
          <p:nvPr/>
        </p:nvPicPr>
        <p:blipFill>
          <a:blip r:embed="rId3">
            <a:alphaModFix/>
          </a:blip>
          <a:stretch>
            <a:fillRect/>
          </a:stretch>
        </p:blipFill>
        <p:spPr>
          <a:xfrm>
            <a:off x="10614025" y="3281063"/>
            <a:ext cx="5170932" cy="4445187"/>
          </a:xfrm>
          <a:prstGeom prst="rect">
            <a:avLst/>
          </a:prstGeom>
          <a:noFill/>
          <a:ln>
            <a:noFill/>
          </a:ln>
        </p:spPr>
      </p:pic>
      <p:sp>
        <p:nvSpPr>
          <p:cNvPr id="314" name="Google Shape;314;p49"/>
          <p:cNvSpPr txBox="1">
            <a:spLocks noGrp="1"/>
          </p:cNvSpPr>
          <p:nvPr>
            <p:ph type="title"/>
          </p:nvPr>
        </p:nvSpPr>
        <p:spPr>
          <a:xfrm>
            <a:off x="1672475" y="1154875"/>
            <a:ext cx="14775300" cy="11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three common use cases for cloud storage</a:t>
            </a:r>
            <a:endParaRPr/>
          </a:p>
        </p:txBody>
      </p:sp>
      <p:sp>
        <p:nvSpPr>
          <p:cNvPr id="315" name="Google Shape;315;p49"/>
          <p:cNvSpPr txBox="1"/>
          <p:nvPr/>
        </p:nvSpPr>
        <p:spPr>
          <a:xfrm>
            <a:off x="4280367" y="9559014"/>
            <a:ext cx="11319000" cy="523200"/>
          </a:xfrm>
          <a:prstGeom prst="rect">
            <a:avLst/>
          </a:prstGeom>
          <a:noFill/>
          <a:ln>
            <a:noFill/>
          </a:ln>
        </p:spPr>
        <p:txBody>
          <a:bodyPr spcFirstLastPara="1" wrap="square" lIns="182850" tIns="182850" rIns="182850" bIns="182850" anchor="t" anchorCtr="0">
            <a:noAutofit/>
          </a:bodyPr>
          <a:lstStyle/>
          <a:p>
            <a:pPr marL="0" lvl="0" indent="0" algn="l" rtl="0">
              <a:lnSpc>
                <a:spcPct val="115000"/>
              </a:lnSpc>
              <a:spcBef>
                <a:spcPts val="0"/>
              </a:spcBef>
              <a:spcAft>
                <a:spcPts val="0"/>
              </a:spcAft>
              <a:buClr>
                <a:srgbClr val="000000"/>
              </a:buClr>
              <a:buSzPts val="2200"/>
              <a:buFont typeface="Arial"/>
              <a:buNone/>
            </a:pPr>
            <a:r>
              <a:rPr lang="en" sz="160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600" u="sng">
                <a:solidFill>
                  <a:srgbClr val="3B83F3"/>
                </a:solidFill>
                <a:latin typeface="Google Sans"/>
                <a:ea typeface="Google Sans"/>
                <a:cs typeface="Google Sans"/>
                <a:sym typeface="Google Sans"/>
                <a:hlinkClick r:id="rId4">
                  <a:extLst>
                    <a:ext uri="{A12FA001-AC4F-418D-AE19-62706E023703}">
                      <ahyp:hlinkClr xmlns:ahyp="http://schemas.microsoft.com/office/drawing/2018/hyperlinkcolor" val="tx"/>
                    </a:ext>
                  </a:extLst>
                </a:hlinkClick>
              </a:rPr>
              <a:t>Website</a:t>
            </a:r>
            <a:r>
              <a:rPr lang="en" sz="1600">
                <a:solidFill>
                  <a:srgbClr val="546E7A"/>
                </a:solidFill>
                <a:latin typeface="Google Sans"/>
                <a:ea typeface="Google Sans"/>
                <a:cs typeface="Google Sans"/>
                <a:sym typeface="Google Sans"/>
              </a:rPr>
              <a:t>.</a:t>
            </a:r>
            <a:endParaRPr sz="1600">
              <a:solidFill>
                <a:srgbClr val="999999"/>
              </a:solidFill>
              <a:latin typeface="Google Sans"/>
              <a:ea typeface="Google Sans"/>
              <a:cs typeface="Google Sans"/>
              <a:sym typeface="Google Sans"/>
            </a:endParaRPr>
          </a:p>
        </p:txBody>
      </p:sp>
      <p:cxnSp>
        <p:nvCxnSpPr>
          <p:cNvPr id="316" name="Google Shape;316;p49"/>
          <p:cNvCxnSpPr>
            <a:stCxn id="317" idx="4"/>
            <a:endCxn id="318" idx="4"/>
          </p:cNvCxnSpPr>
          <p:nvPr/>
        </p:nvCxnSpPr>
        <p:spPr>
          <a:xfrm>
            <a:off x="2144375" y="3219248"/>
            <a:ext cx="0" cy="2591400"/>
          </a:xfrm>
          <a:prstGeom prst="straightConnector1">
            <a:avLst/>
          </a:prstGeom>
          <a:noFill/>
          <a:ln w="38100" cap="flat" cmpd="sng">
            <a:solidFill>
              <a:srgbClr val="BDC1C6"/>
            </a:solidFill>
            <a:prstDash val="solid"/>
            <a:round/>
            <a:headEnd type="none" w="med" len="med"/>
            <a:tailEnd type="none" w="med" len="med"/>
          </a:ln>
        </p:spPr>
      </p:cxnSp>
      <p:sp>
        <p:nvSpPr>
          <p:cNvPr id="317" name="Google Shape;317;p49"/>
          <p:cNvSpPr/>
          <p:nvPr/>
        </p:nvSpPr>
        <p:spPr>
          <a:xfrm>
            <a:off x="1836875" y="2604248"/>
            <a:ext cx="615000" cy="615000"/>
          </a:xfrm>
          <a:prstGeom prst="ellipse">
            <a:avLst/>
          </a:prstGeom>
          <a:solidFill>
            <a:srgbClr val="4285F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800" b="1">
                <a:solidFill>
                  <a:srgbClr val="FFFFFF"/>
                </a:solidFill>
                <a:latin typeface="Google Sans"/>
                <a:ea typeface="Google Sans"/>
                <a:cs typeface="Google Sans"/>
                <a:sym typeface="Google Sans"/>
              </a:rPr>
              <a:t>1</a:t>
            </a:r>
            <a:endParaRPr sz="2800" b="1">
              <a:solidFill>
                <a:srgbClr val="FFFFFF"/>
              </a:solidFill>
              <a:latin typeface="Google Sans"/>
              <a:ea typeface="Google Sans"/>
              <a:cs typeface="Google Sans"/>
              <a:sym typeface="Google Sans"/>
            </a:endParaRPr>
          </a:p>
        </p:txBody>
      </p:sp>
      <p:sp>
        <p:nvSpPr>
          <p:cNvPr id="319" name="Google Shape;319;p49"/>
          <p:cNvSpPr txBox="1"/>
          <p:nvPr/>
        </p:nvSpPr>
        <p:spPr>
          <a:xfrm>
            <a:off x="2564188" y="2506998"/>
            <a:ext cx="6344400" cy="704400"/>
          </a:xfrm>
          <a:prstGeom prst="rect">
            <a:avLst/>
          </a:prstGeom>
          <a:noFill/>
          <a:ln>
            <a:noFill/>
          </a:ln>
        </p:spPr>
        <p:txBody>
          <a:bodyPr spcFirstLastPara="1" wrap="square" lIns="182850" tIns="182850" rIns="182850" bIns="182850" anchor="t" anchorCtr="0">
            <a:noAutofit/>
          </a:bodyPr>
          <a:lstStyle/>
          <a:p>
            <a:pPr marL="0" lvl="0" indent="0" algn="l" rtl="0">
              <a:spcBef>
                <a:spcPts val="0"/>
              </a:spcBef>
              <a:spcAft>
                <a:spcPts val="2000"/>
              </a:spcAft>
              <a:buNone/>
            </a:pPr>
            <a:r>
              <a:rPr lang="en" sz="2800">
                <a:solidFill>
                  <a:srgbClr val="3C4043"/>
                </a:solidFill>
                <a:latin typeface="Roboto"/>
                <a:ea typeface="Roboto"/>
                <a:cs typeface="Roboto"/>
                <a:sym typeface="Roboto"/>
              </a:rPr>
              <a:t>Content storage and delivery</a:t>
            </a:r>
            <a:endParaRPr sz="2800">
              <a:solidFill>
                <a:srgbClr val="3C4043"/>
              </a:solidFill>
              <a:latin typeface="Roboto"/>
              <a:ea typeface="Roboto"/>
              <a:cs typeface="Roboto"/>
              <a:sym typeface="Roboto"/>
            </a:endParaRPr>
          </a:p>
        </p:txBody>
      </p:sp>
      <p:sp>
        <p:nvSpPr>
          <p:cNvPr id="320" name="Google Shape;320;p49"/>
          <p:cNvSpPr/>
          <p:nvPr/>
        </p:nvSpPr>
        <p:spPr>
          <a:xfrm>
            <a:off x="1836875" y="3891330"/>
            <a:ext cx="615000" cy="615000"/>
          </a:xfrm>
          <a:prstGeom prst="ellipse">
            <a:avLst/>
          </a:prstGeom>
          <a:solidFill>
            <a:srgbClr val="EA433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800" b="1">
                <a:solidFill>
                  <a:srgbClr val="FFFFFF"/>
                </a:solidFill>
                <a:latin typeface="Google Sans"/>
                <a:ea typeface="Google Sans"/>
                <a:cs typeface="Google Sans"/>
                <a:sym typeface="Google Sans"/>
              </a:rPr>
              <a:t>2</a:t>
            </a:r>
            <a:endParaRPr sz="2800" b="1">
              <a:solidFill>
                <a:srgbClr val="FFFFFF"/>
              </a:solidFill>
              <a:latin typeface="Google Sans"/>
              <a:ea typeface="Google Sans"/>
              <a:cs typeface="Google Sans"/>
              <a:sym typeface="Google Sans"/>
            </a:endParaRPr>
          </a:p>
        </p:txBody>
      </p:sp>
      <p:sp>
        <p:nvSpPr>
          <p:cNvPr id="318" name="Google Shape;318;p49"/>
          <p:cNvSpPr/>
          <p:nvPr/>
        </p:nvSpPr>
        <p:spPr>
          <a:xfrm>
            <a:off x="1836875" y="5195599"/>
            <a:ext cx="615000" cy="615000"/>
          </a:xfrm>
          <a:prstGeom prst="ellipse">
            <a:avLst/>
          </a:prstGeom>
          <a:solidFill>
            <a:srgbClr val="FBBC0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800" b="1">
                <a:solidFill>
                  <a:srgbClr val="434343"/>
                </a:solidFill>
                <a:latin typeface="Google Sans"/>
                <a:ea typeface="Google Sans"/>
                <a:cs typeface="Google Sans"/>
                <a:sym typeface="Google Sans"/>
              </a:rPr>
              <a:t>3</a:t>
            </a:r>
            <a:endParaRPr sz="2800" b="1">
              <a:solidFill>
                <a:srgbClr val="434343"/>
              </a:solidFill>
              <a:latin typeface="Google Sans"/>
              <a:ea typeface="Google Sans"/>
              <a:cs typeface="Google Sans"/>
              <a:sym typeface="Google Sans"/>
            </a:endParaRPr>
          </a:p>
        </p:txBody>
      </p:sp>
      <p:sp>
        <p:nvSpPr>
          <p:cNvPr id="321" name="Google Shape;321;p49"/>
          <p:cNvSpPr txBox="1"/>
          <p:nvPr/>
        </p:nvSpPr>
        <p:spPr>
          <a:xfrm>
            <a:off x="2564188" y="5115874"/>
            <a:ext cx="6344400" cy="704400"/>
          </a:xfrm>
          <a:prstGeom prst="rect">
            <a:avLst/>
          </a:prstGeom>
          <a:noFill/>
          <a:ln>
            <a:noFill/>
          </a:ln>
        </p:spPr>
        <p:txBody>
          <a:bodyPr spcFirstLastPara="1" wrap="square" lIns="182850" tIns="182850" rIns="182850" bIns="182850" anchor="t" anchorCtr="0">
            <a:noAutofit/>
          </a:bodyPr>
          <a:lstStyle/>
          <a:p>
            <a:pPr marL="0" lvl="0" indent="0" algn="l" rtl="0">
              <a:spcBef>
                <a:spcPts val="0"/>
              </a:spcBef>
              <a:spcAft>
                <a:spcPts val="2000"/>
              </a:spcAft>
              <a:buNone/>
            </a:pPr>
            <a:r>
              <a:rPr lang="en" sz="2800">
                <a:solidFill>
                  <a:srgbClr val="3C4043"/>
                </a:solidFill>
                <a:latin typeface="Roboto"/>
                <a:ea typeface="Roboto"/>
                <a:cs typeface="Roboto"/>
                <a:sym typeface="Roboto"/>
              </a:rPr>
              <a:t>Backup and archival storage</a:t>
            </a:r>
            <a:endParaRPr sz="2800">
              <a:solidFill>
                <a:srgbClr val="3C4043"/>
              </a:solidFill>
              <a:latin typeface="Roboto"/>
              <a:ea typeface="Roboto"/>
              <a:cs typeface="Roboto"/>
              <a:sym typeface="Roboto"/>
            </a:endParaRPr>
          </a:p>
        </p:txBody>
      </p:sp>
      <p:sp>
        <p:nvSpPr>
          <p:cNvPr id="322" name="Google Shape;322;p49"/>
          <p:cNvSpPr txBox="1"/>
          <p:nvPr/>
        </p:nvSpPr>
        <p:spPr>
          <a:xfrm>
            <a:off x="2564200" y="3591875"/>
            <a:ext cx="6034500" cy="1140000"/>
          </a:xfrm>
          <a:prstGeom prst="rect">
            <a:avLst/>
          </a:prstGeom>
          <a:noFill/>
          <a:ln>
            <a:noFill/>
          </a:ln>
        </p:spPr>
        <p:txBody>
          <a:bodyPr spcFirstLastPara="1" wrap="square" lIns="182850" tIns="182850" rIns="182850" bIns="182850" anchor="t" anchorCtr="0">
            <a:noAutofit/>
          </a:bodyPr>
          <a:lstStyle/>
          <a:p>
            <a:pPr marL="0" lvl="0" indent="0" algn="l" rtl="0">
              <a:spcBef>
                <a:spcPts val="0"/>
              </a:spcBef>
              <a:spcAft>
                <a:spcPts val="2000"/>
              </a:spcAft>
              <a:buNone/>
            </a:pPr>
            <a:r>
              <a:rPr lang="en" sz="2800">
                <a:solidFill>
                  <a:srgbClr val="3C4043"/>
                </a:solidFill>
                <a:latin typeface="Roboto"/>
                <a:ea typeface="Roboto"/>
                <a:cs typeface="Roboto"/>
                <a:sym typeface="Roboto"/>
              </a:rPr>
              <a:t>Storage for data analytics and general compute</a:t>
            </a:r>
            <a:endParaRPr sz="2800">
              <a:solidFill>
                <a:srgbClr val="3C4043"/>
              </a:solidFill>
              <a:latin typeface="Roboto"/>
              <a:ea typeface="Roboto"/>
              <a:cs typeface="Roboto"/>
              <a:sym typeface="Roboto"/>
            </a:endParaRPr>
          </a:p>
        </p:txBody>
      </p:sp>
      <p:sp>
        <p:nvSpPr>
          <p:cNvPr id="12" name="Slide Number Placeholder 7">
            <a:extLst>
              <a:ext uri="{FF2B5EF4-FFF2-40B4-BE49-F238E27FC236}">
                <a16:creationId xmlns:a16="http://schemas.microsoft.com/office/drawing/2014/main" id="{6FB11C7B-3358-6740-92B6-0F3D1500284D}"/>
              </a:ext>
            </a:extLst>
          </p:cNvPr>
          <p:cNvSpPr txBox="1">
            <a:spLocks/>
          </p:cNvSpPr>
          <p:nvPr/>
        </p:nvSpPr>
        <p:spPr>
          <a:xfrm>
            <a:off x="16827500" y="9546770"/>
            <a:ext cx="4114800" cy="54768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E5F9FE24-64CB-6D42-A9EC-97246F7285E9}" type="slidenum">
              <a:rPr lang="en-US" smtClean="0">
                <a:solidFill>
                  <a:schemeClr val="bg1">
                    <a:lumMod val="65000"/>
                  </a:schemeClr>
                </a:solidFill>
              </a:rPr>
              <a:pPr/>
              <a:t>23</a:t>
            </a:fld>
            <a:endParaRPr lang="en-US" dirty="0">
              <a:solidFill>
                <a:schemeClr val="bg1">
                  <a:lumMod val="65000"/>
                </a:schemeClr>
              </a:solidFill>
            </a:endParaRPr>
          </a:p>
        </p:txBody>
      </p:sp>
    </p:spTree>
    <p:extLst>
      <p:ext uri="{BB962C8B-B14F-4D97-AF65-F5344CB8AC3E}">
        <p14:creationId xmlns:p14="http://schemas.microsoft.com/office/powerpoint/2010/main" val="1873624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AFD86-648E-6247-83A6-4291D6B0F3A9}"/>
              </a:ext>
            </a:extLst>
          </p:cNvPr>
          <p:cNvSpPr>
            <a:spLocks noGrp="1"/>
          </p:cNvSpPr>
          <p:nvPr>
            <p:ph type="title"/>
          </p:nvPr>
        </p:nvSpPr>
        <p:spPr>
          <a:xfrm>
            <a:off x="1257300" y="847473"/>
            <a:ext cx="15773400" cy="1688560"/>
          </a:xfrm>
        </p:spPr>
        <p:txBody>
          <a:bodyPr/>
          <a:lstStyle/>
          <a:p>
            <a:r>
              <a:rPr lang="en-US" dirty="0"/>
              <a:t>Example Cloud Storage Services</a:t>
            </a:r>
          </a:p>
        </p:txBody>
      </p:sp>
      <p:pic>
        <p:nvPicPr>
          <p:cNvPr id="1026" name="Picture 2" descr="Online Storage Services">
            <a:extLst>
              <a:ext uri="{FF2B5EF4-FFF2-40B4-BE49-F238E27FC236}">
                <a16:creationId xmlns:a16="http://schemas.microsoft.com/office/drawing/2014/main" id="{B9E197DD-2072-5340-A997-1DC6722801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2774268"/>
            <a:ext cx="9753600" cy="6665259"/>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5">
            <a:extLst>
              <a:ext uri="{FF2B5EF4-FFF2-40B4-BE49-F238E27FC236}">
                <a16:creationId xmlns:a16="http://schemas.microsoft.com/office/drawing/2014/main" id="{96E26D82-893C-9142-9AE6-4A37A6533A3C}"/>
              </a:ext>
            </a:extLst>
          </p:cNvPr>
          <p:cNvSpPr>
            <a:spLocks noGrp="1"/>
          </p:cNvSpPr>
          <p:nvPr>
            <p:ph type="ftr" sz="quarter" idx="11"/>
          </p:nvPr>
        </p:nvSpPr>
        <p:spPr/>
        <p:txBody>
          <a:bodyPr/>
          <a:lstStyle/>
          <a:p>
            <a:r>
              <a:rPr lang="en-US"/>
              <a:t>Distributed and Cloud Computing - Fall 2021</a:t>
            </a:r>
          </a:p>
        </p:txBody>
      </p:sp>
      <p:sp>
        <p:nvSpPr>
          <p:cNvPr id="7" name="Slide Number Placeholder 6">
            <a:extLst>
              <a:ext uri="{FF2B5EF4-FFF2-40B4-BE49-F238E27FC236}">
                <a16:creationId xmlns:a16="http://schemas.microsoft.com/office/drawing/2014/main" id="{900A140B-E7F8-B340-8649-598963117ACB}"/>
              </a:ext>
            </a:extLst>
          </p:cNvPr>
          <p:cNvSpPr>
            <a:spLocks noGrp="1"/>
          </p:cNvSpPr>
          <p:nvPr>
            <p:ph type="sldNum" sz="quarter" idx="12"/>
          </p:nvPr>
        </p:nvSpPr>
        <p:spPr/>
        <p:txBody>
          <a:bodyPr/>
          <a:lstStyle/>
          <a:p>
            <a:fld id="{E5F9FE24-64CB-6D42-A9EC-97246F7285E9}" type="slidenum">
              <a:rPr lang="en-US" smtClean="0"/>
              <a:t>24</a:t>
            </a:fld>
            <a:endParaRPr lang="en-US"/>
          </a:p>
        </p:txBody>
      </p:sp>
    </p:spTree>
    <p:extLst>
      <p:ext uri="{BB962C8B-B14F-4D97-AF65-F5344CB8AC3E}">
        <p14:creationId xmlns:p14="http://schemas.microsoft.com/office/powerpoint/2010/main" val="12754166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BFF83-5910-544C-B65C-1260F6956955}"/>
              </a:ext>
            </a:extLst>
          </p:cNvPr>
          <p:cNvSpPr>
            <a:spLocks noGrp="1"/>
          </p:cNvSpPr>
          <p:nvPr>
            <p:ph type="title"/>
          </p:nvPr>
        </p:nvSpPr>
        <p:spPr/>
        <p:txBody>
          <a:bodyPr/>
          <a:lstStyle/>
          <a:p>
            <a:r>
              <a:rPr lang="en-US" dirty="0"/>
              <a:t>Cloud-based Storage providers</a:t>
            </a:r>
          </a:p>
        </p:txBody>
      </p:sp>
      <p:sp>
        <p:nvSpPr>
          <p:cNvPr id="3" name="Content Placeholder 2">
            <a:extLst>
              <a:ext uri="{FF2B5EF4-FFF2-40B4-BE49-F238E27FC236}">
                <a16:creationId xmlns:a16="http://schemas.microsoft.com/office/drawing/2014/main" id="{4996B36D-34A5-C44E-8651-5EE0E5CB46C6}"/>
              </a:ext>
            </a:extLst>
          </p:cNvPr>
          <p:cNvSpPr>
            <a:spLocks noGrp="1"/>
          </p:cNvSpPr>
          <p:nvPr>
            <p:ph idx="1"/>
          </p:nvPr>
        </p:nvSpPr>
        <p:spPr/>
        <p:txBody>
          <a:bodyPr/>
          <a:lstStyle/>
          <a:p>
            <a:r>
              <a:rPr lang="en-US" dirty="0"/>
              <a:t>Each cloud storage provider offers slightly different features, and most of them will offer limited storage for free and premium services for more data-heavy users. </a:t>
            </a:r>
          </a:p>
          <a:p>
            <a:endParaRPr lang="en-US" dirty="0"/>
          </a:p>
          <a:p>
            <a:endParaRPr lang="en-US" dirty="0"/>
          </a:p>
          <a:p>
            <a:endParaRPr lang="en-US" dirty="0"/>
          </a:p>
          <a:p>
            <a:endParaRPr lang="en-US" dirty="0"/>
          </a:p>
          <a:p>
            <a:pPr marL="0" indent="0">
              <a:buNone/>
            </a:pPr>
            <a:endParaRPr lang="en-US" dirty="0"/>
          </a:p>
          <a:p>
            <a:r>
              <a:rPr lang="en-US" sz="3200" dirty="0"/>
              <a:t>This table is for illustrative purposes only since the data storage limits and costs can change. </a:t>
            </a:r>
          </a:p>
          <a:p>
            <a:endParaRPr lang="en-US" dirty="0"/>
          </a:p>
        </p:txBody>
      </p:sp>
      <p:pic>
        <p:nvPicPr>
          <p:cNvPr id="5" name="Picture 4">
            <a:extLst>
              <a:ext uri="{FF2B5EF4-FFF2-40B4-BE49-F238E27FC236}">
                <a16:creationId xmlns:a16="http://schemas.microsoft.com/office/drawing/2014/main" id="{553C8A92-D172-D14A-9353-BE035CA3A0CA}"/>
              </a:ext>
            </a:extLst>
          </p:cNvPr>
          <p:cNvPicPr>
            <a:picLocks noChangeAspect="1"/>
          </p:cNvPicPr>
          <p:nvPr/>
        </p:nvPicPr>
        <p:blipFill>
          <a:blip r:embed="rId2"/>
          <a:stretch>
            <a:fillRect/>
          </a:stretch>
        </p:blipFill>
        <p:spPr>
          <a:xfrm>
            <a:off x="7607415" y="4128691"/>
            <a:ext cx="7861300" cy="3746500"/>
          </a:xfrm>
          <a:prstGeom prst="rect">
            <a:avLst/>
          </a:prstGeom>
        </p:spPr>
      </p:pic>
      <p:sp>
        <p:nvSpPr>
          <p:cNvPr id="4" name="Footer Placeholder 3">
            <a:extLst>
              <a:ext uri="{FF2B5EF4-FFF2-40B4-BE49-F238E27FC236}">
                <a16:creationId xmlns:a16="http://schemas.microsoft.com/office/drawing/2014/main" id="{E4FD857D-73C6-6C4D-B9E7-73820430DDAA}"/>
              </a:ext>
            </a:extLst>
          </p:cNvPr>
          <p:cNvSpPr>
            <a:spLocks noGrp="1"/>
          </p:cNvSpPr>
          <p:nvPr>
            <p:ph type="ftr" sz="quarter" idx="11"/>
          </p:nvPr>
        </p:nvSpPr>
        <p:spPr/>
        <p:txBody>
          <a:bodyPr/>
          <a:lstStyle/>
          <a:p>
            <a:r>
              <a:rPr lang="en-US"/>
              <a:t>Distributed and Cloud Computing - Fall 2021</a:t>
            </a:r>
          </a:p>
        </p:txBody>
      </p:sp>
      <p:sp>
        <p:nvSpPr>
          <p:cNvPr id="8" name="Slide Number Placeholder 7">
            <a:extLst>
              <a:ext uri="{FF2B5EF4-FFF2-40B4-BE49-F238E27FC236}">
                <a16:creationId xmlns:a16="http://schemas.microsoft.com/office/drawing/2014/main" id="{36932E2E-17AB-0047-8323-F239E5C5730B}"/>
              </a:ext>
            </a:extLst>
          </p:cNvPr>
          <p:cNvSpPr>
            <a:spLocks noGrp="1"/>
          </p:cNvSpPr>
          <p:nvPr>
            <p:ph type="sldNum" sz="quarter" idx="12"/>
          </p:nvPr>
        </p:nvSpPr>
        <p:spPr/>
        <p:txBody>
          <a:bodyPr/>
          <a:lstStyle/>
          <a:p>
            <a:fld id="{E5F9FE24-64CB-6D42-A9EC-97246F7285E9}" type="slidenum">
              <a:rPr lang="en-US" smtClean="0"/>
              <a:t>25</a:t>
            </a:fld>
            <a:endParaRPr lang="en-US"/>
          </a:p>
        </p:txBody>
      </p:sp>
    </p:spTree>
    <p:extLst>
      <p:ext uri="{BB962C8B-B14F-4D97-AF65-F5344CB8AC3E}">
        <p14:creationId xmlns:p14="http://schemas.microsoft.com/office/powerpoint/2010/main" val="33089028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C8707-306D-E347-A686-C38BE904E0CB}"/>
              </a:ext>
            </a:extLst>
          </p:cNvPr>
          <p:cNvSpPr>
            <a:spLocks noGrp="1"/>
          </p:cNvSpPr>
          <p:nvPr>
            <p:ph type="title"/>
          </p:nvPr>
        </p:nvSpPr>
        <p:spPr>
          <a:xfrm>
            <a:off x="951595" y="91208"/>
            <a:ext cx="15773400" cy="1988345"/>
          </a:xfrm>
        </p:spPr>
        <p:txBody>
          <a:bodyPr/>
          <a:lstStyle/>
          <a:p>
            <a:r>
              <a:rPr lang="en-US" dirty="0"/>
              <a:t>Local vs. Cloud storage</a:t>
            </a:r>
          </a:p>
        </p:txBody>
      </p:sp>
      <p:sp>
        <p:nvSpPr>
          <p:cNvPr id="3" name="Content Placeholder 2">
            <a:extLst>
              <a:ext uri="{FF2B5EF4-FFF2-40B4-BE49-F238E27FC236}">
                <a16:creationId xmlns:a16="http://schemas.microsoft.com/office/drawing/2014/main" id="{D416E1E3-537E-2F43-B65A-9E1C7EC5490E}"/>
              </a:ext>
            </a:extLst>
          </p:cNvPr>
          <p:cNvSpPr>
            <a:spLocks noGrp="1"/>
          </p:cNvSpPr>
          <p:nvPr>
            <p:ph idx="1"/>
          </p:nvPr>
        </p:nvSpPr>
        <p:spPr>
          <a:xfrm>
            <a:off x="951595" y="2079553"/>
            <a:ext cx="11607409" cy="6527007"/>
          </a:xfrm>
        </p:spPr>
        <p:txBody>
          <a:bodyPr/>
          <a:lstStyle/>
          <a:p>
            <a:r>
              <a:rPr lang="en-US" b="1" dirty="0"/>
              <a:t>Local storage:</a:t>
            </a:r>
            <a:r>
              <a:rPr lang="en-US" dirty="0"/>
              <a:t> the number of storage devices, and consequently the maximum storage space, is limited by the number of drive connections the computer has. </a:t>
            </a:r>
          </a:p>
          <a:p>
            <a:endParaRPr lang="en-US" dirty="0"/>
          </a:p>
          <a:p>
            <a:r>
              <a:rPr lang="en-US" dirty="0"/>
              <a:t>Cloud storage is implemented using </a:t>
            </a:r>
            <a:r>
              <a:rPr lang="en-US" i="1" dirty="0"/>
              <a:t>software-defined storage (SDS)</a:t>
            </a:r>
            <a:r>
              <a:rPr lang="en-US" dirty="0"/>
              <a:t>. </a:t>
            </a:r>
          </a:p>
          <a:p>
            <a:pPr lvl="1"/>
            <a:r>
              <a:rPr lang="en-US" dirty="0"/>
              <a:t>A client has access to unlimited amount of storage</a:t>
            </a:r>
          </a:p>
          <a:p>
            <a:pPr lvl="1"/>
            <a:r>
              <a:rPr lang="en-US" dirty="0"/>
              <a:t>One physical disk can be divided into multiple virtual disks.</a:t>
            </a:r>
          </a:p>
          <a:p>
            <a:pPr lvl="1"/>
            <a:r>
              <a:rPr lang="en-US" dirty="0"/>
              <a:t>One logical unit of storage can be composed of multiple hard drives</a:t>
            </a:r>
          </a:p>
        </p:txBody>
      </p:sp>
      <p:pic>
        <p:nvPicPr>
          <p:cNvPr id="1026" name="Picture 2" descr="The diagram shows an example of software-defined storage (SDS). ">
            <a:extLst>
              <a:ext uri="{FF2B5EF4-FFF2-40B4-BE49-F238E27FC236}">
                <a16:creationId xmlns:a16="http://schemas.microsoft.com/office/drawing/2014/main" id="{9E77ED3C-D8C7-FE47-B339-C8CA59B388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64278" y="5343056"/>
            <a:ext cx="5179446" cy="3704894"/>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6">
            <a:extLst>
              <a:ext uri="{FF2B5EF4-FFF2-40B4-BE49-F238E27FC236}">
                <a16:creationId xmlns:a16="http://schemas.microsoft.com/office/drawing/2014/main" id="{626BB43C-A406-0F4D-8493-F061CC29E302}"/>
              </a:ext>
            </a:extLst>
          </p:cNvPr>
          <p:cNvSpPr>
            <a:spLocks noGrp="1"/>
          </p:cNvSpPr>
          <p:nvPr>
            <p:ph type="ftr" sz="quarter" idx="11"/>
          </p:nvPr>
        </p:nvSpPr>
        <p:spPr/>
        <p:txBody>
          <a:bodyPr/>
          <a:lstStyle/>
          <a:p>
            <a:r>
              <a:rPr lang="en-US"/>
              <a:t>Distributed and Cloud Computing - Fall 2021</a:t>
            </a:r>
          </a:p>
        </p:txBody>
      </p:sp>
      <p:sp>
        <p:nvSpPr>
          <p:cNvPr id="8" name="Slide Number Placeholder 7">
            <a:extLst>
              <a:ext uri="{FF2B5EF4-FFF2-40B4-BE49-F238E27FC236}">
                <a16:creationId xmlns:a16="http://schemas.microsoft.com/office/drawing/2014/main" id="{BF0397B2-72EA-A741-9A29-6CC9884FC62A}"/>
              </a:ext>
            </a:extLst>
          </p:cNvPr>
          <p:cNvSpPr>
            <a:spLocks noGrp="1"/>
          </p:cNvSpPr>
          <p:nvPr>
            <p:ph type="sldNum" sz="quarter" idx="12"/>
          </p:nvPr>
        </p:nvSpPr>
        <p:spPr/>
        <p:txBody>
          <a:bodyPr/>
          <a:lstStyle/>
          <a:p>
            <a:fld id="{E5F9FE24-64CB-6D42-A9EC-97246F7285E9}" type="slidenum">
              <a:rPr lang="en-US" smtClean="0"/>
              <a:t>26</a:t>
            </a:fld>
            <a:endParaRPr lang="en-US"/>
          </a:p>
        </p:txBody>
      </p:sp>
    </p:spTree>
    <p:extLst>
      <p:ext uri="{BB962C8B-B14F-4D97-AF65-F5344CB8AC3E}">
        <p14:creationId xmlns:p14="http://schemas.microsoft.com/office/powerpoint/2010/main" val="37167772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FA4E9-7407-7446-A7C6-87CC5802737D}"/>
              </a:ext>
            </a:extLst>
          </p:cNvPr>
          <p:cNvSpPr>
            <a:spLocks noGrp="1"/>
          </p:cNvSpPr>
          <p:nvPr>
            <p:ph type="title"/>
          </p:nvPr>
        </p:nvSpPr>
        <p:spPr/>
        <p:txBody>
          <a:bodyPr/>
          <a:lstStyle/>
          <a:p>
            <a:r>
              <a:rPr lang="en-US" dirty="0"/>
              <a:t>One Tool does not fit all</a:t>
            </a:r>
          </a:p>
        </p:txBody>
      </p:sp>
      <p:sp>
        <p:nvSpPr>
          <p:cNvPr id="3" name="Content Placeholder 2">
            <a:extLst>
              <a:ext uri="{FF2B5EF4-FFF2-40B4-BE49-F238E27FC236}">
                <a16:creationId xmlns:a16="http://schemas.microsoft.com/office/drawing/2014/main" id="{7F820F4A-EE34-B849-9CAA-14EC4F11DED2}"/>
              </a:ext>
            </a:extLst>
          </p:cNvPr>
          <p:cNvSpPr>
            <a:spLocks noGrp="1"/>
          </p:cNvSpPr>
          <p:nvPr>
            <p:ph idx="1"/>
          </p:nvPr>
        </p:nvSpPr>
        <p:spPr/>
        <p:txBody>
          <a:bodyPr/>
          <a:lstStyle/>
          <a:p>
            <a:pPr marL="0" indent="0">
              <a:buNone/>
            </a:pPr>
            <a:r>
              <a:rPr lang="en-US" dirty="0"/>
              <a:t>To select the right storage for your data, you must understand</a:t>
            </a:r>
          </a:p>
          <a:p>
            <a:endParaRPr lang="en-US" dirty="0"/>
          </a:p>
          <a:p>
            <a:r>
              <a:rPr lang="en-US" b="1" dirty="0"/>
              <a:t>Data Dimensions:</a:t>
            </a:r>
          </a:p>
          <a:p>
            <a:pPr lvl="1"/>
            <a:r>
              <a:rPr lang="en-US" dirty="0"/>
              <a:t>variety, volume, velocity, value</a:t>
            </a:r>
          </a:p>
          <a:p>
            <a:pPr lvl="1"/>
            <a:r>
              <a:rPr lang="en-US" dirty="0"/>
              <a:t>storage temperature</a:t>
            </a:r>
          </a:p>
          <a:p>
            <a:pPr marL="685800" lvl="1" indent="0">
              <a:buNone/>
            </a:pPr>
            <a:endParaRPr lang="en-US" b="1" dirty="0"/>
          </a:p>
          <a:p>
            <a:r>
              <a:rPr lang="en-US" b="1" dirty="0"/>
              <a:t>Storage characteristics:</a:t>
            </a:r>
          </a:p>
          <a:p>
            <a:pPr lvl="1"/>
            <a:r>
              <a:rPr lang="en-US" dirty="0"/>
              <a:t>Temperature: hot vs. cold</a:t>
            </a:r>
          </a:p>
          <a:p>
            <a:pPr lvl="1"/>
            <a:r>
              <a:rPr lang="en-US" dirty="0"/>
              <a:t>Types: block, file, object, or managed storage services</a:t>
            </a:r>
          </a:p>
          <a:p>
            <a:endParaRPr lang="en-US" dirty="0"/>
          </a:p>
          <a:p>
            <a:endParaRPr lang="en-US" dirty="0"/>
          </a:p>
          <a:p>
            <a:pPr lvl="1"/>
            <a:endParaRPr lang="en-US" dirty="0"/>
          </a:p>
          <a:p>
            <a:pPr lvl="1"/>
            <a:endParaRPr lang="en-US" dirty="0"/>
          </a:p>
        </p:txBody>
      </p:sp>
      <p:sp>
        <p:nvSpPr>
          <p:cNvPr id="6" name="Footer Placeholder 5">
            <a:extLst>
              <a:ext uri="{FF2B5EF4-FFF2-40B4-BE49-F238E27FC236}">
                <a16:creationId xmlns:a16="http://schemas.microsoft.com/office/drawing/2014/main" id="{199D1A84-DCB1-3046-9E6D-B2E538ED5713}"/>
              </a:ext>
            </a:extLst>
          </p:cNvPr>
          <p:cNvSpPr>
            <a:spLocks noGrp="1"/>
          </p:cNvSpPr>
          <p:nvPr>
            <p:ph type="ftr" sz="quarter" idx="11"/>
          </p:nvPr>
        </p:nvSpPr>
        <p:spPr/>
        <p:txBody>
          <a:bodyPr/>
          <a:lstStyle/>
          <a:p>
            <a:r>
              <a:rPr lang="en-US"/>
              <a:t>Distributed and Cloud Computing - Fall 2021</a:t>
            </a:r>
          </a:p>
        </p:txBody>
      </p:sp>
      <p:sp>
        <p:nvSpPr>
          <p:cNvPr id="7" name="Slide Number Placeholder 6">
            <a:extLst>
              <a:ext uri="{FF2B5EF4-FFF2-40B4-BE49-F238E27FC236}">
                <a16:creationId xmlns:a16="http://schemas.microsoft.com/office/drawing/2014/main" id="{4C30F2F6-BC30-3948-B844-B3131003F259}"/>
              </a:ext>
            </a:extLst>
          </p:cNvPr>
          <p:cNvSpPr>
            <a:spLocks noGrp="1"/>
          </p:cNvSpPr>
          <p:nvPr>
            <p:ph type="sldNum" sz="quarter" idx="12"/>
          </p:nvPr>
        </p:nvSpPr>
        <p:spPr/>
        <p:txBody>
          <a:bodyPr/>
          <a:lstStyle/>
          <a:p>
            <a:fld id="{E5F9FE24-64CB-6D42-A9EC-97246F7285E9}" type="slidenum">
              <a:rPr lang="en-US" smtClean="0"/>
              <a:t>27</a:t>
            </a:fld>
            <a:endParaRPr lang="en-US"/>
          </a:p>
        </p:txBody>
      </p:sp>
    </p:spTree>
    <p:extLst>
      <p:ext uri="{BB962C8B-B14F-4D97-AF65-F5344CB8AC3E}">
        <p14:creationId xmlns:p14="http://schemas.microsoft.com/office/powerpoint/2010/main" val="2853777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6B2BA-2ABA-974A-880C-61DD70B993DC}"/>
              </a:ext>
            </a:extLst>
          </p:cNvPr>
          <p:cNvSpPr>
            <a:spLocks noGrp="1"/>
          </p:cNvSpPr>
          <p:nvPr>
            <p:ph type="title"/>
          </p:nvPr>
        </p:nvSpPr>
        <p:spPr/>
        <p:txBody>
          <a:bodyPr/>
          <a:lstStyle/>
          <a:p>
            <a:r>
              <a:rPr lang="en-US" dirty="0">
                <a:highlight>
                  <a:srgbClr val="FFFF00"/>
                </a:highlight>
              </a:rPr>
              <a:t>Data Durability </a:t>
            </a:r>
            <a:r>
              <a:rPr lang="en-US" dirty="0"/>
              <a:t>is the main goal</a:t>
            </a:r>
          </a:p>
        </p:txBody>
      </p:sp>
      <p:sp>
        <p:nvSpPr>
          <p:cNvPr id="3" name="Content Placeholder 2">
            <a:extLst>
              <a:ext uri="{FF2B5EF4-FFF2-40B4-BE49-F238E27FC236}">
                <a16:creationId xmlns:a16="http://schemas.microsoft.com/office/drawing/2014/main" id="{10E61485-21CD-D945-BD1C-F1A95FAF0BAF}"/>
              </a:ext>
            </a:extLst>
          </p:cNvPr>
          <p:cNvSpPr>
            <a:spLocks noGrp="1"/>
          </p:cNvSpPr>
          <p:nvPr>
            <p:ph idx="1"/>
          </p:nvPr>
        </p:nvSpPr>
        <p:spPr/>
        <p:txBody>
          <a:bodyPr/>
          <a:lstStyle/>
          <a:p>
            <a:r>
              <a:rPr lang="en-US" dirty="0"/>
              <a:t>Data durability is the long-term protection of data.</a:t>
            </a:r>
          </a:p>
          <a:p>
            <a:endParaRPr lang="en-US" dirty="0"/>
          </a:p>
          <a:p>
            <a:r>
              <a:rPr lang="en-US" dirty="0"/>
              <a:t>Cloud providers express data durability as an annual percentage in nines:</a:t>
            </a:r>
          </a:p>
          <a:p>
            <a:pPr lvl="1"/>
            <a:r>
              <a:rPr lang="en-US" dirty="0"/>
              <a:t>two nines before the decimal point and as many nines as warranted after the decimal point. </a:t>
            </a:r>
          </a:p>
          <a:p>
            <a:pPr lvl="1"/>
            <a:r>
              <a:rPr lang="en-US" dirty="0"/>
              <a:t>For example, </a:t>
            </a:r>
            <a:r>
              <a:rPr lang="en-US" dirty="0">
                <a:highlight>
                  <a:srgbClr val="FFFF00"/>
                </a:highlight>
              </a:rPr>
              <a:t>eleven nines </a:t>
            </a:r>
            <a:r>
              <a:rPr lang="en-US" dirty="0"/>
              <a:t>of durability is expressed as </a:t>
            </a:r>
            <a:r>
              <a:rPr lang="en-US" dirty="0">
                <a:highlight>
                  <a:srgbClr val="FFFF00"/>
                </a:highlight>
              </a:rPr>
              <a:t>99.999999999%.</a:t>
            </a:r>
            <a:r>
              <a:rPr lang="en-US" dirty="0"/>
              <a:t> </a:t>
            </a:r>
          </a:p>
          <a:p>
            <a:pPr lvl="1"/>
            <a:r>
              <a:rPr lang="en-US" dirty="0"/>
              <a:t>this means that the storage vendor is promising that your data will remain intact while it is under their care without losing any more than 0.000000001 percent of your data in a year.</a:t>
            </a:r>
          </a:p>
        </p:txBody>
      </p:sp>
      <p:sp>
        <p:nvSpPr>
          <p:cNvPr id="6" name="Footer Placeholder 5">
            <a:extLst>
              <a:ext uri="{FF2B5EF4-FFF2-40B4-BE49-F238E27FC236}">
                <a16:creationId xmlns:a16="http://schemas.microsoft.com/office/drawing/2014/main" id="{82916224-6C09-DF44-A2F9-29B3B631304C}"/>
              </a:ext>
            </a:extLst>
          </p:cNvPr>
          <p:cNvSpPr>
            <a:spLocks noGrp="1"/>
          </p:cNvSpPr>
          <p:nvPr>
            <p:ph type="ftr" sz="quarter" idx="11"/>
          </p:nvPr>
        </p:nvSpPr>
        <p:spPr/>
        <p:txBody>
          <a:bodyPr/>
          <a:lstStyle/>
          <a:p>
            <a:r>
              <a:rPr lang="en-US"/>
              <a:t>Distributed and Cloud Computing - Fall 2021</a:t>
            </a:r>
          </a:p>
        </p:txBody>
      </p:sp>
      <p:sp>
        <p:nvSpPr>
          <p:cNvPr id="7" name="Slide Number Placeholder 6">
            <a:extLst>
              <a:ext uri="{FF2B5EF4-FFF2-40B4-BE49-F238E27FC236}">
                <a16:creationId xmlns:a16="http://schemas.microsoft.com/office/drawing/2014/main" id="{36B8494C-C967-D442-AF20-E563AFDA09A2}"/>
              </a:ext>
            </a:extLst>
          </p:cNvPr>
          <p:cNvSpPr>
            <a:spLocks noGrp="1"/>
          </p:cNvSpPr>
          <p:nvPr>
            <p:ph type="sldNum" sz="quarter" idx="12"/>
          </p:nvPr>
        </p:nvSpPr>
        <p:spPr/>
        <p:txBody>
          <a:bodyPr/>
          <a:lstStyle/>
          <a:p>
            <a:fld id="{E5F9FE24-64CB-6D42-A9EC-97246F7285E9}" type="slidenum">
              <a:rPr lang="en-US" smtClean="0"/>
              <a:t>28</a:t>
            </a:fld>
            <a:endParaRPr lang="en-US"/>
          </a:p>
        </p:txBody>
      </p:sp>
    </p:spTree>
    <p:extLst>
      <p:ext uri="{BB962C8B-B14F-4D97-AF65-F5344CB8AC3E}">
        <p14:creationId xmlns:p14="http://schemas.microsoft.com/office/powerpoint/2010/main" val="12563689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BBF3B-D7D9-964E-8E27-24733C91E6D3}"/>
              </a:ext>
            </a:extLst>
          </p:cNvPr>
          <p:cNvSpPr>
            <a:spLocks noGrp="1"/>
          </p:cNvSpPr>
          <p:nvPr>
            <p:ph type="title"/>
          </p:nvPr>
        </p:nvSpPr>
        <p:spPr/>
        <p:txBody>
          <a:bodyPr/>
          <a:lstStyle/>
          <a:p>
            <a:r>
              <a:rPr lang="en-US" dirty="0"/>
              <a:t>What can affect data durability?</a:t>
            </a:r>
          </a:p>
        </p:txBody>
      </p:sp>
      <p:sp>
        <p:nvSpPr>
          <p:cNvPr id="3" name="Content Placeholder 2">
            <a:extLst>
              <a:ext uri="{FF2B5EF4-FFF2-40B4-BE49-F238E27FC236}">
                <a16:creationId xmlns:a16="http://schemas.microsoft.com/office/drawing/2014/main" id="{52149F02-03CF-BB46-BC30-C0945F51350F}"/>
              </a:ext>
            </a:extLst>
          </p:cNvPr>
          <p:cNvSpPr>
            <a:spLocks noGrp="1"/>
          </p:cNvSpPr>
          <p:nvPr>
            <p:ph idx="1"/>
          </p:nvPr>
        </p:nvSpPr>
        <p:spPr/>
        <p:txBody>
          <a:bodyPr/>
          <a:lstStyle/>
          <a:p>
            <a:r>
              <a:rPr lang="en-US" b="1" dirty="0"/>
              <a:t>Data loss</a:t>
            </a:r>
          </a:p>
          <a:p>
            <a:pPr lvl="1"/>
            <a:r>
              <a:rPr lang="en-US" dirty="0"/>
              <a:t>can happen through human accident, natural or manmade disaster or even malicious action out of your control.</a:t>
            </a:r>
          </a:p>
          <a:p>
            <a:pPr lvl="1"/>
            <a:r>
              <a:rPr lang="en-US" dirty="0"/>
              <a:t>Data center managers go to great lengths to protect data under their care by:</a:t>
            </a:r>
          </a:p>
          <a:p>
            <a:pPr lvl="2"/>
            <a:r>
              <a:rPr lang="en-US" dirty="0"/>
              <a:t>locating a facility in as safe a geographical location as possible, </a:t>
            </a:r>
          </a:p>
          <a:p>
            <a:pPr lvl="2"/>
            <a:r>
              <a:rPr lang="en-US" dirty="0"/>
              <a:t>having secure facilities with controlled access, and </a:t>
            </a:r>
          </a:p>
          <a:p>
            <a:pPr lvl="2"/>
            <a:r>
              <a:rPr lang="en-US" dirty="0"/>
              <a:t>monitoring and maintaining the storage infrastructure </a:t>
            </a:r>
          </a:p>
          <a:p>
            <a:r>
              <a:rPr lang="en-US" b="1" dirty="0"/>
              <a:t>Data corruption</a:t>
            </a:r>
          </a:p>
          <a:p>
            <a:pPr lvl="1"/>
            <a:r>
              <a:rPr lang="en-US" dirty="0"/>
              <a:t>Data on traditional spinning hard drive systems can degrade with time, have errors introduced during copying, or become corrupted in any number of ways. </a:t>
            </a:r>
          </a:p>
        </p:txBody>
      </p:sp>
      <p:sp>
        <p:nvSpPr>
          <p:cNvPr id="6" name="Footer Placeholder 5">
            <a:extLst>
              <a:ext uri="{FF2B5EF4-FFF2-40B4-BE49-F238E27FC236}">
                <a16:creationId xmlns:a16="http://schemas.microsoft.com/office/drawing/2014/main" id="{AF291FEE-4262-1543-9A02-6E9DE3B458E7}"/>
              </a:ext>
            </a:extLst>
          </p:cNvPr>
          <p:cNvSpPr>
            <a:spLocks noGrp="1"/>
          </p:cNvSpPr>
          <p:nvPr>
            <p:ph type="ftr" sz="quarter" idx="11"/>
          </p:nvPr>
        </p:nvSpPr>
        <p:spPr/>
        <p:txBody>
          <a:bodyPr/>
          <a:lstStyle/>
          <a:p>
            <a:r>
              <a:rPr lang="en-US"/>
              <a:t>Distributed and Cloud Computing - Fall 2021</a:t>
            </a:r>
          </a:p>
        </p:txBody>
      </p:sp>
      <p:sp>
        <p:nvSpPr>
          <p:cNvPr id="7" name="Slide Number Placeholder 6">
            <a:extLst>
              <a:ext uri="{FF2B5EF4-FFF2-40B4-BE49-F238E27FC236}">
                <a16:creationId xmlns:a16="http://schemas.microsoft.com/office/drawing/2014/main" id="{15678323-AFDF-F341-AA05-8EAA8692CA24}"/>
              </a:ext>
            </a:extLst>
          </p:cNvPr>
          <p:cNvSpPr>
            <a:spLocks noGrp="1"/>
          </p:cNvSpPr>
          <p:nvPr>
            <p:ph type="sldNum" sz="quarter" idx="12"/>
          </p:nvPr>
        </p:nvSpPr>
        <p:spPr/>
        <p:txBody>
          <a:bodyPr/>
          <a:lstStyle/>
          <a:p>
            <a:fld id="{E5F9FE24-64CB-6D42-A9EC-97246F7285E9}" type="slidenum">
              <a:rPr lang="en-US" smtClean="0"/>
              <a:t>29</a:t>
            </a:fld>
            <a:endParaRPr lang="en-US"/>
          </a:p>
        </p:txBody>
      </p:sp>
    </p:spTree>
    <p:extLst>
      <p:ext uri="{BB962C8B-B14F-4D97-AF65-F5344CB8AC3E}">
        <p14:creationId xmlns:p14="http://schemas.microsoft.com/office/powerpoint/2010/main" val="3741310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E0FE8-6DBA-4A45-9CCE-11B500632B84}"/>
              </a:ext>
            </a:extLst>
          </p:cNvPr>
          <p:cNvSpPr>
            <a:spLocks noGrp="1"/>
          </p:cNvSpPr>
          <p:nvPr>
            <p:ph type="title"/>
          </p:nvPr>
        </p:nvSpPr>
        <p:spPr>
          <a:xfrm>
            <a:off x="1257300" y="359197"/>
            <a:ext cx="15773400" cy="1988345"/>
          </a:xfrm>
        </p:spPr>
        <p:txBody>
          <a:bodyPr/>
          <a:lstStyle/>
          <a:p>
            <a:r>
              <a:rPr lang="en-US" dirty="0"/>
              <a:t>Lecture 4: Cloud Storage</a:t>
            </a:r>
          </a:p>
        </p:txBody>
      </p:sp>
      <p:sp>
        <p:nvSpPr>
          <p:cNvPr id="4" name="TextBox 3">
            <a:extLst>
              <a:ext uri="{FF2B5EF4-FFF2-40B4-BE49-F238E27FC236}">
                <a16:creationId xmlns:a16="http://schemas.microsoft.com/office/drawing/2014/main" id="{34A025EC-7343-6D4D-BCEE-1F0309553015}"/>
              </a:ext>
            </a:extLst>
          </p:cNvPr>
          <p:cNvSpPr txBox="1"/>
          <p:nvPr/>
        </p:nvSpPr>
        <p:spPr>
          <a:xfrm>
            <a:off x="1257300" y="2294946"/>
            <a:ext cx="5257800" cy="7140416"/>
          </a:xfrm>
          <a:prstGeom prst="rect">
            <a:avLst/>
          </a:prstGeom>
          <a:noFill/>
          <a:ln w="38100">
            <a:noFill/>
          </a:ln>
        </p:spPr>
        <p:txBody>
          <a:bodyPr wrap="square" rtlCol="0">
            <a:spAutoFit/>
          </a:bodyPr>
          <a:lstStyle/>
          <a:p>
            <a:pPr algn="ctr"/>
            <a:r>
              <a:rPr lang="en-US" sz="3600" b="1" dirty="0"/>
              <a:t>Storage in the Cloud</a:t>
            </a:r>
          </a:p>
          <a:p>
            <a:endParaRPr lang="en-US" sz="1800" dirty="0"/>
          </a:p>
          <a:p>
            <a:endParaRPr lang="en-US" sz="3200" dirty="0"/>
          </a:p>
          <a:p>
            <a:pPr marL="16670" lvl="1"/>
            <a:r>
              <a:rPr lang="en-US" sz="2400" dirty="0"/>
              <a:t>General Concepts about Cloud Storage</a:t>
            </a:r>
          </a:p>
          <a:p>
            <a:pPr marL="16670" lvl="1"/>
            <a:endParaRPr lang="en-US" sz="2400" dirty="0"/>
          </a:p>
          <a:p>
            <a:pPr marL="16670" lvl="1"/>
            <a:endParaRPr lang="en-US" sz="2400" dirty="0"/>
          </a:p>
          <a:p>
            <a:pPr marL="16670" lvl="1"/>
            <a:endParaRPr lang="en-US" sz="2400" dirty="0"/>
          </a:p>
          <a:p>
            <a:pPr marL="16670" lvl="1"/>
            <a:endParaRPr lang="en-US" sz="2400" dirty="0"/>
          </a:p>
          <a:p>
            <a:pPr marL="16670" lvl="1"/>
            <a:endParaRPr lang="en-US" sz="2400" dirty="0"/>
          </a:p>
          <a:p>
            <a:pPr marL="16670" lvl="1"/>
            <a:endParaRPr lang="en-US" sz="2400" dirty="0"/>
          </a:p>
          <a:p>
            <a:pPr marL="16670" lvl="1"/>
            <a:endParaRPr lang="en-US" sz="2400" dirty="0"/>
          </a:p>
          <a:p>
            <a:pPr marL="16670" lvl="1"/>
            <a:r>
              <a:rPr lang="en-US" sz="2400" dirty="0"/>
              <a:t>Reading:</a:t>
            </a:r>
          </a:p>
          <a:p>
            <a:pPr fontAlgn="base"/>
            <a:r>
              <a:rPr lang="en-US" sz="2000" u="sng" dirty="0">
                <a:highlight>
                  <a:srgbClr val="FFFF00"/>
                </a:highlight>
                <a:hlinkClick r:id="rId2"/>
              </a:rPr>
              <a:t>CCSE </a:t>
            </a:r>
            <a:r>
              <a:rPr lang="en-US" sz="2000" u="sng" dirty="0">
                <a:hlinkClick r:id="rId2"/>
              </a:rPr>
              <a:t>Chapter 2: Storage as a service</a:t>
            </a:r>
            <a:r>
              <a:rPr lang="en-US" sz="2000" dirty="0"/>
              <a:t> </a:t>
            </a:r>
          </a:p>
          <a:p>
            <a:pPr fontAlgn="base"/>
            <a:endParaRPr lang="en-US" sz="2000" u="sng" dirty="0">
              <a:highlight>
                <a:srgbClr val="FFFF00"/>
              </a:highlight>
              <a:hlinkClick r:id="rId3"/>
            </a:endParaRPr>
          </a:p>
          <a:p>
            <a:pPr lvl="1" indent="-342900"/>
            <a:endParaRPr lang="en-US" sz="2400" dirty="0"/>
          </a:p>
          <a:p>
            <a:pPr lvl="1" indent="-342900"/>
            <a:r>
              <a:rPr lang="en-US" sz="2400" dirty="0" err="1"/>
              <a:t>CompTiA</a:t>
            </a:r>
            <a:r>
              <a:rPr lang="en-US" sz="2400" dirty="0"/>
              <a:t> Cloud Essentials+ study Guide: </a:t>
            </a:r>
            <a:r>
              <a:rPr lang="en-US" sz="2000" u="sng" dirty="0">
                <a:highlight>
                  <a:srgbClr val="FFFF00"/>
                </a:highlight>
                <a:hlinkClick r:id="rId4"/>
              </a:rPr>
              <a:t>(CESG) </a:t>
            </a:r>
            <a:r>
              <a:rPr lang="en-US" sz="2000" u="sng" dirty="0">
                <a:hlinkClick r:id="rId4"/>
              </a:rPr>
              <a:t>Chapter 2:</a:t>
            </a:r>
            <a:r>
              <a:rPr lang="en-US" sz="2000" dirty="0"/>
              <a:t> Cloud Networking and Storage. Pages: 57 – 70. </a:t>
            </a:r>
          </a:p>
        </p:txBody>
      </p:sp>
      <p:sp>
        <p:nvSpPr>
          <p:cNvPr id="6" name="TextBox 5">
            <a:extLst>
              <a:ext uri="{FF2B5EF4-FFF2-40B4-BE49-F238E27FC236}">
                <a16:creationId xmlns:a16="http://schemas.microsoft.com/office/drawing/2014/main" id="{ED15ED92-D037-3644-AD98-E5E59AAACFCE}"/>
              </a:ext>
            </a:extLst>
          </p:cNvPr>
          <p:cNvSpPr txBox="1"/>
          <p:nvPr/>
        </p:nvSpPr>
        <p:spPr>
          <a:xfrm>
            <a:off x="6781800" y="2294948"/>
            <a:ext cx="5257800" cy="7505901"/>
          </a:xfrm>
          <a:prstGeom prst="rect">
            <a:avLst/>
          </a:prstGeom>
          <a:noFill/>
          <a:ln w="38100">
            <a:noFill/>
          </a:ln>
        </p:spPr>
        <p:txBody>
          <a:bodyPr wrap="square" rtlCol="0">
            <a:spAutoFit/>
          </a:bodyPr>
          <a:lstStyle/>
          <a:p>
            <a:pPr algn="ctr"/>
            <a:r>
              <a:rPr lang="en-US" sz="3600" b="1" dirty="0"/>
              <a:t>Storage in AWS</a:t>
            </a:r>
          </a:p>
          <a:p>
            <a:endParaRPr lang="en-US" sz="1800" dirty="0"/>
          </a:p>
          <a:p>
            <a:r>
              <a:rPr lang="en-US" sz="2400" dirty="0">
                <a:solidFill>
                  <a:srgbClr val="0070C0"/>
                </a:solidFill>
              </a:rPr>
              <a:t>AWS Module 7: Storage</a:t>
            </a:r>
          </a:p>
          <a:p>
            <a:endParaRPr lang="en-US" sz="2100" dirty="0">
              <a:solidFill>
                <a:srgbClr val="0070C0"/>
              </a:solidFill>
            </a:endParaRPr>
          </a:p>
          <a:p>
            <a:endParaRPr lang="en-US" sz="2400" b="1" dirty="0"/>
          </a:p>
          <a:p>
            <a:endParaRPr lang="en-US" sz="2400" b="1" dirty="0"/>
          </a:p>
          <a:p>
            <a:r>
              <a:rPr lang="en-US" sz="2400" b="1" dirty="0"/>
              <a:t>Lab exercise 1: </a:t>
            </a:r>
            <a:r>
              <a:rPr lang="en-US" sz="2400" dirty="0"/>
              <a:t>Working with Amazon EBS</a:t>
            </a:r>
          </a:p>
          <a:p>
            <a:r>
              <a:rPr lang="en-US" sz="2400" b="1" dirty="0">
                <a:solidFill>
                  <a:schemeClr val="tx1"/>
                </a:solidFill>
              </a:rPr>
              <a:t>Lab exercise 2: </a:t>
            </a:r>
            <a:r>
              <a:rPr lang="en-US" sz="2400" dirty="0">
                <a:solidFill>
                  <a:schemeClr val="tx1"/>
                </a:solidFill>
              </a:rPr>
              <a:t>hosting a static web site on Amazon S3</a:t>
            </a:r>
          </a:p>
          <a:p>
            <a:endParaRPr lang="en-US" sz="2100" i="1" dirty="0">
              <a:solidFill>
                <a:srgbClr val="0070C0"/>
              </a:solidFill>
            </a:endParaRPr>
          </a:p>
          <a:p>
            <a:endParaRPr lang="en-US" sz="1575" i="1" dirty="0">
              <a:solidFill>
                <a:srgbClr val="0070C0"/>
              </a:solidFill>
            </a:endParaRPr>
          </a:p>
          <a:p>
            <a:endParaRPr lang="en-US" sz="2400" dirty="0"/>
          </a:p>
          <a:p>
            <a:r>
              <a:rPr lang="en-US" sz="2400" dirty="0"/>
              <a:t>Reading:</a:t>
            </a:r>
          </a:p>
          <a:p>
            <a:endParaRPr lang="en-US" sz="2000" dirty="0"/>
          </a:p>
          <a:p>
            <a:r>
              <a:rPr lang="en-US" sz="2000" dirty="0"/>
              <a:t>AWS Certified Developer Official Study Guide: </a:t>
            </a:r>
            <a:r>
              <a:rPr lang="en-US" sz="2000" u="sng" dirty="0">
                <a:highlight>
                  <a:srgbClr val="FFFF00"/>
                </a:highlight>
                <a:hlinkClick r:id="rId5"/>
              </a:rPr>
              <a:t>(AWSCD) </a:t>
            </a:r>
            <a:r>
              <a:rPr lang="en-US" sz="2000" u="sng" dirty="0">
                <a:hlinkClick r:id="rId5"/>
              </a:rPr>
              <a:t>Chapter 3:</a:t>
            </a:r>
            <a:r>
              <a:rPr lang="en-US" sz="2000" dirty="0"/>
              <a:t> Hello, Storage Pages 84-112. </a:t>
            </a:r>
          </a:p>
          <a:p>
            <a:endParaRPr lang="en-US" sz="2400" dirty="0"/>
          </a:p>
          <a:p>
            <a:endParaRPr lang="en-US" sz="3200" dirty="0">
              <a:solidFill>
                <a:srgbClr val="0070C0"/>
              </a:solidFill>
            </a:endParaRPr>
          </a:p>
          <a:p>
            <a:endParaRPr lang="en-US" sz="1800" dirty="0"/>
          </a:p>
        </p:txBody>
      </p:sp>
      <p:sp>
        <p:nvSpPr>
          <p:cNvPr id="8" name="TextBox 7">
            <a:extLst>
              <a:ext uri="{FF2B5EF4-FFF2-40B4-BE49-F238E27FC236}">
                <a16:creationId xmlns:a16="http://schemas.microsoft.com/office/drawing/2014/main" id="{24625346-540F-F847-8642-569FA0E81B7E}"/>
              </a:ext>
            </a:extLst>
          </p:cNvPr>
          <p:cNvSpPr txBox="1"/>
          <p:nvPr/>
        </p:nvSpPr>
        <p:spPr>
          <a:xfrm>
            <a:off x="12306300" y="2294947"/>
            <a:ext cx="5257800" cy="3785652"/>
          </a:xfrm>
          <a:prstGeom prst="rect">
            <a:avLst/>
          </a:prstGeom>
          <a:noFill/>
          <a:ln w="38100">
            <a:noFill/>
          </a:ln>
        </p:spPr>
        <p:txBody>
          <a:bodyPr wrap="square" rtlCol="0">
            <a:spAutoFit/>
          </a:bodyPr>
          <a:lstStyle/>
          <a:p>
            <a:pPr algn="ctr"/>
            <a:r>
              <a:rPr lang="en-US" sz="3600" b="1" dirty="0"/>
              <a:t>Storage in GCP</a:t>
            </a:r>
          </a:p>
          <a:p>
            <a:endParaRPr lang="en-US" sz="1800" dirty="0"/>
          </a:p>
          <a:p>
            <a:r>
              <a:rPr lang="en-US" sz="2400" dirty="0">
                <a:solidFill>
                  <a:srgbClr val="FF0000"/>
                </a:solidFill>
              </a:rPr>
              <a:t>GCP Module 4: Where do I store this stuff? 4.1, 4.2, 4.3, 4.4, 4.5, and 4.6</a:t>
            </a:r>
          </a:p>
          <a:p>
            <a:endParaRPr lang="en-US" sz="1800" dirty="0"/>
          </a:p>
          <a:p>
            <a:endParaRPr lang="en-US" sz="1800" dirty="0"/>
          </a:p>
          <a:p>
            <a:pPr marL="514350" lvl="1" indent="-514350"/>
            <a:r>
              <a:rPr lang="en-US" sz="2400" b="1" dirty="0"/>
              <a:t>Lab exercise 3:</a:t>
            </a:r>
            <a:r>
              <a:rPr lang="en-US" sz="2400" dirty="0"/>
              <a:t> Cloud Storage: </a:t>
            </a:r>
            <a:r>
              <a:rPr lang="en-US" sz="2400" dirty="0" err="1"/>
              <a:t>Qwik</a:t>
            </a:r>
            <a:r>
              <a:rPr lang="en-US" sz="2400" dirty="0"/>
              <a:t> Start – Console</a:t>
            </a:r>
          </a:p>
          <a:p>
            <a:endParaRPr lang="en-US" sz="1800" dirty="0"/>
          </a:p>
          <a:p>
            <a:endParaRPr lang="en-US" sz="1800" dirty="0"/>
          </a:p>
          <a:p>
            <a:endParaRPr lang="en-US" sz="1800" dirty="0"/>
          </a:p>
        </p:txBody>
      </p:sp>
      <p:sp>
        <p:nvSpPr>
          <p:cNvPr id="7" name="Rectangle 6">
            <a:extLst>
              <a:ext uri="{FF2B5EF4-FFF2-40B4-BE49-F238E27FC236}">
                <a16:creationId xmlns:a16="http://schemas.microsoft.com/office/drawing/2014/main" id="{A9AAD759-78A7-6743-BE80-CBDAB1FB6457}"/>
              </a:ext>
            </a:extLst>
          </p:cNvPr>
          <p:cNvSpPr/>
          <p:nvPr/>
        </p:nvSpPr>
        <p:spPr>
          <a:xfrm>
            <a:off x="1257300" y="2294947"/>
            <a:ext cx="5257800" cy="722950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9" name="Rectangle 8">
            <a:extLst>
              <a:ext uri="{FF2B5EF4-FFF2-40B4-BE49-F238E27FC236}">
                <a16:creationId xmlns:a16="http://schemas.microsoft.com/office/drawing/2014/main" id="{A7DDE809-10DC-6243-A998-A9A36893DB0C}"/>
              </a:ext>
            </a:extLst>
          </p:cNvPr>
          <p:cNvSpPr/>
          <p:nvPr/>
        </p:nvSpPr>
        <p:spPr>
          <a:xfrm>
            <a:off x="6781800" y="2294945"/>
            <a:ext cx="5257800" cy="723958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0" name="Rectangle 9">
            <a:extLst>
              <a:ext uri="{FF2B5EF4-FFF2-40B4-BE49-F238E27FC236}">
                <a16:creationId xmlns:a16="http://schemas.microsoft.com/office/drawing/2014/main" id="{34E5D13F-56D3-9E49-8A2D-5256D7C45587}"/>
              </a:ext>
            </a:extLst>
          </p:cNvPr>
          <p:cNvSpPr/>
          <p:nvPr/>
        </p:nvSpPr>
        <p:spPr>
          <a:xfrm>
            <a:off x="12306300" y="2294946"/>
            <a:ext cx="5257800" cy="722950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2" name="Footer Placeholder 11">
            <a:extLst>
              <a:ext uri="{FF2B5EF4-FFF2-40B4-BE49-F238E27FC236}">
                <a16:creationId xmlns:a16="http://schemas.microsoft.com/office/drawing/2014/main" id="{92A95328-6085-204E-8150-500A969BD48F}"/>
              </a:ext>
            </a:extLst>
          </p:cNvPr>
          <p:cNvSpPr>
            <a:spLocks noGrp="1"/>
          </p:cNvSpPr>
          <p:nvPr>
            <p:ph type="ftr" sz="quarter" idx="11"/>
          </p:nvPr>
        </p:nvSpPr>
        <p:spPr/>
        <p:txBody>
          <a:bodyPr/>
          <a:lstStyle/>
          <a:p>
            <a:r>
              <a:rPr lang="en-US"/>
              <a:t>Distributed and Cloud Computing - Fall 2021</a:t>
            </a:r>
          </a:p>
        </p:txBody>
      </p:sp>
      <p:sp>
        <p:nvSpPr>
          <p:cNvPr id="13" name="Slide Number Placeholder 12">
            <a:extLst>
              <a:ext uri="{FF2B5EF4-FFF2-40B4-BE49-F238E27FC236}">
                <a16:creationId xmlns:a16="http://schemas.microsoft.com/office/drawing/2014/main" id="{329BBEB8-B3EC-5644-92CF-9078E4A49689}"/>
              </a:ext>
            </a:extLst>
          </p:cNvPr>
          <p:cNvSpPr>
            <a:spLocks noGrp="1"/>
          </p:cNvSpPr>
          <p:nvPr>
            <p:ph type="sldNum" sz="quarter" idx="12"/>
          </p:nvPr>
        </p:nvSpPr>
        <p:spPr/>
        <p:txBody>
          <a:bodyPr/>
          <a:lstStyle/>
          <a:p>
            <a:fld id="{E5F9FE24-64CB-6D42-A9EC-97246F7285E9}" type="slidenum">
              <a:rPr lang="en-US" smtClean="0"/>
              <a:t>3</a:t>
            </a:fld>
            <a:endParaRPr lang="en-US"/>
          </a:p>
        </p:txBody>
      </p:sp>
    </p:spTree>
    <p:extLst>
      <p:ext uri="{BB962C8B-B14F-4D97-AF65-F5344CB8AC3E}">
        <p14:creationId xmlns:p14="http://schemas.microsoft.com/office/powerpoint/2010/main" val="36334294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98B59-33BD-CA43-9313-997B138AAB5A}"/>
              </a:ext>
            </a:extLst>
          </p:cNvPr>
          <p:cNvSpPr>
            <a:spLocks noGrp="1"/>
          </p:cNvSpPr>
          <p:nvPr>
            <p:ph type="title"/>
          </p:nvPr>
        </p:nvSpPr>
        <p:spPr/>
        <p:txBody>
          <a:bodyPr/>
          <a:lstStyle/>
          <a:p>
            <a:r>
              <a:rPr lang="en-US" dirty="0"/>
              <a:t>How is durability maintained?</a:t>
            </a:r>
          </a:p>
        </p:txBody>
      </p:sp>
      <p:sp>
        <p:nvSpPr>
          <p:cNvPr id="3" name="Content Placeholder 2">
            <a:extLst>
              <a:ext uri="{FF2B5EF4-FFF2-40B4-BE49-F238E27FC236}">
                <a16:creationId xmlns:a16="http://schemas.microsoft.com/office/drawing/2014/main" id="{081A19FC-7084-3E4B-8FCE-F0E439A88CF6}"/>
              </a:ext>
            </a:extLst>
          </p:cNvPr>
          <p:cNvSpPr>
            <a:spLocks noGrp="1"/>
          </p:cNvSpPr>
          <p:nvPr>
            <p:ph idx="1"/>
          </p:nvPr>
        </p:nvSpPr>
        <p:spPr/>
        <p:txBody>
          <a:bodyPr/>
          <a:lstStyle/>
          <a:p>
            <a:r>
              <a:rPr lang="en-US" dirty="0"/>
              <a:t>Use software algorithms and metadata such as checksums to detect corruption of the data.</a:t>
            </a:r>
          </a:p>
          <a:p>
            <a:endParaRPr lang="en-US" dirty="0"/>
          </a:p>
          <a:p>
            <a:r>
              <a:rPr lang="en-US" b="1" dirty="0"/>
              <a:t>Redundancy</a:t>
            </a:r>
            <a:r>
              <a:rPr lang="en-US" dirty="0"/>
              <a:t> by storing multiple copies of the data in multiple locations. </a:t>
            </a:r>
          </a:p>
        </p:txBody>
      </p:sp>
      <p:sp>
        <p:nvSpPr>
          <p:cNvPr id="6" name="Footer Placeholder 5">
            <a:extLst>
              <a:ext uri="{FF2B5EF4-FFF2-40B4-BE49-F238E27FC236}">
                <a16:creationId xmlns:a16="http://schemas.microsoft.com/office/drawing/2014/main" id="{CE372053-D942-AF4C-917F-0A5317158BE2}"/>
              </a:ext>
            </a:extLst>
          </p:cNvPr>
          <p:cNvSpPr>
            <a:spLocks noGrp="1"/>
          </p:cNvSpPr>
          <p:nvPr>
            <p:ph type="ftr" sz="quarter" idx="11"/>
          </p:nvPr>
        </p:nvSpPr>
        <p:spPr/>
        <p:txBody>
          <a:bodyPr/>
          <a:lstStyle/>
          <a:p>
            <a:r>
              <a:rPr lang="en-US"/>
              <a:t>Distributed and Cloud Computing - Fall 2021</a:t>
            </a:r>
          </a:p>
        </p:txBody>
      </p:sp>
      <p:sp>
        <p:nvSpPr>
          <p:cNvPr id="7" name="Slide Number Placeholder 6">
            <a:extLst>
              <a:ext uri="{FF2B5EF4-FFF2-40B4-BE49-F238E27FC236}">
                <a16:creationId xmlns:a16="http://schemas.microsoft.com/office/drawing/2014/main" id="{16A942AA-627D-114C-AB87-B02F00C3735A}"/>
              </a:ext>
            </a:extLst>
          </p:cNvPr>
          <p:cNvSpPr>
            <a:spLocks noGrp="1"/>
          </p:cNvSpPr>
          <p:nvPr>
            <p:ph type="sldNum" sz="quarter" idx="12"/>
          </p:nvPr>
        </p:nvSpPr>
        <p:spPr/>
        <p:txBody>
          <a:bodyPr/>
          <a:lstStyle/>
          <a:p>
            <a:fld id="{E5F9FE24-64CB-6D42-A9EC-97246F7285E9}" type="slidenum">
              <a:rPr lang="en-US" smtClean="0"/>
              <a:t>30</a:t>
            </a:fld>
            <a:endParaRPr lang="en-US"/>
          </a:p>
        </p:txBody>
      </p:sp>
    </p:spTree>
    <p:extLst>
      <p:ext uri="{BB962C8B-B14F-4D97-AF65-F5344CB8AC3E}">
        <p14:creationId xmlns:p14="http://schemas.microsoft.com/office/powerpoint/2010/main" val="13297276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4A2DA-F388-5546-994B-0106EEDC91CD}"/>
              </a:ext>
            </a:extLst>
          </p:cNvPr>
          <p:cNvSpPr>
            <a:spLocks noGrp="1"/>
          </p:cNvSpPr>
          <p:nvPr>
            <p:ph type="title"/>
          </p:nvPr>
        </p:nvSpPr>
        <p:spPr/>
        <p:txBody>
          <a:bodyPr/>
          <a:lstStyle/>
          <a:p>
            <a:r>
              <a:rPr lang="en-US" dirty="0"/>
              <a:t>Data Dimensions</a:t>
            </a:r>
          </a:p>
        </p:txBody>
      </p:sp>
      <p:sp>
        <p:nvSpPr>
          <p:cNvPr id="3" name="Content Placeholder 2">
            <a:extLst>
              <a:ext uri="{FF2B5EF4-FFF2-40B4-BE49-F238E27FC236}">
                <a16:creationId xmlns:a16="http://schemas.microsoft.com/office/drawing/2014/main" id="{23D0ADD4-C448-5049-833E-A48C67ECA03B}"/>
              </a:ext>
            </a:extLst>
          </p:cNvPr>
          <p:cNvSpPr>
            <a:spLocks noGrp="1"/>
          </p:cNvSpPr>
          <p:nvPr>
            <p:ph idx="1"/>
          </p:nvPr>
        </p:nvSpPr>
        <p:spPr/>
        <p:txBody>
          <a:bodyPr/>
          <a:lstStyle/>
          <a:p>
            <a:r>
              <a:rPr lang="en-US" b="1" dirty="0"/>
              <a:t>Velocity</a:t>
            </a:r>
            <a:r>
              <a:rPr lang="en-US" dirty="0"/>
              <a:t> is the speed at which the data is being read or written</a:t>
            </a:r>
          </a:p>
          <a:p>
            <a:pPr lvl="1"/>
            <a:r>
              <a:rPr lang="en-US" dirty="0"/>
              <a:t>measured in reads-per-second (RPS) or writes-per-second (WPS)</a:t>
            </a:r>
          </a:p>
          <a:p>
            <a:pPr lvl="1"/>
            <a:r>
              <a:rPr lang="en-US" dirty="0"/>
              <a:t>batch processing,  periodic, near-real-time, or real-time.</a:t>
            </a:r>
          </a:p>
          <a:p>
            <a:pPr marL="0" indent="0">
              <a:buNone/>
            </a:pPr>
            <a:endParaRPr lang="en-US" dirty="0"/>
          </a:p>
          <a:p>
            <a:r>
              <a:rPr lang="en-US" b="1" dirty="0"/>
              <a:t>Variety</a:t>
            </a:r>
            <a:r>
              <a:rPr lang="en-US" dirty="0"/>
              <a:t> determines how un/structured the data is.</a:t>
            </a:r>
          </a:p>
          <a:p>
            <a:pPr lvl="1"/>
            <a:r>
              <a:rPr lang="en-US" dirty="0"/>
              <a:t>structured, loosely structured, unstructured, or binary large objects (blobs).</a:t>
            </a:r>
          </a:p>
          <a:p>
            <a:pPr lvl="1"/>
            <a:r>
              <a:rPr lang="en-US" dirty="0"/>
              <a:t>unstructured has no entities or attributes.</a:t>
            </a:r>
          </a:p>
          <a:p>
            <a:pPr lvl="1"/>
            <a:r>
              <a:rPr lang="en-US" dirty="0"/>
              <a:t>A blob is treated as black box</a:t>
            </a:r>
          </a:p>
        </p:txBody>
      </p:sp>
      <p:sp>
        <p:nvSpPr>
          <p:cNvPr id="6" name="Footer Placeholder 5">
            <a:extLst>
              <a:ext uri="{FF2B5EF4-FFF2-40B4-BE49-F238E27FC236}">
                <a16:creationId xmlns:a16="http://schemas.microsoft.com/office/drawing/2014/main" id="{3A78FEF5-B324-CB4A-82BF-438305B35BD1}"/>
              </a:ext>
            </a:extLst>
          </p:cNvPr>
          <p:cNvSpPr>
            <a:spLocks noGrp="1"/>
          </p:cNvSpPr>
          <p:nvPr>
            <p:ph type="ftr" sz="quarter" idx="11"/>
          </p:nvPr>
        </p:nvSpPr>
        <p:spPr/>
        <p:txBody>
          <a:bodyPr/>
          <a:lstStyle/>
          <a:p>
            <a:r>
              <a:rPr lang="en-US"/>
              <a:t>Distributed and Cloud Computing - Fall 2021</a:t>
            </a:r>
          </a:p>
        </p:txBody>
      </p:sp>
      <p:sp>
        <p:nvSpPr>
          <p:cNvPr id="7" name="Slide Number Placeholder 6">
            <a:extLst>
              <a:ext uri="{FF2B5EF4-FFF2-40B4-BE49-F238E27FC236}">
                <a16:creationId xmlns:a16="http://schemas.microsoft.com/office/drawing/2014/main" id="{01CDAFA8-3C6D-B844-9AE1-E3E76A907B43}"/>
              </a:ext>
            </a:extLst>
          </p:cNvPr>
          <p:cNvSpPr>
            <a:spLocks noGrp="1"/>
          </p:cNvSpPr>
          <p:nvPr>
            <p:ph type="sldNum" sz="quarter" idx="12"/>
          </p:nvPr>
        </p:nvSpPr>
        <p:spPr/>
        <p:txBody>
          <a:bodyPr/>
          <a:lstStyle/>
          <a:p>
            <a:fld id="{E5F9FE24-64CB-6D42-A9EC-97246F7285E9}" type="slidenum">
              <a:rPr lang="en-US" smtClean="0"/>
              <a:t>31</a:t>
            </a:fld>
            <a:endParaRPr lang="en-US"/>
          </a:p>
        </p:txBody>
      </p:sp>
    </p:spTree>
    <p:extLst>
      <p:ext uri="{BB962C8B-B14F-4D97-AF65-F5344CB8AC3E}">
        <p14:creationId xmlns:p14="http://schemas.microsoft.com/office/powerpoint/2010/main" val="16031913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A62FD-E3C1-504D-AB15-5F083CABA513}"/>
              </a:ext>
            </a:extLst>
          </p:cNvPr>
          <p:cNvSpPr>
            <a:spLocks noGrp="1"/>
          </p:cNvSpPr>
          <p:nvPr>
            <p:ph type="title"/>
          </p:nvPr>
        </p:nvSpPr>
        <p:spPr/>
        <p:txBody>
          <a:bodyPr/>
          <a:lstStyle/>
          <a:p>
            <a:r>
              <a:rPr lang="en-US" dirty="0"/>
              <a:t>Data Dimensions (continued)</a:t>
            </a:r>
          </a:p>
        </p:txBody>
      </p:sp>
      <p:sp>
        <p:nvSpPr>
          <p:cNvPr id="3" name="Content Placeholder 2">
            <a:extLst>
              <a:ext uri="{FF2B5EF4-FFF2-40B4-BE49-F238E27FC236}">
                <a16:creationId xmlns:a16="http://schemas.microsoft.com/office/drawing/2014/main" id="{3E176436-6AAE-DC48-B844-1617E5CFF49D}"/>
              </a:ext>
            </a:extLst>
          </p:cNvPr>
          <p:cNvSpPr>
            <a:spLocks noGrp="1"/>
          </p:cNvSpPr>
          <p:nvPr>
            <p:ph idx="1"/>
          </p:nvPr>
        </p:nvSpPr>
        <p:spPr>
          <a:xfrm>
            <a:off x="1257299" y="2178602"/>
            <a:ext cx="16862749" cy="6527007"/>
          </a:xfrm>
        </p:spPr>
        <p:txBody>
          <a:bodyPr/>
          <a:lstStyle/>
          <a:p>
            <a:r>
              <a:rPr lang="en-US" b="1" dirty="0"/>
              <a:t>Volume</a:t>
            </a:r>
            <a:r>
              <a:rPr lang="en-US" dirty="0"/>
              <a:t> is the total size of the data set.</a:t>
            </a:r>
          </a:p>
          <a:p>
            <a:pPr lvl="1"/>
            <a:r>
              <a:rPr lang="en-US" dirty="0"/>
              <a:t>having more data is beneficial for getting insights from data.</a:t>
            </a:r>
          </a:p>
          <a:p>
            <a:pPr lvl="1"/>
            <a:r>
              <a:rPr lang="en-US" dirty="0"/>
              <a:t>the more data you can keep, is the less you need to guess of what to keep for future use.</a:t>
            </a:r>
          </a:p>
          <a:p>
            <a:pPr lvl="1"/>
            <a:endParaRPr lang="en-US" dirty="0"/>
          </a:p>
          <a:p>
            <a:r>
              <a:rPr lang="en-US" b="1" dirty="0"/>
              <a:t>Value:</a:t>
            </a:r>
            <a:r>
              <a:rPr lang="en-US" dirty="0"/>
              <a:t> not all data are equally important.</a:t>
            </a:r>
          </a:p>
          <a:p>
            <a:pPr lvl="1"/>
            <a:r>
              <a:rPr lang="en-US" dirty="0"/>
              <a:t>depending on the value of the data, we are more or less willing to invest in additional durability.</a:t>
            </a:r>
          </a:p>
          <a:p>
            <a:pPr lvl="1"/>
            <a:r>
              <a:rPr lang="en-US" dirty="0"/>
              <a:t>Transient data: short-lived (e.g., Tweets) – </a:t>
            </a:r>
            <a:r>
              <a:rPr lang="en-US" dirty="0">
                <a:highlight>
                  <a:srgbClr val="FFFF00"/>
                </a:highlight>
              </a:rPr>
              <a:t>durability</a:t>
            </a:r>
            <a:r>
              <a:rPr lang="en-US" dirty="0"/>
              <a:t> is less important</a:t>
            </a:r>
          </a:p>
          <a:p>
            <a:pPr lvl="1"/>
            <a:r>
              <a:rPr lang="en-US" dirty="0"/>
              <a:t>Reproducible data: created to improve performance. Can be re-produced.</a:t>
            </a:r>
          </a:p>
          <a:p>
            <a:pPr lvl="1"/>
            <a:r>
              <a:rPr lang="en-US" dirty="0"/>
              <a:t>Authoritative data: source of truth. Invest in additional durability.</a:t>
            </a:r>
          </a:p>
          <a:p>
            <a:pPr lvl="1"/>
            <a:r>
              <a:rPr lang="en-US" dirty="0"/>
              <a:t>Critical/regulated: must retain at any cost. Durability and security are essential.</a:t>
            </a:r>
          </a:p>
        </p:txBody>
      </p:sp>
      <p:sp>
        <p:nvSpPr>
          <p:cNvPr id="7" name="Footer Placeholder 6">
            <a:extLst>
              <a:ext uri="{FF2B5EF4-FFF2-40B4-BE49-F238E27FC236}">
                <a16:creationId xmlns:a16="http://schemas.microsoft.com/office/drawing/2014/main" id="{EDCB8C13-9DEF-234D-9E93-761C950D29BE}"/>
              </a:ext>
            </a:extLst>
          </p:cNvPr>
          <p:cNvSpPr>
            <a:spLocks noGrp="1"/>
          </p:cNvSpPr>
          <p:nvPr>
            <p:ph type="ftr" sz="quarter" idx="11"/>
          </p:nvPr>
        </p:nvSpPr>
        <p:spPr/>
        <p:txBody>
          <a:bodyPr/>
          <a:lstStyle/>
          <a:p>
            <a:r>
              <a:rPr lang="en-US"/>
              <a:t>Distributed and Cloud Computing - Fall 2021</a:t>
            </a:r>
          </a:p>
        </p:txBody>
      </p:sp>
      <p:sp>
        <p:nvSpPr>
          <p:cNvPr id="8" name="Slide Number Placeholder 7">
            <a:extLst>
              <a:ext uri="{FF2B5EF4-FFF2-40B4-BE49-F238E27FC236}">
                <a16:creationId xmlns:a16="http://schemas.microsoft.com/office/drawing/2014/main" id="{91E777CD-5614-D144-89DB-A44DA5FB567C}"/>
              </a:ext>
            </a:extLst>
          </p:cNvPr>
          <p:cNvSpPr>
            <a:spLocks noGrp="1"/>
          </p:cNvSpPr>
          <p:nvPr>
            <p:ph type="sldNum" sz="quarter" idx="12"/>
          </p:nvPr>
        </p:nvSpPr>
        <p:spPr/>
        <p:txBody>
          <a:bodyPr/>
          <a:lstStyle/>
          <a:p>
            <a:fld id="{E5F9FE24-64CB-6D42-A9EC-97246F7285E9}" type="slidenum">
              <a:rPr lang="en-US" smtClean="0"/>
              <a:t>32</a:t>
            </a:fld>
            <a:endParaRPr lang="en-US"/>
          </a:p>
        </p:txBody>
      </p:sp>
    </p:spTree>
    <p:extLst>
      <p:ext uri="{BB962C8B-B14F-4D97-AF65-F5344CB8AC3E}">
        <p14:creationId xmlns:p14="http://schemas.microsoft.com/office/powerpoint/2010/main" val="13981515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36997-18F1-A14C-BD52-6D3658ECCEE1}"/>
              </a:ext>
            </a:extLst>
          </p:cNvPr>
          <p:cNvSpPr>
            <a:spLocks noGrp="1"/>
          </p:cNvSpPr>
          <p:nvPr>
            <p:ph type="title"/>
          </p:nvPr>
        </p:nvSpPr>
        <p:spPr/>
        <p:txBody>
          <a:bodyPr/>
          <a:lstStyle/>
          <a:p>
            <a:r>
              <a:rPr lang="en-US" dirty="0"/>
              <a:t>Storage Temperature</a:t>
            </a:r>
          </a:p>
        </p:txBody>
      </p:sp>
      <p:sp>
        <p:nvSpPr>
          <p:cNvPr id="3" name="Content Placeholder 2">
            <a:extLst>
              <a:ext uri="{FF2B5EF4-FFF2-40B4-BE49-F238E27FC236}">
                <a16:creationId xmlns:a16="http://schemas.microsoft.com/office/drawing/2014/main" id="{4D6EE84B-23A7-674F-A650-64C9F4C431DA}"/>
              </a:ext>
            </a:extLst>
          </p:cNvPr>
          <p:cNvSpPr>
            <a:spLocks noGrp="1"/>
          </p:cNvSpPr>
          <p:nvPr>
            <p:ph idx="1"/>
          </p:nvPr>
        </p:nvSpPr>
        <p:spPr>
          <a:xfrm>
            <a:off x="1257300" y="2309230"/>
            <a:ext cx="15773399" cy="4508501"/>
          </a:xfrm>
        </p:spPr>
        <p:txBody>
          <a:bodyPr/>
          <a:lstStyle/>
          <a:p>
            <a:r>
              <a:rPr lang="en-US" sz="4000" dirty="0">
                <a:solidFill>
                  <a:srgbClr val="FF0000"/>
                </a:solidFill>
              </a:rPr>
              <a:t>Hot</a:t>
            </a:r>
            <a:r>
              <a:rPr lang="en-US" sz="4000" dirty="0"/>
              <a:t> </a:t>
            </a:r>
            <a:r>
              <a:rPr lang="en-US" sz="4000" i="1" dirty="0"/>
              <a:t>storage</a:t>
            </a:r>
            <a:r>
              <a:rPr lang="en-US" sz="4000" dirty="0"/>
              <a:t> is used for data that need to be readily available at all times.</a:t>
            </a:r>
          </a:p>
          <a:p>
            <a:pPr lvl="1"/>
            <a:r>
              <a:rPr lang="en-US" sz="3200" dirty="0"/>
              <a:t>read and writes tend to be single small items.</a:t>
            </a:r>
          </a:p>
          <a:p>
            <a:pPr lvl="1"/>
            <a:r>
              <a:rPr lang="en-US" sz="3200" dirty="0"/>
              <a:t>speed of access is essential</a:t>
            </a:r>
          </a:p>
          <a:p>
            <a:endParaRPr lang="en-US" sz="4000" dirty="0">
              <a:solidFill>
                <a:srgbClr val="FF0000"/>
              </a:solidFill>
            </a:endParaRPr>
          </a:p>
          <a:p>
            <a:r>
              <a:rPr lang="en-US" sz="4000" dirty="0">
                <a:solidFill>
                  <a:srgbClr val="FF0000"/>
                </a:solidFill>
              </a:rPr>
              <a:t>Cold</a:t>
            </a:r>
            <a:r>
              <a:rPr lang="en-US" sz="4000" i="1" dirty="0"/>
              <a:t> storage</a:t>
            </a:r>
            <a:r>
              <a:rPr lang="en-US" sz="4000" dirty="0"/>
              <a:t> is used for to data that isn't needed very often, such as archived data.</a:t>
            </a:r>
          </a:p>
          <a:p>
            <a:pPr lvl="2"/>
            <a:r>
              <a:rPr lang="en-US" sz="2800" dirty="0"/>
              <a:t>Data is accessed occasionally</a:t>
            </a:r>
          </a:p>
          <a:p>
            <a:pPr lvl="2"/>
            <a:r>
              <a:rPr lang="en-US" sz="2800" dirty="0"/>
              <a:t>updates are rare.</a:t>
            </a:r>
          </a:p>
          <a:p>
            <a:pPr lvl="2"/>
            <a:r>
              <a:rPr lang="en-US" sz="2800" dirty="0"/>
              <a:t>access might take from several minutes to several days.</a:t>
            </a:r>
          </a:p>
          <a:p>
            <a:pPr lvl="2"/>
            <a:r>
              <a:rPr lang="en-US" sz="2800" dirty="0"/>
              <a:t>High volume</a:t>
            </a:r>
          </a:p>
          <a:p>
            <a:pPr lvl="2"/>
            <a:r>
              <a:rPr lang="en-US" sz="2800" dirty="0"/>
              <a:t>Durability is needed</a:t>
            </a:r>
            <a:endParaRPr lang="en-US" dirty="0"/>
          </a:p>
        </p:txBody>
      </p:sp>
      <p:pic>
        <p:nvPicPr>
          <p:cNvPr id="5" name="Picture 4">
            <a:extLst>
              <a:ext uri="{FF2B5EF4-FFF2-40B4-BE49-F238E27FC236}">
                <a16:creationId xmlns:a16="http://schemas.microsoft.com/office/drawing/2014/main" id="{77725D9E-BCCD-E342-9CB2-9B63CFD00232}"/>
              </a:ext>
            </a:extLst>
          </p:cNvPr>
          <p:cNvPicPr>
            <a:picLocks noChangeAspect="1"/>
          </p:cNvPicPr>
          <p:nvPr/>
        </p:nvPicPr>
        <p:blipFill>
          <a:blip r:embed="rId2"/>
          <a:stretch>
            <a:fillRect/>
          </a:stretch>
        </p:blipFill>
        <p:spPr>
          <a:xfrm>
            <a:off x="11305592" y="5573714"/>
            <a:ext cx="6982408" cy="4508500"/>
          </a:xfrm>
          <a:prstGeom prst="rect">
            <a:avLst/>
          </a:prstGeom>
        </p:spPr>
      </p:pic>
      <p:sp>
        <p:nvSpPr>
          <p:cNvPr id="4" name="Footer Placeholder 3">
            <a:extLst>
              <a:ext uri="{FF2B5EF4-FFF2-40B4-BE49-F238E27FC236}">
                <a16:creationId xmlns:a16="http://schemas.microsoft.com/office/drawing/2014/main" id="{F4E69AC7-71EA-6041-A382-E7AD40CA688E}"/>
              </a:ext>
            </a:extLst>
          </p:cNvPr>
          <p:cNvSpPr>
            <a:spLocks noGrp="1"/>
          </p:cNvSpPr>
          <p:nvPr>
            <p:ph type="ftr" sz="quarter" idx="11"/>
          </p:nvPr>
        </p:nvSpPr>
        <p:spPr/>
        <p:txBody>
          <a:bodyPr/>
          <a:lstStyle/>
          <a:p>
            <a:r>
              <a:rPr lang="en-US"/>
              <a:t>Distributed and Cloud Computing - Fall 2021</a:t>
            </a:r>
          </a:p>
        </p:txBody>
      </p:sp>
      <p:sp>
        <p:nvSpPr>
          <p:cNvPr id="8" name="Slide Number Placeholder 7">
            <a:extLst>
              <a:ext uri="{FF2B5EF4-FFF2-40B4-BE49-F238E27FC236}">
                <a16:creationId xmlns:a16="http://schemas.microsoft.com/office/drawing/2014/main" id="{C1A1E257-CAA8-C44A-AD77-407F27D8D770}"/>
              </a:ext>
            </a:extLst>
          </p:cNvPr>
          <p:cNvSpPr>
            <a:spLocks noGrp="1"/>
          </p:cNvSpPr>
          <p:nvPr>
            <p:ph type="sldNum" sz="quarter" idx="12"/>
          </p:nvPr>
        </p:nvSpPr>
        <p:spPr/>
        <p:txBody>
          <a:bodyPr/>
          <a:lstStyle/>
          <a:p>
            <a:fld id="{E5F9FE24-64CB-6D42-A9EC-97246F7285E9}" type="slidenum">
              <a:rPr lang="en-US" smtClean="0"/>
              <a:t>33</a:t>
            </a:fld>
            <a:endParaRPr lang="en-US"/>
          </a:p>
        </p:txBody>
      </p:sp>
    </p:spTree>
    <p:extLst>
      <p:ext uri="{BB962C8B-B14F-4D97-AF65-F5344CB8AC3E}">
        <p14:creationId xmlns:p14="http://schemas.microsoft.com/office/powerpoint/2010/main" val="7650757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758B6-2EB3-BB41-ACF1-396BBB42C9FE}"/>
              </a:ext>
            </a:extLst>
          </p:cNvPr>
          <p:cNvSpPr>
            <a:spLocks noGrp="1"/>
          </p:cNvSpPr>
          <p:nvPr>
            <p:ph type="title"/>
          </p:nvPr>
        </p:nvSpPr>
        <p:spPr/>
        <p:txBody>
          <a:bodyPr/>
          <a:lstStyle/>
          <a:p>
            <a:r>
              <a:rPr lang="en-US" dirty="0"/>
              <a:t>Additional Storage Temperature categories</a:t>
            </a:r>
          </a:p>
        </p:txBody>
      </p:sp>
      <p:sp>
        <p:nvSpPr>
          <p:cNvPr id="3" name="Content Placeholder 2">
            <a:extLst>
              <a:ext uri="{FF2B5EF4-FFF2-40B4-BE49-F238E27FC236}">
                <a16:creationId xmlns:a16="http://schemas.microsoft.com/office/drawing/2014/main" id="{EA5F6F7E-8924-2C40-9564-81B0F7B58357}"/>
              </a:ext>
            </a:extLst>
          </p:cNvPr>
          <p:cNvSpPr>
            <a:spLocks noGrp="1"/>
          </p:cNvSpPr>
          <p:nvPr>
            <p:ph idx="1"/>
          </p:nvPr>
        </p:nvSpPr>
        <p:spPr/>
        <p:txBody>
          <a:bodyPr/>
          <a:lstStyle/>
          <a:p>
            <a:r>
              <a:rPr lang="en-US" dirty="0">
                <a:solidFill>
                  <a:srgbClr val="FF0000"/>
                </a:solidFill>
              </a:rPr>
              <a:t>Warm</a:t>
            </a:r>
            <a:r>
              <a:rPr lang="en-US" dirty="0"/>
              <a:t> data is still being actively accessed, but less frequently than hot data.</a:t>
            </a:r>
          </a:p>
          <a:p>
            <a:pPr lvl="1"/>
            <a:r>
              <a:rPr lang="en-US" dirty="0"/>
              <a:t>items are read and updated in sets.</a:t>
            </a:r>
          </a:p>
          <a:p>
            <a:pPr lvl="1"/>
            <a:r>
              <a:rPr lang="en-US" dirty="0"/>
              <a:t>Speed of access is important but not crucial.</a:t>
            </a:r>
          </a:p>
          <a:p>
            <a:pPr lvl="1"/>
            <a:endParaRPr lang="en-US" dirty="0"/>
          </a:p>
          <a:p>
            <a:r>
              <a:rPr lang="en-US" dirty="0">
                <a:solidFill>
                  <a:srgbClr val="FF0000"/>
                </a:solidFill>
              </a:rPr>
              <a:t>Frozen</a:t>
            </a:r>
            <a:r>
              <a:rPr lang="en-US" dirty="0"/>
              <a:t> data need to preserved for business continuity or for archival.</a:t>
            </a:r>
          </a:p>
          <a:p>
            <a:pPr lvl="1"/>
            <a:r>
              <a:rPr lang="en-US" dirty="0"/>
              <a:t>never updates</a:t>
            </a:r>
          </a:p>
          <a:p>
            <a:pPr lvl="1"/>
            <a:r>
              <a:rPr lang="en-US" dirty="0"/>
              <a:t>reads are extremely infrequent</a:t>
            </a:r>
          </a:p>
          <a:p>
            <a:pPr lvl="1"/>
            <a:endParaRPr lang="en-US" dirty="0"/>
          </a:p>
          <a:p>
            <a:r>
              <a:rPr lang="en-US" dirty="0"/>
              <a:t>The same data can start as hot and then cool down.</a:t>
            </a:r>
          </a:p>
          <a:p>
            <a:pPr lvl="1"/>
            <a:endParaRPr lang="en-US" dirty="0"/>
          </a:p>
        </p:txBody>
      </p:sp>
      <p:sp>
        <p:nvSpPr>
          <p:cNvPr id="6" name="Footer Placeholder 5">
            <a:extLst>
              <a:ext uri="{FF2B5EF4-FFF2-40B4-BE49-F238E27FC236}">
                <a16:creationId xmlns:a16="http://schemas.microsoft.com/office/drawing/2014/main" id="{B3E4EC56-757F-4A4E-9B55-F44BF40EDA54}"/>
              </a:ext>
            </a:extLst>
          </p:cNvPr>
          <p:cNvSpPr>
            <a:spLocks noGrp="1"/>
          </p:cNvSpPr>
          <p:nvPr>
            <p:ph type="ftr" sz="quarter" idx="11"/>
          </p:nvPr>
        </p:nvSpPr>
        <p:spPr/>
        <p:txBody>
          <a:bodyPr/>
          <a:lstStyle/>
          <a:p>
            <a:r>
              <a:rPr lang="en-US"/>
              <a:t>Distributed and Cloud Computing - Fall 2021</a:t>
            </a:r>
          </a:p>
        </p:txBody>
      </p:sp>
      <p:sp>
        <p:nvSpPr>
          <p:cNvPr id="7" name="Slide Number Placeholder 6">
            <a:extLst>
              <a:ext uri="{FF2B5EF4-FFF2-40B4-BE49-F238E27FC236}">
                <a16:creationId xmlns:a16="http://schemas.microsoft.com/office/drawing/2014/main" id="{E63EEA25-EAB2-CE4B-809F-70EAD9DEBD5F}"/>
              </a:ext>
            </a:extLst>
          </p:cNvPr>
          <p:cNvSpPr>
            <a:spLocks noGrp="1"/>
          </p:cNvSpPr>
          <p:nvPr>
            <p:ph type="sldNum" sz="quarter" idx="12"/>
          </p:nvPr>
        </p:nvSpPr>
        <p:spPr/>
        <p:txBody>
          <a:bodyPr/>
          <a:lstStyle/>
          <a:p>
            <a:fld id="{E5F9FE24-64CB-6D42-A9EC-97246F7285E9}" type="slidenum">
              <a:rPr lang="en-US" smtClean="0"/>
              <a:t>34</a:t>
            </a:fld>
            <a:endParaRPr lang="en-US"/>
          </a:p>
        </p:txBody>
      </p:sp>
    </p:spTree>
    <p:extLst>
      <p:ext uri="{BB962C8B-B14F-4D97-AF65-F5344CB8AC3E}">
        <p14:creationId xmlns:p14="http://schemas.microsoft.com/office/powerpoint/2010/main" val="5698213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BFE8F-6482-E141-9032-D6FC914C0131}"/>
              </a:ext>
            </a:extLst>
          </p:cNvPr>
          <p:cNvSpPr>
            <a:spLocks noGrp="1"/>
          </p:cNvSpPr>
          <p:nvPr>
            <p:ph type="title"/>
          </p:nvPr>
        </p:nvSpPr>
        <p:spPr/>
        <p:txBody>
          <a:bodyPr/>
          <a:lstStyle/>
          <a:p>
            <a:r>
              <a:rPr lang="en-US" dirty="0"/>
              <a:t>Example Cloud Storage Services</a:t>
            </a:r>
          </a:p>
        </p:txBody>
      </p:sp>
      <p:sp>
        <p:nvSpPr>
          <p:cNvPr id="3" name="Content Placeholder 2">
            <a:extLst>
              <a:ext uri="{FF2B5EF4-FFF2-40B4-BE49-F238E27FC236}">
                <a16:creationId xmlns:a16="http://schemas.microsoft.com/office/drawing/2014/main" id="{442F9B64-7117-D24A-8C15-4BB6BCFB546B}"/>
              </a:ext>
            </a:extLst>
          </p:cNvPr>
          <p:cNvSpPr>
            <a:spLocks noGrp="1"/>
          </p:cNvSpPr>
          <p:nvPr>
            <p:ph idx="1"/>
          </p:nvPr>
        </p:nvSpPr>
        <p:spPr/>
        <p:txBody>
          <a:bodyPr/>
          <a:lstStyle/>
          <a:p>
            <a:r>
              <a:rPr lang="en-US" dirty="0"/>
              <a:t>Microsoft Azure:</a:t>
            </a:r>
          </a:p>
          <a:p>
            <a:pPr lvl="1"/>
            <a:r>
              <a:rPr lang="en-US" dirty="0"/>
              <a:t>premium, hot, cool, and archive tiers. </a:t>
            </a:r>
          </a:p>
          <a:p>
            <a:r>
              <a:rPr lang="en-US" dirty="0"/>
              <a:t>Google GCP:</a:t>
            </a:r>
          </a:p>
          <a:p>
            <a:pPr lvl="1"/>
            <a:r>
              <a:rPr lang="en-US" dirty="0"/>
              <a:t>Two hot options: multiregional storage and regional storage </a:t>
            </a:r>
          </a:p>
          <a:p>
            <a:pPr lvl="1"/>
            <a:r>
              <a:rPr lang="en-US" dirty="0"/>
              <a:t>nearline</a:t>
            </a:r>
          </a:p>
          <a:p>
            <a:pPr lvl="1"/>
            <a:r>
              <a:rPr lang="en-US" dirty="0"/>
              <a:t>cold line</a:t>
            </a:r>
          </a:p>
          <a:p>
            <a:r>
              <a:rPr lang="en-US" dirty="0"/>
              <a:t> AWS:</a:t>
            </a:r>
          </a:p>
          <a:p>
            <a:pPr lvl="1"/>
            <a:r>
              <a:rPr lang="en-US" dirty="0"/>
              <a:t>Simple Storage Service (S3) for hot data </a:t>
            </a:r>
          </a:p>
          <a:p>
            <a:pPr lvl="1"/>
            <a:r>
              <a:rPr lang="en-US" dirty="0"/>
              <a:t>S3 Glacier for archives. </a:t>
            </a:r>
          </a:p>
          <a:p>
            <a:pPr lvl="1"/>
            <a:r>
              <a:rPr lang="en-US" dirty="0"/>
              <a:t>Within S3 and S3 Glacier, there are multiple options to choose from.</a:t>
            </a:r>
          </a:p>
        </p:txBody>
      </p:sp>
      <p:sp>
        <p:nvSpPr>
          <p:cNvPr id="7" name="Footer Placeholder 6">
            <a:extLst>
              <a:ext uri="{FF2B5EF4-FFF2-40B4-BE49-F238E27FC236}">
                <a16:creationId xmlns:a16="http://schemas.microsoft.com/office/drawing/2014/main" id="{22ACAD77-6105-2342-9AF0-7F15034584F5}"/>
              </a:ext>
            </a:extLst>
          </p:cNvPr>
          <p:cNvSpPr>
            <a:spLocks noGrp="1"/>
          </p:cNvSpPr>
          <p:nvPr>
            <p:ph type="ftr" sz="quarter" idx="11"/>
          </p:nvPr>
        </p:nvSpPr>
        <p:spPr/>
        <p:txBody>
          <a:bodyPr/>
          <a:lstStyle/>
          <a:p>
            <a:r>
              <a:rPr lang="en-US"/>
              <a:t>Distributed and Cloud Computing - Fall 2021</a:t>
            </a:r>
          </a:p>
        </p:txBody>
      </p:sp>
      <p:sp>
        <p:nvSpPr>
          <p:cNvPr id="8" name="Slide Number Placeholder 7">
            <a:extLst>
              <a:ext uri="{FF2B5EF4-FFF2-40B4-BE49-F238E27FC236}">
                <a16:creationId xmlns:a16="http://schemas.microsoft.com/office/drawing/2014/main" id="{290B3C88-9B0D-AD44-8974-30BD59204CE6}"/>
              </a:ext>
            </a:extLst>
          </p:cNvPr>
          <p:cNvSpPr>
            <a:spLocks noGrp="1"/>
          </p:cNvSpPr>
          <p:nvPr>
            <p:ph type="sldNum" sz="quarter" idx="12"/>
          </p:nvPr>
        </p:nvSpPr>
        <p:spPr/>
        <p:txBody>
          <a:bodyPr/>
          <a:lstStyle/>
          <a:p>
            <a:fld id="{E5F9FE24-64CB-6D42-A9EC-97246F7285E9}" type="slidenum">
              <a:rPr lang="en-US" smtClean="0"/>
              <a:t>35</a:t>
            </a:fld>
            <a:endParaRPr lang="en-US"/>
          </a:p>
        </p:txBody>
      </p:sp>
    </p:spTree>
    <p:extLst>
      <p:ext uri="{BB962C8B-B14F-4D97-AF65-F5344CB8AC3E}">
        <p14:creationId xmlns:p14="http://schemas.microsoft.com/office/powerpoint/2010/main" val="444654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graphicFrame>
        <p:nvGraphicFramePr>
          <p:cNvPr id="607" name="Google Shape;607;p57"/>
          <p:cNvGraphicFramePr/>
          <p:nvPr/>
        </p:nvGraphicFramePr>
        <p:xfrm>
          <a:off x="1828800" y="2420300"/>
          <a:ext cx="14630375" cy="6656975"/>
        </p:xfrm>
        <a:graphic>
          <a:graphicData uri="http://schemas.openxmlformats.org/drawingml/2006/table">
            <a:tbl>
              <a:tblPr>
                <a:noFill/>
                <a:tableStyleId>{4B2604CF-5552-402F-A3DD-2B66C36DE7EA}</a:tableStyleId>
              </a:tblPr>
              <a:tblGrid>
                <a:gridCol w="1393825">
                  <a:extLst>
                    <a:ext uri="{9D8B030D-6E8A-4147-A177-3AD203B41FA5}">
                      <a16:colId xmlns:a16="http://schemas.microsoft.com/office/drawing/2014/main" val="20000"/>
                    </a:ext>
                  </a:extLst>
                </a:gridCol>
                <a:gridCol w="1593675">
                  <a:extLst>
                    <a:ext uri="{9D8B030D-6E8A-4147-A177-3AD203B41FA5}">
                      <a16:colId xmlns:a16="http://schemas.microsoft.com/office/drawing/2014/main" val="20001"/>
                    </a:ext>
                  </a:extLst>
                </a:gridCol>
                <a:gridCol w="2655200">
                  <a:extLst>
                    <a:ext uri="{9D8B030D-6E8A-4147-A177-3AD203B41FA5}">
                      <a16:colId xmlns:a16="http://schemas.microsoft.com/office/drawing/2014/main" val="20002"/>
                    </a:ext>
                  </a:extLst>
                </a:gridCol>
                <a:gridCol w="2655200">
                  <a:extLst>
                    <a:ext uri="{9D8B030D-6E8A-4147-A177-3AD203B41FA5}">
                      <a16:colId xmlns:a16="http://schemas.microsoft.com/office/drawing/2014/main" val="20003"/>
                    </a:ext>
                  </a:extLst>
                </a:gridCol>
                <a:gridCol w="4323275">
                  <a:extLst>
                    <a:ext uri="{9D8B030D-6E8A-4147-A177-3AD203B41FA5}">
                      <a16:colId xmlns:a16="http://schemas.microsoft.com/office/drawing/2014/main" val="20004"/>
                    </a:ext>
                  </a:extLst>
                </a:gridCol>
                <a:gridCol w="2009200">
                  <a:extLst>
                    <a:ext uri="{9D8B030D-6E8A-4147-A177-3AD203B41FA5}">
                      <a16:colId xmlns:a16="http://schemas.microsoft.com/office/drawing/2014/main" val="20005"/>
                    </a:ext>
                  </a:extLst>
                </a:gridCol>
              </a:tblGrid>
              <a:tr h="457800">
                <a:tc>
                  <a:txBody>
                    <a:bodyPr/>
                    <a:lstStyle/>
                    <a:p>
                      <a:pPr marL="0" lvl="0" indent="0" algn="ctr" rtl="0">
                        <a:spcBef>
                          <a:spcPts val="0"/>
                        </a:spcBef>
                        <a:spcAft>
                          <a:spcPts val="0"/>
                        </a:spcAft>
                        <a:buNone/>
                      </a:pPr>
                      <a:r>
                        <a:rPr lang="en" sz="2000" b="1">
                          <a:solidFill>
                            <a:srgbClr val="FFFFFF"/>
                          </a:solidFill>
                          <a:latin typeface="Roboto"/>
                          <a:ea typeface="Roboto"/>
                          <a:cs typeface="Roboto"/>
                          <a:sym typeface="Roboto"/>
                        </a:rPr>
                        <a:t>Storage Class</a:t>
                      </a:r>
                      <a:endParaRPr sz="2000" b="1">
                        <a:solidFill>
                          <a:srgbClr val="FFFFFF"/>
                        </a:solidFill>
                        <a:latin typeface="Roboto"/>
                        <a:ea typeface="Roboto"/>
                        <a:cs typeface="Roboto"/>
                        <a:sym typeface="Roboto"/>
                      </a:endParaRPr>
                    </a:p>
                  </a:txBody>
                  <a:tcPr marL="182850" marR="182850"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2000" b="1">
                          <a:solidFill>
                            <a:srgbClr val="FFFFFF"/>
                          </a:solidFill>
                          <a:latin typeface="Roboto"/>
                          <a:ea typeface="Roboto"/>
                          <a:cs typeface="Roboto"/>
                          <a:sym typeface="Roboto"/>
                        </a:rPr>
                        <a:t>Minimum duration</a:t>
                      </a:r>
                      <a:endParaRPr sz="2000" b="1">
                        <a:solidFill>
                          <a:srgbClr val="FFFFFF"/>
                        </a:solidFill>
                        <a:latin typeface="Roboto"/>
                        <a:ea typeface="Roboto"/>
                        <a:cs typeface="Roboto"/>
                        <a:sym typeface="Roboto"/>
                      </a:endParaRPr>
                    </a:p>
                  </a:txBody>
                  <a:tcPr marL="182850" marR="182850"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2000" b="1">
                          <a:solidFill>
                            <a:srgbClr val="FFFFFF"/>
                          </a:solidFill>
                          <a:latin typeface="Roboto"/>
                          <a:ea typeface="Roboto"/>
                          <a:cs typeface="Roboto"/>
                          <a:sym typeface="Roboto"/>
                        </a:rPr>
                        <a:t>Availability</a:t>
                      </a:r>
                      <a:endParaRPr sz="2000" b="1">
                        <a:solidFill>
                          <a:srgbClr val="FFFFFF"/>
                        </a:solidFill>
                        <a:latin typeface="Roboto"/>
                        <a:ea typeface="Roboto"/>
                        <a:cs typeface="Roboto"/>
                        <a:sym typeface="Roboto"/>
                      </a:endParaRPr>
                    </a:p>
                    <a:p>
                      <a:pPr marL="0" lvl="0" indent="0" algn="ctr" rtl="0">
                        <a:spcBef>
                          <a:spcPts val="0"/>
                        </a:spcBef>
                        <a:spcAft>
                          <a:spcPts val="0"/>
                        </a:spcAft>
                        <a:buNone/>
                      </a:pPr>
                      <a:r>
                        <a:rPr lang="en" sz="2000" b="1">
                          <a:solidFill>
                            <a:srgbClr val="FFFFFF"/>
                          </a:solidFill>
                          <a:latin typeface="Roboto"/>
                          <a:ea typeface="Roboto"/>
                          <a:cs typeface="Roboto"/>
                          <a:sym typeface="Roboto"/>
                        </a:rPr>
                        <a:t>SLA</a:t>
                      </a:r>
                      <a:endParaRPr sz="2000" b="1">
                        <a:solidFill>
                          <a:srgbClr val="FFFFFF"/>
                        </a:solidFill>
                        <a:latin typeface="Roboto"/>
                        <a:ea typeface="Roboto"/>
                        <a:cs typeface="Roboto"/>
                        <a:sym typeface="Roboto"/>
                      </a:endParaRPr>
                    </a:p>
                  </a:txBody>
                  <a:tcPr marL="182850" marR="182850"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2000" b="1">
                          <a:solidFill>
                            <a:srgbClr val="FFFFFF"/>
                          </a:solidFill>
                          <a:latin typeface="Roboto"/>
                          <a:ea typeface="Roboto"/>
                          <a:cs typeface="Roboto"/>
                          <a:sym typeface="Roboto"/>
                        </a:rPr>
                        <a:t>Typical monthly availability</a:t>
                      </a:r>
                      <a:endParaRPr sz="2000" b="1">
                        <a:solidFill>
                          <a:srgbClr val="FFFFFF"/>
                        </a:solidFill>
                        <a:latin typeface="Roboto"/>
                        <a:ea typeface="Roboto"/>
                        <a:cs typeface="Roboto"/>
                        <a:sym typeface="Roboto"/>
                      </a:endParaRPr>
                    </a:p>
                  </a:txBody>
                  <a:tcPr marL="182850" marR="182850"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2000" b="1">
                          <a:solidFill>
                            <a:srgbClr val="FFFFFF"/>
                          </a:solidFill>
                          <a:latin typeface="Roboto"/>
                          <a:ea typeface="Roboto"/>
                          <a:cs typeface="Roboto"/>
                          <a:sym typeface="Roboto"/>
                        </a:rPr>
                        <a:t>Use cases</a:t>
                      </a:r>
                      <a:endParaRPr sz="2000" b="1">
                        <a:solidFill>
                          <a:srgbClr val="FFFFFF"/>
                        </a:solidFill>
                        <a:latin typeface="Roboto"/>
                        <a:ea typeface="Roboto"/>
                        <a:cs typeface="Roboto"/>
                        <a:sym typeface="Roboto"/>
                      </a:endParaRPr>
                    </a:p>
                  </a:txBody>
                  <a:tcPr marL="182850" marR="182850"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sz="2000" b="1">
                          <a:solidFill>
                            <a:srgbClr val="FFFFFF"/>
                          </a:solidFill>
                          <a:latin typeface="Roboto"/>
                          <a:ea typeface="Roboto"/>
                          <a:cs typeface="Roboto"/>
                          <a:sym typeface="Roboto"/>
                        </a:rPr>
                        <a:t>Name for APIs and gsutil</a:t>
                      </a:r>
                      <a:endParaRPr sz="2000" b="1">
                        <a:solidFill>
                          <a:srgbClr val="FFFFFF"/>
                        </a:solidFill>
                        <a:latin typeface="Roboto"/>
                        <a:ea typeface="Roboto"/>
                        <a:cs typeface="Roboto"/>
                        <a:sym typeface="Roboto"/>
                      </a:endParaRPr>
                    </a:p>
                  </a:txBody>
                  <a:tcPr marL="182850" marR="182850"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1245750">
                <a:tc>
                  <a:txBody>
                    <a:bodyPr/>
                    <a:lstStyle/>
                    <a:p>
                      <a:pPr marL="0" lvl="0" indent="0" algn="ctr" rtl="0">
                        <a:spcBef>
                          <a:spcPts val="0"/>
                        </a:spcBef>
                        <a:spcAft>
                          <a:spcPts val="0"/>
                        </a:spcAft>
                        <a:buNone/>
                      </a:pPr>
                      <a:r>
                        <a:rPr lang="en" sz="2000">
                          <a:solidFill>
                            <a:schemeClr val="lt1"/>
                          </a:solidFill>
                          <a:latin typeface="Roboto"/>
                          <a:ea typeface="Roboto"/>
                          <a:cs typeface="Roboto"/>
                          <a:sym typeface="Roboto"/>
                        </a:rPr>
                        <a:t>Standard Storage</a:t>
                      </a:r>
                      <a:endParaRPr sz="2000">
                        <a:solidFill>
                          <a:schemeClr val="lt1"/>
                        </a:solidFill>
                        <a:latin typeface="Roboto"/>
                        <a:ea typeface="Roboto"/>
                        <a:cs typeface="Roboto"/>
                        <a:sym typeface="Roboto"/>
                      </a:endParaRPr>
                    </a:p>
                  </a:txBody>
                  <a:tcPr marL="182850" marR="182850"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Roboto"/>
                          <a:ea typeface="Roboto"/>
                          <a:cs typeface="Roboto"/>
                          <a:sym typeface="Roboto"/>
                        </a:rPr>
                        <a:t>None</a:t>
                      </a:r>
                      <a:endParaRPr sz="2000">
                        <a:solidFill>
                          <a:schemeClr val="lt1"/>
                        </a:solidFill>
                        <a:latin typeface="Roboto"/>
                        <a:ea typeface="Roboto"/>
                        <a:cs typeface="Roboto"/>
                        <a:sym typeface="Roboto"/>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Roboto"/>
                          <a:ea typeface="Roboto"/>
                          <a:cs typeface="Roboto"/>
                          <a:sym typeface="Roboto"/>
                        </a:rPr>
                        <a:t>Multi-region 99.95%</a:t>
                      </a:r>
                      <a:endParaRPr sz="2000">
                        <a:solidFill>
                          <a:schemeClr val="lt1"/>
                        </a:solidFill>
                        <a:latin typeface="Roboto"/>
                        <a:ea typeface="Roboto"/>
                        <a:cs typeface="Roboto"/>
                        <a:sym typeface="Roboto"/>
                      </a:endParaRPr>
                    </a:p>
                    <a:p>
                      <a:pPr marL="0" lvl="0" indent="0" algn="ctr" rtl="0">
                        <a:spcBef>
                          <a:spcPts val="0"/>
                        </a:spcBef>
                        <a:spcAft>
                          <a:spcPts val="0"/>
                        </a:spcAft>
                        <a:buNone/>
                      </a:pPr>
                      <a:r>
                        <a:rPr lang="en" sz="2000">
                          <a:solidFill>
                            <a:schemeClr val="lt1"/>
                          </a:solidFill>
                          <a:latin typeface="Roboto"/>
                          <a:ea typeface="Roboto"/>
                          <a:cs typeface="Roboto"/>
                          <a:sym typeface="Roboto"/>
                        </a:rPr>
                        <a:t>Dual-region 99.95%</a:t>
                      </a:r>
                      <a:endParaRPr sz="2000">
                        <a:solidFill>
                          <a:schemeClr val="lt1"/>
                        </a:solidFill>
                        <a:latin typeface="Roboto"/>
                        <a:ea typeface="Roboto"/>
                        <a:cs typeface="Roboto"/>
                        <a:sym typeface="Roboto"/>
                      </a:endParaRPr>
                    </a:p>
                    <a:p>
                      <a:pPr marL="0" lvl="0" indent="0" algn="ctr" rtl="0">
                        <a:spcBef>
                          <a:spcPts val="0"/>
                        </a:spcBef>
                        <a:spcAft>
                          <a:spcPts val="0"/>
                        </a:spcAft>
                        <a:buNone/>
                      </a:pPr>
                      <a:r>
                        <a:rPr lang="en" sz="2000">
                          <a:solidFill>
                            <a:schemeClr val="lt1"/>
                          </a:solidFill>
                          <a:latin typeface="Roboto"/>
                          <a:ea typeface="Roboto"/>
                          <a:cs typeface="Roboto"/>
                          <a:sym typeface="Roboto"/>
                        </a:rPr>
                        <a:t>Region 99.9%</a:t>
                      </a:r>
                      <a:endParaRPr sz="2000">
                        <a:solidFill>
                          <a:schemeClr val="lt1"/>
                        </a:solidFill>
                        <a:latin typeface="Roboto"/>
                        <a:ea typeface="Roboto"/>
                        <a:cs typeface="Roboto"/>
                        <a:sym typeface="Roboto"/>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Roboto"/>
                          <a:ea typeface="Roboto"/>
                          <a:cs typeface="Roboto"/>
                          <a:sym typeface="Roboto"/>
                        </a:rPr>
                        <a:t>&gt;99.99% availability in multi-regions and dual-regions; 99.99% in regions</a:t>
                      </a:r>
                      <a:endParaRPr sz="2000">
                        <a:solidFill>
                          <a:schemeClr val="lt1"/>
                        </a:solidFill>
                        <a:latin typeface="Roboto"/>
                        <a:ea typeface="Roboto"/>
                        <a:cs typeface="Roboto"/>
                        <a:sym typeface="Roboto"/>
                      </a:endParaRPr>
                    </a:p>
                  </a:txBody>
                  <a:tcPr marL="182875" marR="18287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l" rtl="0">
                        <a:spcBef>
                          <a:spcPts val="0"/>
                        </a:spcBef>
                        <a:spcAft>
                          <a:spcPts val="0"/>
                        </a:spcAft>
                        <a:buNone/>
                      </a:pPr>
                      <a:r>
                        <a:rPr lang="en" sz="2000">
                          <a:solidFill>
                            <a:schemeClr val="lt1"/>
                          </a:solidFill>
                          <a:latin typeface="Roboto"/>
                          <a:ea typeface="Roboto"/>
                          <a:cs typeface="Roboto"/>
                          <a:sym typeface="Roboto"/>
                        </a:rPr>
                        <a:t>Access data frequently ("hot" data) and/or store for brief periods</a:t>
                      </a:r>
                      <a:endParaRPr sz="2000">
                        <a:solidFill>
                          <a:schemeClr val="lt1"/>
                        </a:solidFill>
                        <a:latin typeface="Roboto"/>
                        <a:ea typeface="Roboto"/>
                        <a:cs typeface="Roboto"/>
                        <a:sym typeface="Roboto"/>
                      </a:endParaRPr>
                    </a:p>
                    <a:p>
                      <a:pPr marL="365760" lvl="0" indent="-297180" algn="l" rtl="0">
                        <a:spcBef>
                          <a:spcPts val="0"/>
                        </a:spcBef>
                        <a:spcAft>
                          <a:spcPts val="0"/>
                        </a:spcAft>
                        <a:buClr>
                          <a:schemeClr val="lt1"/>
                        </a:buClr>
                        <a:buSzPts val="1800"/>
                        <a:buFont typeface="Roboto"/>
                        <a:buChar char="●"/>
                      </a:pPr>
                      <a:r>
                        <a:rPr lang="en" sz="2000">
                          <a:solidFill>
                            <a:schemeClr val="lt1"/>
                          </a:solidFill>
                          <a:latin typeface="Roboto"/>
                          <a:ea typeface="Roboto"/>
                          <a:cs typeface="Roboto"/>
                          <a:sym typeface="Roboto"/>
                        </a:rPr>
                        <a:t>Serve website content</a:t>
                      </a:r>
                      <a:endParaRPr sz="2000">
                        <a:solidFill>
                          <a:schemeClr val="lt1"/>
                        </a:solidFill>
                        <a:latin typeface="Roboto"/>
                        <a:ea typeface="Roboto"/>
                        <a:cs typeface="Roboto"/>
                        <a:sym typeface="Roboto"/>
                      </a:endParaRPr>
                    </a:p>
                    <a:p>
                      <a:pPr marL="365760" lvl="0" indent="-297180" algn="l" rtl="0">
                        <a:spcBef>
                          <a:spcPts val="0"/>
                        </a:spcBef>
                        <a:spcAft>
                          <a:spcPts val="0"/>
                        </a:spcAft>
                        <a:buClr>
                          <a:schemeClr val="lt1"/>
                        </a:buClr>
                        <a:buSzPts val="1800"/>
                        <a:buFont typeface="Roboto"/>
                        <a:buChar char="●"/>
                      </a:pPr>
                      <a:r>
                        <a:rPr lang="en" sz="2000">
                          <a:solidFill>
                            <a:schemeClr val="lt1"/>
                          </a:solidFill>
                          <a:latin typeface="Roboto"/>
                          <a:ea typeface="Roboto"/>
                          <a:cs typeface="Roboto"/>
                          <a:sym typeface="Roboto"/>
                        </a:rPr>
                        <a:t>Stream videos</a:t>
                      </a:r>
                      <a:endParaRPr sz="2000">
                        <a:solidFill>
                          <a:schemeClr val="lt1"/>
                        </a:solidFill>
                        <a:latin typeface="Roboto"/>
                        <a:ea typeface="Roboto"/>
                        <a:cs typeface="Roboto"/>
                        <a:sym typeface="Roboto"/>
                      </a:endParaRPr>
                    </a:p>
                    <a:p>
                      <a:pPr marL="365760" lvl="0" indent="-297180" algn="l" rtl="0">
                        <a:spcBef>
                          <a:spcPts val="0"/>
                        </a:spcBef>
                        <a:spcAft>
                          <a:spcPts val="0"/>
                        </a:spcAft>
                        <a:buClr>
                          <a:schemeClr val="lt1"/>
                        </a:buClr>
                        <a:buSzPts val="1800"/>
                        <a:buFont typeface="Roboto"/>
                        <a:buChar char="●"/>
                      </a:pPr>
                      <a:r>
                        <a:rPr lang="en" sz="2000">
                          <a:solidFill>
                            <a:schemeClr val="lt1"/>
                          </a:solidFill>
                          <a:latin typeface="Roboto"/>
                          <a:ea typeface="Roboto"/>
                          <a:cs typeface="Roboto"/>
                          <a:sym typeface="Roboto"/>
                        </a:rPr>
                        <a:t>Interactive workloads</a:t>
                      </a:r>
                      <a:endParaRPr sz="2000">
                        <a:solidFill>
                          <a:schemeClr val="lt1"/>
                        </a:solidFill>
                        <a:latin typeface="Roboto"/>
                        <a:ea typeface="Roboto"/>
                        <a:cs typeface="Roboto"/>
                        <a:sym typeface="Roboto"/>
                      </a:endParaRPr>
                    </a:p>
                    <a:p>
                      <a:pPr marL="365760" lvl="0" indent="-297180" algn="l" rtl="0">
                        <a:spcBef>
                          <a:spcPts val="0"/>
                        </a:spcBef>
                        <a:spcAft>
                          <a:spcPts val="0"/>
                        </a:spcAft>
                        <a:buClr>
                          <a:schemeClr val="lt1"/>
                        </a:buClr>
                        <a:buSzPts val="1800"/>
                        <a:buFont typeface="Roboto"/>
                        <a:buChar char="●"/>
                      </a:pPr>
                      <a:r>
                        <a:rPr lang="en" sz="2000">
                          <a:solidFill>
                            <a:schemeClr val="lt1"/>
                          </a:solidFill>
                          <a:latin typeface="Roboto"/>
                          <a:ea typeface="Roboto"/>
                          <a:cs typeface="Roboto"/>
                          <a:sym typeface="Roboto"/>
                        </a:rPr>
                        <a:t>Mobile and gaming apps</a:t>
                      </a:r>
                      <a:endParaRPr sz="2000">
                        <a:solidFill>
                          <a:schemeClr val="lt1"/>
                        </a:solidFill>
                        <a:latin typeface="Roboto"/>
                        <a:ea typeface="Roboto"/>
                        <a:cs typeface="Roboto"/>
                        <a:sym typeface="Roboto"/>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Roboto"/>
                          <a:ea typeface="Roboto"/>
                          <a:cs typeface="Roboto"/>
                          <a:sym typeface="Roboto"/>
                        </a:rPr>
                        <a:t>STANDARD</a:t>
                      </a:r>
                      <a:endParaRPr sz="2000">
                        <a:solidFill>
                          <a:schemeClr val="lt1"/>
                        </a:solidFill>
                        <a:latin typeface="Roboto"/>
                        <a:ea typeface="Roboto"/>
                        <a:cs typeface="Roboto"/>
                        <a:sym typeface="Roboto"/>
                      </a:endParaRPr>
                    </a:p>
                  </a:txBody>
                  <a:tcPr marL="182850" marR="182850"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1"/>
                  </a:ext>
                </a:extLst>
              </a:tr>
              <a:tr h="1048775">
                <a:tc>
                  <a:txBody>
                    <a:bodyPr/>
                    <a:lstStyle/>
                    <a:p>
                      <a:pPr marL="0" lvl="0" indent="0" algn="ctr" rtl="0">
                        <a:spcBef>
                          <a:spcPts val="0"/>
                        </a:spcBef>
                        <a:spcAft>
                          <a:spcPts val="0"/>
                        </a:spcAft>
                        <a:buNone/>
                      </a:pPr>
                      <a:r>
                        <a:rPr lang="en" sz="2000">
                          <a:solidFill>
                            <a:schemeClr val="lt1"/>
                          </a:solidFill>
                          <a:latin typeface="Roboto"/>
                          <a:ea typeface="Roboto"/>
                          <a:cs typeface="Roboto"/>
                          <a:sym typeface="Roboto"/>
                        </a:rPr>
                        <a:t>Nearline Storage</a:t>
                      </a:r>
                      <a:endParaRPr sz="2000">
                        <a:solidFill>
                          <a:schemeClr val="lt1"/>
                        </a:solidFill>
                        <a:latin typeface="Roboto"/>
                        <a:ea typeface="Roboto"/>
                        <a:cs typeface="Roboto"/>
                        <a:sym typeface="Roboto"/>
                      </a:endParaRPr>
                    </a:p>
                  </a:txBody>
                  <a:tcPr marL="182850" marR="182850"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Roboto"/>
                          <a:ea typeface="Roboto"/>
                          <a:cs typeface="Roboto"/>
                          <a:sym typeface="Roboto"/>
                        </a:rPr>
                        <a:t>30 days</a:t>
                      </a:r>
                      <a:endParaRPr sz="2000">
                        <a:solidFill>
                          <a:schemeClr val="lt1"/>
                        </a:solidFill>
                        <a:latin typeface="Roboto"/>
                        <a:ea typeface="Roboto"/>
                        <a:cs typeface="Roboto"/>
                        <a:sym typeface="Roboto"/>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rowSpan="2">
                  <a:txBody>
                    <a:bodyPr/>
                    <a:lstStyle/>
                    <a:p>
                      <a:pPr marL="0" lvl="0" indent="0" algn="ctr" rtl="0">
                        <a:spcBef>
                          <a:spcPts val="0"/>
                        </a:spcBef>
                        <a:spcAft>
                          <a:spcPts val="0"/>
                        </a:spcAft>
                        <a:buNone/>
                      </a:pPr>
                      <a:r>
                        <a:rPr lang="en" sz="2000">
                          <a:solidFill>
                            <a:schemeClr val="lt1"/>
                          </a:solidFill>
                          <a:latin typeface="Roboto"/>
                          <a:ea typeface="Roboto"/>
                          <a:cs typeface="Roboto"/>
                          <a:sym typeface="Roboto"/>
                        </a:rPr>
                        <a:t>Multi-region 99.9%</a:t>
                      </a:r>
                      <a:endParaRPr sz="2000">
                        <a:solidFill>
                          <a:schemeClr val="lt1"/>
                        </a:solidFill>
                        <a:latin typeface="Roboto"/>
                        <a:ea typeface="Roboto"/>
                        <a:cs typeface="Roboto"/>
                        <a:sym typeface="Roboto"/>
                      </a:endParaRPr>
                    </a:p>
                    <a:p>
                      <a:pPr marL="0" lvl="0" indent="0" algn="ctr" rtl="0">
                        <a:spcBef>
                          <a:spcPts val="0"/>
                        </a:spcBef>
                        <a:spcAft>
                          <a:spcPts val="0"/>
                        </a:spcAft>
                        <a:buNone/>
                      </a:pPr>
                      <a:r>
                        <a:rPr lang="en" sz="2000">
                          <a:solidFill>
                            <a:schemeClr val="lt1"/>
                          </a:solidFill>
                          <a:latin typeface="Roboto"/>
                          <a:ea typeface="Roboto"/>
                          <a:cs typeface="Roboto"/>
                          <a:sym typeface="Roboto"/>
                        </a:rPr>
                        <a:t>Dual-region 99.9%</a:t>
                      </a:r>
                      <a:endParaRPr sz="2000">
                        <a:solidFill>
                          <a:schemeClr val="lt1"/>
                        </a:solidFill>
                        <a:latin typeface="Roboto"/>
                        <a:ea typeface="Roboto"/>
                        <a:cs typeface="Roboto"/>
                        <a:sym typeface="Roboto"/>
                      </a:endParaRPr>
                    </a:p>
                    <a:p>
                      <a:pPr marL="0" lvl="0" indent="0" algn="ctr" rtl="0">
                        <a:spcBef>
                          <a:spcPts val="0"/>
                        </a:spcBef>
                        <a:spcAft>
                          <a:spcPts val="0"/>
                        </a:spcAft>
                        <a:buNone/>
                      </a:pPr>
                      <a:r>
                        <a:rPr lang="en" sz="2000">
                          <a:solidFill>
                            <a:schemeClr val="lt1"/>
                          </a:solidFill>
                          <a:latin typeface="Roboto"/>
                          <a:ea typeface="Roboto"/>
                          <a:cs typeface="Roboto"/>
                          <a:sym typeface="Roboto"/>
                        </a:rPr>
                        <a:t>Region 99.0%</a:t>
                      </a:r>
                      <a:endParaRPr sz="2000">
                        <a:solidFill>
                          <a:schemeClr val="lt1"/>
                        </a:solidFill>
                        <a:latin typeface="Roboto"/>
                        <a:ea typeface="Roboto"/>
                        <a:cs typeface="Roboto"/>
                        <a:sym typeface="Roboto"/>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rowSpan="3">
                  <a:txBody>
                    <a:bodyPr/>
                    <a:lstStyle/>
                    <a:p>
                      <a:pPr marL="0" lvl="0" indent="0" algn="ctr" rtl="0">
                        <a:spcBef>
                          <a:spcPts val="0"/>
                        </a:spcBef>
                        <a:spcAft>
                          <a:spcPts val="0"/>
                        </a:spcAft>
                        <a:buNone/>
                      </a:pPr>
                      <a:r>
                        <a:rPr lang="en" sz="2000">
                          <a:solidFill>
                            <a:schemeClr val="lt1"/>
                          </a:solidFill>
                          <a:latin typeface="Roboto"/>
                          <a:ea typeface="Roboto"/>
                          <a:cs typeface="Roboto"/>
                          <a:sym typeface="Roboto"/>
                        </a:rPr>
                        <a:t>99.95% availability in multi-regions and dual-regions;</a:t>
                      </a:r>
                      <a:endParaRPr sz="2000">
                        <a:solidFill>
                          <a:schemeClr val="lt1"/>
                        </a:solidFill>
                        <a:latin typeface="Roboto"/>
                        <a:ea typeface="Roboto"/>
                        <a:cs typeface="Roboto"/>
                        <a:sym typeface="Roboto"/>
                      </a:endParaRPr>
                    </a:p>
                    <a:p>
                      <a:pPr marL="0" lvl="0" indent="0" algn="ctr" rtl="0">
                        <a:spcBef>
                          <a:spcPts val="0"/>
                        </a:spcBef>
                        <a:spcAft>
                          <a:spcPts val="0"/>
                        </a:spcAft>
                        <a:buNone/>
                      </a:pPr>
                      <a:r>
                        <a:rPr lang="en" sz="2000">
                          <a:solidFill>
                            <a:schemeClr val="lt1"/>
                          </a:solidFill>
                          <a:latin typeface="Roboto"/>
                          <a:ea typeface="Roboto"/>
                          <a:cs typeface="Roboto"/>
                          <a:sym typeface="Roboto"/>
                        </a:rPr>
                        <a:t>99.9% in regions</a:t>
                      </a:r>
                      <a:endParaRPr sz="2000">
                        <a:solidFill>
                          <a:schemeClr val="lt1"/>
                        </a:solidFill>
                        <a:latin typeface="Roboto"/>
                        <a:ea typeface="Roboto"/>
                        <a:cs typeface="Roboto"/>
                        <a:sym typeface="Roboto"/>
                      </a:endParaRPr>
                    </a:p>
                  </a:txBody>
                  <a:tcPr marL="182875" marR="18287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l" rtl="0">
                        <a:spcBef>
                          <a:spcPts val="0"/>
                        </a:spcBef>
                        <a:spcAft>
                          <a:spcPts val="0"/>
                        </a:spcAft>
                        <a:buNone/>
                      </a:pPr>
                      <a:r>
                        <a:rPr lang="en" sz="2000">
                          <a:solidFill>
                            <a:schemeClr val="lt1"/>
                          </a:solidFill>
                          <a:latin typeface="Roboto"/>
                          <a:ea typeface="Roboto"/>
                          <a:cs typeface="Roboto"/>
                          <a:sym typeface="Roboto"/>
                        </a:rPr>
                        <a:t>Read/modify data ≤ once per month</a:t>
                      </a:r>
                      <a:endParaRPr sz="2000">
                        <a:solidFill>
                          <a:schemeClr val="lt1"/>
                        </a:solidFill>
                        <a:latin typeface="Roboto"/>
                        <a:ea typeface="Roboto"/>
                        <a:cs typeface="Roboto"/>
                        <a:sym typeface="Roboto"/>
                      </a:endParaRPr>
                    </a:p>
                    <a:p>
                      <a:pPr marL="365760" lvl="0" indent="-297180" algn="l" rtl="0">
                        <a:spcBef>
                          <a:spcPts val="0"/>
                        </a:spcBef>
                        <a:spcAft>
                          <a:spcPts val="0"/>
                        </a:spcAft>
                        <a:buClr>
                          <a:schemeClr val="lt1"/>
                        </a:buClr>
                        <a:buSzPts val="1800"/>
                        <a:buFont typeface="Roboto"/>
                        <a:buChar char="●"/>
                      </a:pPr>
                      <a:r>
                        <a:rPr lang="en" sz="2000">
                          <a:solidFill>
                            <a:schemeClr val="lt1"/>
                          </a:solidFill>
                          <a:latin typeface="Roboto"/>
                          <a:ea typeface="Roboto"/>
                          <a:cs typeface="Roboto"/>
                          <a:sym typeface="Roboto"/>
                        </a:rPr>
                        <a:t>Data backup</a:t>
                      </a:r>
                      <a:endParaRPr sz="2000">
                        <a:solidFill>
                          <a:schemeClr val="lt1"/>
                        </a:solidFill>
                        <a:latin typeface="Roboto"/>
                        <a:ea typeface="Roboto"/>
                        <a:cs typeface="Roboto"/>
                        <a:sym typeface="Roboto"/>
                      </a:endParaRPr>
                    </a:p>
                    <a:p>
                      <a:pPr marL="365760" lvl="0" indent="-297180" algn="l" rtl="0">
                        <a:spcBef>
                          <a:spcPts val="0"/>
                        </a:spcBef>
                        <a:spcAft>
                          <a:spcPts val="0"/>
                        </a:spcAft>
                        <a:buClr>
                          <a:schemeClr val="lt1"/>
                        </a:buClr>
                        <a:buSzPts val="1800"/>
                        <a:buFont typeface="Roboto"/>
                        <a:buChar char="●"/>
                      </a:pPr>
                      <a:r>
                        <a:rPr lang="en" sz="2000">
                          <a:solidFill>
                            <a:schemeClr val="lt1"/>
                          </a:solidFill>
                          <a:latin typeface="Roboto"/>
                          <a:ea typeface="Roboto"/>
                          <a:cs typeface="Roboto"/>
                          <a:sym typeface="Roboto"/>
                        </a:rPr>
                        <a:t>Serve long-tail multimedia content</a:t>
                      </a:r>
                      <a:endParaRPr sz="2000">
                        <a:solidFill>
                          <a:schemeClr val="lt1"/>
                        </a:solidFill>
                        <a:latin typeface="Roboto"/>
                        <a:ea typeface="Roboto"/>
                        <a:cs typeface="Roboto"/>
                        <a:sym typeface="Roboto"/>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Roboto"/>
                          <a:ea typeface="Roboto"/>
                          <a:cs typeface="Roboto"/>
                          <a:sym typeface="Roboto"/>
                        </a:rPr>
                        <a:t>NEARLINE</a:t>
                      </a:r>
                      <a:endParaRPr sz="2000">
                        <a:solidFill>
                          <a:schemeClr val="lt1"/>
                        </a:solidFill>
                        <a:latin typeface="Roboto"/>
                        <a:ea typeface="Roboto"/>
                        <a:cs typeface="Roboto"/>
                        <a:sym typeface="Roboto"/>
                      </a:endParaRPr>
                    </a:p>
                  </a:txBody>
                  <a:tcPr marL="182850" marR="182850"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2"/>
                  </a:ext>
                </a:extLst>
              </a:tr>
              <a:tr h="1048775">
                <a:tc>
                  <a:txBody>
                    <a:bodyPr/>
                    <a:lstStyle/>
                    <a:p>
                      <a:pPr marL="0" lvl="0" indent="0" algn="ctr" rtl="0">
                        <a:spcBef>
                          <a:spcPts val="0"/>
                        </a:spcBef>
                        <a:spcAft>
                          <a:spcPts val="0"/>
                        </a:spcAft>
                        <a:buNone/>
                      </a:pPr>
                      <a:r>
                        <a:rPr lang="en" sz="2000">
                          <a:solidFill>
                            <a:schemeClr val="lt1"/>
                          </a:solidFill>
                          <a:latin typeface="Roboto"/>
                          <a:ea typeface="Roboto"/>
                          <a:cs typeface="Roboto"/>
                          <a:sym typeface="Roboto"/>
                        </a:rPr>
                        <a:t>Coldline Storage</a:t>
                      </a:r>
                      <a:endParaRPr sz="2000">
                        <a:solidFill>
                          <a:schemeClr val="lt1"/>
                        </a:solidFill>
                        <a:latin typeface="Roboto"/>
                        <a:ea typeface="Roboto"/>
                        <a:cs typeface="Roboto"/>
                        <a:sym typeface="Roboto"/>
                      </a:endParaRPr>
                    </a:p>
                  </a:txBody>
                  <a:tcPr marL="182850" marR="182850"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Roboto"/>
                          <a:ea typeface="Roboto"/>
                          <a:cs typeface="Roboto"/>
                          <a:sym typeface="Roboto"/>
                        </a:rPr>
                        <a:t>90 days</a:t>
                      </a:r>
                      <a:endParaRPr sz="2000">
                        <a:solidFill>
                          <a:schemeClr val="lt1"/>
                        </a:solidFill>
                        <a:latin typeface="Roboto"/>
                        <a:ea typeface="Roboto"/>
                        <a:cs typeface="Roboto"/>
                        <a:sym typeface="Roboto"/>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vMerge="1">
                  <a:txBody>
                    <a:bodyPr/>
                    <a:lstStyle/>
                    <a:p>
                      <a:endParaRPr lang="en-US"/>
                    </a:p>
                  </a:txBody>
                  <a:tcPr/>
                </a:tc>
                <a:tc vMerge="1">
                  <a:txBody>
                    <a:bodyPr/>
                    <a:lstStyle/>
                    <a:p>
                      <a:endParaRPr lang="en-US"/>
                    </a:p>
                  </a:txBody>
                  <a:tcPr/>
                </a:tc>
                <a:tc>
                  <a:txBody>
                    <a:bodyPr/>
                    <a:lstStyle/>
                    <a:p>
                      <a:pPr marL="0" lvl="0" indent="0" algn="l" rtl="0">
                        <a:spcBef>
                          <a:spcPts val="0"/>
                        </a:spcBef>
                        <a:spcAft>
                          <a:spcPts val="0"/>
                        </a:spcAft>
                        <a:buNone/>
                      </a:pPr>
                      <a:r>
                        <a:rPr lang="en" sz="2000">
                          <a:solidFill>
                            <a:schemeClr val="lt1"/>
                          </a:solidFill>
                          <a:latin typeface="Roboto"/>
                          <a:ea typeface="Roboto"/>
                          <a:cs typeface="Roboto"/>
                          <a:sym typeface="Roboto"/>
                        </a:rPr>
                        <a:t>Read/modify data no more than once a quarter</a:t>
                      </a:r>
                      <a:endParaRPr sz="2000">
                        <a:solidFill>
                          <a:schemeClr val="lt1"/>
                        </a:solidFill>
                        <a:latin typeface="Roboto"/>
                        <a:ea typeface="Roboto"/>
                        <a:cs typeface="Roboto"/>
                        <a:sym typeface="Roboto"/>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Roboto"/>
                          <a:ea typeface="Roboto"/>
                          <a:cs typeface="Roboto"/>
                          <a:sym typeface="Roboto"/>
                        </a:rPr>
                        <a:t>COLDLINE</a:t>
                      </a:r>
                      <a:endParaRPr sz="2000">
                        <a:solidFill>
                          <a:schemeClr val="lt1"/>
                        </a:solidFill>
                        <a:latin typeface="Roboto"/>
                        <a:ea typeface="Roboto"/>
                        <a:cs typeface="Roboto"/>
                        <a:sym typeface="Roboto"/>
                      </a:endParaRPr>
                    </a:p>
                  </a:txBody>
                  <a:tcPr marL="182850" marR="182850"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3"/>
                  </a:ext>
                </a:extLst>
              </a:tr>
              <a:tr h="457800">
                <a:tc>
                  <a:txBody>
                    <a:bodyPr/>
                    <a:lstStyle/>
                    <a:p>
                      <a:pPr marL="0" lvl="0" indent="0" algn="ctr" rtl="0">
                        <a:spcBef>
                          <a:spcPts val="0"/>
                        </a:spcBef>
                        <a:spcAft>
                          <a:spcPts val="0"/>
                        </a:spcAft>
                        <a:buNone/>
                      </a:pPr>
                      <a:r>
                        <a:rPr lang="en" sz="2000">
                          <a:solidFill>
                            <a:schemeClr val="lt1"/>
                          </a:solidFill>
                          <a:latin typeface="Roboto"/>
                          <a:ea typeface="Roboto"/>
                          <a:cs typeface="Roboto"/>
                          <a:sym typeface="Roboto"/>
                        </a:rPr>
                        <a:t>Archive Storage</a:t>
                      </a:r>
                      <a:endParaRPr sz="2000">
                        <a:solidFill>
                          <a:schemeClr val="lt1"/>
                        </a:solidFill>
                        <a:latin typeface="Roboto"/>
                        <a:ea typeface="Roboto"/>
                        <a:cs typeface="Roboto"/>
                        <a:sym typeface="Roboto"/>
                      </a:endParaRPr>
                    </a:p>
                  </a:txBody>
                  <a:tcPr marL="182850" marR="182850"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Roboto"/>
                          <a:ea typeface="Roboto"/>
                          <a:cs typeface="Roboto"/>
                          <a:sym typeface="Roboto"/>
                        </a:rPr>
                        <a:t>365 days</a:t>
                      </a:r>
                      <a:endParaRPr sz="2000">
                        <a:solidFill>
                          <a:schemeClr val="lt1"/>
                        </a:solidFill>
                        <a:latin typeface="Roboto"/>
                        <a:ea typeface="Roboto"/>
                        <a:cs typeface="Roboto"/>
                        <a:sym typeface="Roboto"/>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Roboto"/>
                          <a:ea typeface="Roboto"/>
                          <a:cs typeface="Roboto"/>
                          <a:sym typeface="Roboto"/>
                        </a:rPr>
                        <a:t>None</a:t>
                      </a:r>
                      <a:endParaRPr>
                        <a:solidFill>
                          <a:schemeClr val="lt1"/>
                        </a:solidFill>
                        <a:latin typeface="Roboto"/>
                        <a:ea typeface="Roboto"/>
                        <a:cs typeface="Roboto"/>
                        <a:sym typeface="Roboto"/>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vMerge="1">
                  <a:txBody>
                    <a:bodyPr/>
                    <a:lstStyle/>
                    <a:p>
                      <a:endParaRPr lang="en-US"/>
                    </a:p>
                  </a:txBody>
                  <a:tcPr/>
                </a:tc>
                <a:tc>
                  <a:txBody>
                    <a:bodyPr/>
                    <a:lstStyle/>
                    <a:p>
                      <a:pPr marL="0" lvl="0" indent="0" algn="l" rtl="0">
                        <a:spcBef>
                          <a:spcPts val="0"/>
                        </a:spcBef>
                        <a:spcAft>
                          <a:spcPts val="0"/>
                        </a:spcAft>
                        <a:buNone/>
                      </a:pPr>
                      <a:r>
                        <a:rPr lang="en" sz="2000">
                          <a:solidFill>
                            <a:schemeClr val="lt1"/>
                          </a:solidFill>
                          <a:latin typeface="Roboto"/>
                          <a:ea typeface="Roboto"/>
                          <a:cs typeface="Roboto"/>
                          <a:sym typeface="Roboto"/>
                        </a:rPr>
                        <a:t>Read/modify data &lt; once a year</a:t>
                      </a:r>
                      <a:endParaRPr sz="2000">
                        <a:solidFill>
                          <a:schemeClr val="lt1"/>
                        </a:solidFill>
                        <a:latin typeface="Roboto"/>
                        <a:ea typeface="Roboto"/>
                        <a:cs typeface="Roboto"/>
                        <a:sym typeface="Roboto"/>
                      </a:endParaRPr>
                    </a:p>
                    <a:p>
                      <a:pPr marL="457200" lvl="0" indent="-342900" algn="l" rtl="0">
                        <a:spcBef>
                          <a:spcPts val="0"/>
                        </a:spcBef>
                        <a:spcAft>
                          <a:spcPts val="0"/>
                        </a:spcAft>
                        <a:buClr>
                          <a:schemeClr val="lt1"/>
                        </a:buClr>
                        <a:buSzPts val="1800"/>
                        <a:buFont typeface="Roboto"/>
                        <a:buChar char="●"/>
                      </a:pPr>
                      <a:r>
                        <a:rPr lang="en" sz="2000">
                          <a:solidFill>
                            <a:schemeClr val="lt1"/>
                          </a:solidFill>
                          <a:latin typeface="Roboto"/>
                          <a:ea typeface="Roboto"/>
                          <a:cs typeface="Roboto"/>
                          <a:sym typeface="Roboto"/>
                        </a:rPr>
                        <a:t>Cold data storage</a:t>
                      </a:r>
                      <a:endParaRPr sz="2000">
                        <a:solidFill>
                          <a:schemeClr val="lt1"/>
                        </a:solidFill>
                        <a:latin typeface="Roboto"/>
                        <a:ea typeface="Roboto"/>
                        <a:cs typeface="Roboto"/>
                        <a:sym typeface="Roboto"/>
                      </a:endParaRPr>
                    </a:p>
                    <a:p>
                      <a:pPr marL="457200" lvl="0" indent="-342900" algn="l" rtl="0">
                        <a:spcBef>
                          <a:spcPts val="0"/>
                        </a:spcBef>
                        <a:spcAft>
                          <a:spcPts val="0"/>
                        </a:spcAft>
                        <a:buClr>
                          <a:schemeClr val="lt1"/>
                        </a:buClr>
                        <a:buSzPts val="1800"/>
                        <a:buFont typeface="Roboto"/>
                        <a:buChar char="●"/>
                      </a:pPr>
                      <a:r>
                        <a:rPr lang="en" sz="2000">
                          <a:solidFill>
                            <a:schemeClr val="lt1"/>
                          </a:solidFill>
                          <a:latin typeface="Roboto"/>
                          <a:ea typeface="Roboto"/>
                          <a:cs typeface="Roboto"/>
                          <a:sym typeface="Roboto"/>
                        </a:rPr>
                        <a:t>Disaster recovery</a:t>
                      </a:r>
                      <a:endParaRPr sz="2000">
                        <a:solidFill>
                          <a:schemeClr val="lt1"/>
                        </a:solidFill>
                        <a:latin typeface="Roboto"/>
                        <a:ea typeface="Roboto"/>
                        <a:cs typeface="Roboto"/>
                        <a:sym typeface="Roboto"/>
                      </a:endParaRPr>
                    </a:p>
                  </a:txBody>
                  <a:tcPr marL="91425" marR="91425"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Roboto"/>
                          <a:ea typeface="Roboto"/>
                          <a:cs typeface="Roboto"/>
                          <a:sym typeface="Roboto"/>
                        </a:rPr>
                        <a:t>ARCHIVE</a:t>
                      </a:r>
                      <a:endParaRPr sz="2000">
                        <a:solidFill>
                          <a:schemeClr val="lt1"/>
                        </a:solidFill>
                        <a:latin typeface="Roboto"/>
                        <a:ea typeface="Roboto"/>
                        <a:cs typeface="Roboto"/>
                        <a:sym typeface="Roboto"/>
                      </a:endParaRPr>
                    </a:p>
                  </a:txBody>
                  <a:tcPr marL="182850" marR="182850" marT="91425" marB="9142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608" name="Google Shape;608;p57"/>
          <p:cNvSpPr txBox="1">
            <a:spLocks noGrp="1"/>
          </p:cNvSpPr>
          <p:nvPr>
            <p:ph type="title"/>
          </p:nvPr>
        </p:nvSpPr>
        <p:spPr>
          <a:xfrm>
            <a:off x="1672475" y="1154875"/>
            <a:ext cx="14775300" cy="11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GCP Storage Temperature Options</a:t>
            </a:r>
            <a:endParaRPr dirty="0"/>
          </a:p>
        </p:txBody>
      </p:sp>
      <p:sp>
        <p:nvSpPr>
          <p:cNvPr id="609" name="Google Shape;609;p57"/>
          <p:cNvSpPr txBox="1"/>
          <p:nvPr/>
        </p:nvSpPr>
        <p:spPr>
          <a:xfrm>
            <a:off x="4381350" y="9532700"/>
            <a:ext cx="11319000" cy="523200"/>
          </a:xfrm>
          <a:prstGeom prst="rect">
            <a:avLst/>
          </a:prstGeom>
          <a:noFill/>
          <a:ln>
            <a:noFill/>
          </a:ln>
        </p:spPr>
        <p:txBody>
          <a:bodyPr spcFirstLastPara="1" wrap="square" lIns="182850" tIns="182850" rIns="182850" bIns="182850" anchor="t" anchorCtr="0">
            <a:noAutofit/>
          </a:bodyPr>
          <a:lstStyle/>
          <a:p>
            <a:pPr marL="0" marR="0" lvl="0" indent="0" algn="l" defTabSz="914400" rtl="0" eaLnBrk="1" fontAlgn="auto" latinLnBrk="0" hangingPunct="1">
              <a:lnSpc>
                <a:spcPct val="115000"/>
              </a:lnSpc>
              <a:spcBef>
                <a:spcPts val="0"/>
              </a:spcBef>
              <a:spcAft>
                <a:spcPts val="0"/>
              </a:spcAft>
              <a:buClr>
                <a:srgbClr val="000000"/>
              </a:buClr>
              <a:buSzPts val="2200"/>
              <a:buFont typeface="Arial"/>
              <a:buNone/>
              <a:tabLst/>
              <a:defRPr/>
            </a:pPr>
            <a:r>
              <a:rPr kumimoji="0" lang="en" sz="1600" b="0" i="0" u="none" strike="noStrike" kern="0" cap="none" spc="0" normalizeH="0" baseline="0" noProof="0" dirty="0">
                <a:ln>
                  <a:noFill/>
                </a:ln>
                <a:solidFill>
                  <a:srgbClr val="546E7A"/>
                </a:solidFill>
                <a:effectLst/>
                <a:uLnTx/>
                <a:uFillTx/>
                <a:latin typeface="Google Sans"/>
                <a:ea typeface="Google Sans"/>
                <a:cs typeface="Google Sans"/>
                <a:sym typeface="Google Sans"/>
              </a:rPr>
              <a:t>Copyright Google LLC. For educational purposes in accordance with the terms of use set forth on the program </a:t>
            </a:r>
            <a:r>
              <a:rPr kumimoji="0" lang="en" sz="1600" b="0" i="0" u="sng" strike="noStrike" kern="0" cap="none" spc="0" normalizeH="0" baseline="0" noProof="0" dirty="0">
                <a:ln>
                  <a:noFill/>
                </a:ln>
                <a:solidFill>
                  <a:srgbClr val="3B83F3"/>
                </a:solidFill>
                <a:effectLst/>
                <a:uLnTx/>
                <a:uFillTx/>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Website</a:t>
            </a:r>
            <a:r>
              <a:rPr kumimoji="0" lang="en" sz="1600" b="0" i="0" u="none" strike="noStrike" kern="0" cap="none" spc="0" normalizeH="0" baseline="0" noProof="0" dirty="0">
                <a:ln>
                  <a:noFill/>
                </a:ln>
                <a:solidFill>
                  <a:srgbClr val="546E7A"/>
                </a:solidFill>
                <a:effectLst/>
                <a:uLnTx/>
                <a:uFillTx/>
                <a:latin typeface="Google Sans"/>
                <a:ea typeface="Google Sans"/>
                <a:cs typeface="Google Sans"/>
                <a:sym typeface="Google Sans"/>
              </a:rPr>
              <a:t>.</a:t>
            </a:r>
            <a:endParaRPr kumimoji="0" sz="1600" b="0" i="0" u="none" strike="noStrike" kern="0" cap="none" spc="0" normalizeH="0" baseline="0" noProof="0" dirty="0">
              <a:ln>
                <a:noFill/>
              </a:ln>
              <a:solidFill>
                <a:srgbClr val="999999"/>
              </a:solidFill>
              <a:effectLst/>
              <a:uLnTx/>
              <a:uFillTx/>
              <a:latin typeface="Google Sans"/>
              <a:ea typeface="Google Sans"/>
              <a:cs typeface="Google Sans"/>
              <a:sym typeface="Google Sans"/>
            </a:endParaRPr>
          </a:p>
        </p:txBody>
      </p:sp>
      <p:sp>
        <p:nvSpPr>
          <p:cNvPr id="5" name="Slide Number Placeholder 7">
            <a:extLst>
              <a:ext uri="{FF2B5EF4-FFF2-40B4-BE49-F238E27FC236}">
                <a16:creationId xmlns:a16="http://schemas.microsoft.com/office/drawing/2014/main" id="{3F14A1B5-F0E4-7D41-87D0-B6A0693B1491}"/>
              </a:ext>
            </a:extLst>
          </p:cNvPr>
          <p:cNvSpPr txBox="1">
            <a:spLocks/>
          </p:cNvSpPr>
          <p:nvPr/>
        </p:nvSpPr>
        <p:spPr>
          <a:xfrm>
            <a:off x="16827500" y="9546770"/>
            <a:ext cx="4114800" cy="54768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E5F9FE24-64CB-6D42-A9EC-97246F7285E9}" type="slidenum">
              <a:rPr lang="en-US" smtClean="0">
                <a:solidFill>
                  <a:schemeClr val="bg1">
                    <a:lumMod val="60000"/>
                    <a:lumOff val="40000"/>
                  </a:schemeClr>
                </a:solidFill>
              </a:rPr>
              <a:pPr/>
              <a:t>36</a:t>
            </a:fld>
            <a:endParaRPr lang="en-US" dirty="0">
              <a:solidFill>
                <a:schemeClr val="bg1">
                  <a:lumMod val="60000"/>
                  <a:lumOff val="40000"/>
                </a:schemeClr>
              </a:solidFill>
            </a:endParaRPr>
          </a:p>
        </p:txBody>
      </p:sp>
    </p:spTree>
    <p:extLst>
      <p:ext uri="{BB962C8B-B14F-4D97-AF65-F5344CB8AC3E}">
        <p14:creationId xmlns:p14="http://schemas.microsoft.com/office/powerpoint/2010/main" val="1301172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Storage Temperature Options</a:t>
            </a:r>
          </a:p>
        </p:txBody>
      </p:sp>
      <p:sp>
        <p:nvSpPr>
          <p:cNvPr id="3" name="Content Placeholder 2"/>
          <p:cNvSpPr>
            <a:spLocks noGrp="1"/>
          </p:cNvSpPr>
          <p:nvPr>
            <p:ph idx="1"/>
          </p:nvPr>
        </p:nvSpPr>
        <p:spPr>
          <a:xfrm>
            <a:off x="357808" y="2160458"/>
            <a:ext cx="16995914" cy="7369962"/>
          </a:xfrm>
        </p:spPr>
        <p:txBody>
          <a:bodyPr/>
          <a:lstStyle/>
          <a:p>
            <a:pPr marL="0" indent="0">
              <a:buNone/>
            </a:pPr>
            <a:r>
              <a:rPr lang="en-US"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Amazon</a:t>
            </a:r>
            <a:r>
              <a:rPr lang="en-US" dirty="0">
                <a:solidFill>
                  <a:srgbClr val="0070C0"/>
                </a:solidFill>
              </a:rPr>
              <a:t> </a:t>
            </a:r>
            <a:r>
              <a:rPr lang="en-US"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S3</a:t>
            </a:r>
            <a:r>
              <a:rPr lang="en-US" dirty="0">
                <a:solidFill>
                  <a:srgbClr val="0070C0"/>
                </a:solidFill>
              </a:rPr>
              <a:t> </a:t>
            </a:r>
            <a:r>
              <a:rPr lang="en-US"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lifecycle</a:t>
            </a:r>
            <a:r>
              <a:rPr lang="en-US" dirty="0">
                <a:solidFill>
                  <a:srgbClr val="0070C0"/>
                </a:solidFill>
              </a:rPr>
              <a:t> </a:t>
            </a:r>
            <a:r>
              <a:rPr lang="en-US" dirty="0">
                <a:solidFill>
                  <a:srgbClr val="0070C0"/>
                </a:solidFill>
                <a:latin typeface="Amazon Ember" panose="020B0603020204020204" pitchFamily="34" charset="0"/>
                <a:ea typeface="Amazon Ember" panose="020B0603020204020204" pitchFamily="34" charset="0"/>
                <a:cs typeface="Amazon Ember" panose="020B0603020204020204" pitchFamily="34" charset="0"/>
              </a:rPr>
              <a:t>policies</a:t>
            </a:r>
            <a:r>
              <a:rPr lang="en-US" dirty="0">
                <a:solidFill>
                  <a:srgbClr val="0070C0"/>
                </a:solidFill>
              </a:rPr>
              <a:t> </a:t>
            </a:r>
            <a:r>
              <a:rPr lang="en-US" dirty="0"/>
              <a:t>enable you to delete or move objects based on age.</a:t>
            </a:r>
          </a:p>
        </p:txBody>
      </p:sp>
      <p:grpSp>
        <p:nvGrpSpPr>
          <p:cNvPr id="5" name="Group 4">
            <a:extLst>
              <a:ext uri="{FF2B5EF4-FFF2-40B4-BE49-F238E27FC236}">
                <a16:creationId xmlns:a16="http://schemas.microsoft.com/office/drawing/2014/main" id="{76341E91-DE21-4D42-85DD-0AEA2F911BFC}"/>
              </a:ext>
              <a:ext uri="{C183D7F6-B498-43B3-948B-1728B52AA6E4}">
                <adec:decorative xmlns:adec="http://schemas.microsoft.com/office/drawing/2017/decorative" val="1"/>
              </a:ext>
            </a:extLst>
          </p:cNvPr>
          <p:cNvGrpSpPr/>
          <p:nvPr/>
        </p:nvGrpSpPr>
        <p:grpSpPr>
          <a:xfrm>
            <a:off x="1418090" y="4249265"/>
            <a:ext cx="15206363" cy="4462940"/>
            <a:chOff x="945393" y="2832843"/>
            <a:chExt cx="10137575" cy="2975293"/>
          </a:xfrm>
        </p:grpSpPr>
        <p:sp>
          <p:nvSpPr>
            <p:cNvPr id="28" name="TextBox 52">
              <a:extLst>
                <a:ext uri="{C183D7F6-B498-43B3-948B-1728B52AA6E4}">
                  <adec:decorative xmlns:adec="http://schemas.microsoft.com/office/drawing/2017/decorative" val="1"/>
                </a:ext>
              </a:extLst>
            </p:cNvPr>
            <p:cNvSpPr txBox="1">
              <a:spLocks noChangeArrowheads="1"/>
            </p:cNvSpPr>
            <p:nvPr/>
          </p:nvSpPr>
          <p:spPr bwMode="auto">
            <a:xfrm>
              <a:off x="945393" y="2832843"/>
              <a:ext cx="1683056" cy="2975293"/>
            </a:xfrm>
            <a:prstGeom prst="roundRect">
              <a:avLst/>
            </a:prstGeom>
            <a:noFill/>
            <a:ln w="28575">
              <a:solidFill>
                <a:schemeClr val="accent2"/>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no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marL="0" marR="0" lvl="0" indent="0" algn="ctr" defTabSz="1371600" rtl="0" eaLnBrk="1" fontAlgn="auto" latinLnBrk="0" hangingPunct="1">
                <a:lnSpc>
                  <a:spcPct val="100000"/>
                </a:lnSpc>
                <a:spcBef>
                  <a:spcPts val="0"/>
                </a:spcBef>
                <a:spcAft>
                  <a:spcPts val="0"/>
                </a:spcAft>
                <a:buClrTx/>
                <a:buSzTx/>
                <a:buFont typeface="Arial"/>
                <a:buNone/>
                <a:tabLst/>
                <a:defRPr/>
              </a:pPr>
              <a:r>
                <a:rPr kumimoji="0" lang="en-US" sz="24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sym typeface="Arial"/>
                </a:rPr>
                <a:t>Amazon S3 Standard</a:t>
              </a:r>
              <a:endParaRPr kumimoji="0" lang="en-US" sz="2801"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sym typeface="Arial"/>
              </a:endParaRPr>
            </a:p>
          </p:txBody>
        </p:sp>
        <p:pic>
          <p:nvPicPr>
            <p:cNvPr id="46" name="Picture 45">
              <a:extLs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83555" y="4013440"/>
              <a:ext cx="1192895" cy="1192895"/>
            </a:xfrm>
            <a:prstGeom prst="rect">
              <a:avLst/>
            </a:prstGeom>
          </p:spPr>
        </p:pic>
        <p:sp>
          <p:nvSpPr>
            <p:cNvPr id="48" name="TextBox 52">
              <a:extLst>
                <a:ext uri="{C183D7F6-B498-43B3-948B-1728B52AA6E4}">
                  <adec:decorative xmlns:adec="http://schemas.microsoft.com/office/drawing/2017/decorative" val="1"/>
                </a:ext>
              </a:extLst>
            </p:cNvPr>
            <p:cNvSpPr txBox="1">
              <a:spLocks noChangeArrowheads="1"/>
            </p:cNvSpPr>
            <p:nvPr/>
          </p:nvSpPr>
          <p:spPr bwMode="auto">
            <a:xfrm>
              <a:off x="1004401" y="5125417"/>
              <a:ext cx="1551200"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marL="0" marR="0" lvl="0" indent="0" algn="ctr" defTabSz="1371600" rtl="0" eaLnBrk="1" fontAlgn="auto" latinLnBrk="0" hangingPunct="1">
                <a:lnSpc>
                  <a:spcPct val="100000"/>
                </a:lnSpc>
                <a:spcBef>
                  <a:spcPts val="0"/>
                </a:spcBef>
                <a:spcAft>
                  <a:spcPts val="0"/>
                </a:spcAft>
                <a:buClrTx/>
                <a:buSzTx/>
                <a:buFont typeface="Arial"/>
                <a:buNone/>
                <a:tabLst/>
                <a:defRPr/>
              </a:pPr>
              <a:r>
                <a:rPr kumimoji="0" lang="en-US" sz="2400" b="0" i="1"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sym typeface="Arial"/>
                </a:rPr>
                <a:t>Preview2.mp4</a:t>
              </a:r>
              <a:endParaRPr kumimoji="0" lang="en-US" sz="2801" b="0" i="1"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sym typeface="Arial"/>
              </a:endParaRPr>
            </a:p>
          </p:txBody>
        </p:sp>
        <p:grpSp>
          <p:nvGrpSpPr>
            <p:cNvPr id="35" name="Group 34">
              <a:extLst>
                <a:ext uri="{C183D7F6-B498-43B3-948B-1728B52AA6E4}">
                  <adec:decorative xmlns:adec="http://schemas.microsoft.com/office/drawing/2017/decorative" val="1"/>
                </a:ext>
              </a:extLst>
            </p:cNvPr>
            <p:cNvGrpSpPr/>
            <p:nvPr/>
          </p:nvGrpSpPr>
          <p:grpSpPr>
            <a:xfrm>
              <a:off x="2463538" y="4156658"/>
              <a:ext cx="1626109" cy="901172"/>
              <a:chOff x="1847653" y="2965826"/>
              <a:chExt cx="1219582" cy="675879"/>
            </a:xfrm>
            <a:solidFill>
              <a:schemeClr val="accent2"/>
            </a:solidFill>
          </p:grpSpPr>
          <p:sp>
            <p:nvSpPr>
              <p:cNvPr id="36" name="Right Arrow 35"/>
              <p:cNvSpPr/>
              <p:nvPr/>
            </p:nvSpPr>
            <p:spPr>
              <a:xfrm>
                <a:off x="1847653" y="2965826"/>
                <a:ext cx="1219582" cy="675879"/>
              </a:xfrm>
              <a:prstGeom prst="rightArrow">
                <a:avLst/>
              </a:prstGeom>
              <a:grp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 typeface="Arial"/>
                  <a:buNone/>
                  <a:tabLst/>
                  <a:defRPr/>
                </a:pPr>
                <a:endParaRPr kumimoji="0" lang="en-US" sz="24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sym typeface="Arial"/>
                </a:endParaRPr>
              </a:p>
            </p:txBody>
          </p:sp>
          <p:sp>
            <p:nvSpPr>
              <p:cNvPr id="37" name="TextBox 9"/>
              <p:cNvSpPr txBox="1"/>
              <p:nvPr/>
            </p:nvSpPr>
            <p:spPr>
              <a:xfrm>
                <a:off x="2069628" y="3166605"/>
                <a:ext cx="640080" cy="274320"/>
              </a:xfrm>
              <a:prstGeom prst="rect">
                <a:avLst/>
              </a:prstGeom>
              <a:grpFill/>
              <a:ln>
                <a:solidFill>
                  <a:schemeClr val="accent2"/>
                </a:solidFill>
              </a:ln>
            </p:spPr>
            <p:txBody>
              <a:bodyPr wrap="square" lIns="0" tIns="0" rIns="0" bIns="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2400" b="1"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sym typeface="Arial"/>
                  </a:rPr>
                  <a:t>30 days</a:t>
                </a:r>
              </a:p>
            </p:txBody>
          </p:sp>
        </p:grpSp>
        <p:sp>
          <p:nvSpPr>
            <p:cNvPr id="29" name="TextBox 52">
              <a:extLst>
                <a:ext uri="{C183D7F6-B498-43B3-948B-1728B52AA6E4}">
                  <adec:decorative xmlns:adec="http://schemas.microsoft.com/office/drawing/2017/decorative" val="1"/>
                </a:ext>
              </a:extLst>
            </p:cNvPr>
            <p:cNvSpPr txBox="1">
              <a:spLocks noChangeArrowheads="1"/>
            </p:cNvSpPr>
            <p:nvPr/>
          </p:nvSpPr>
          <p:spPr bwMode="auto">
            <a:xfrm>
              <a:off x="3830537" y="2832843"/>
              <a:ext cx="1683056" cy="2975293"/>
            </a:xfrm>
            <a:prstGeom prst="roundRect">
              <a:avLst/>
            </a:prstGeom>
            <a:noFill/>
            <a:ln w="28575">
              <a:solidFill>
                <a:schemeClr val="accent2">
                  <a:lumMod val="60000"/>
                  <a:lumOff val="40000"/>
                </a:schemeClr>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no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marL="0" marR="0" lvl="0" indent="0" algn="ctr" defTabSz="1371600" rtl="0" eaLnBrk="1" fontAlgn="auto" latinLnBrk="0" hangingPunct="1">
                <a:lnSpc>
                  <a:spcPct val="100000"/>
                </a:lnSpc>
                <a:spcBef>
                  <a:spcPts val="0"/>
                </a:spcBef>
                <a:spcAft>
                  <a:spcPts val="0"/>
                </a:spcAft>
                <a:buClrTx/>
                <a:buSzTx/>
                <a:buFont typeface="Arial"/>
                <a:buNone/>
                <a:tabLst/>
                <a:defRPr/>
              </a:pPr>
              <a:r>
                <a:rPr kumimoji="0" lang="en-US" sz="24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sym typeface="Arial"/>
                </a:rPr>
                <a:t>Amazon S3 Standard - Infrequent Access</a:t>
              </a:r>
            </a:p>
          </p:txBody>
        </p:sp>
        <p:pic>
          <p:nvPicPr>
            <p:cNvPr id="50" name="Picture 49">
              <a:extLs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89647" y="4013440"/>
              <a:ext cx="1192895" cy="1192895"/>
            </a:xfrm>
            <a:prstGeom prst="rect">
              <a:avLst/>
            </a:prstGeom>
          </p:spPr>
        </p:pic>
        <p:sp>
          <p:nvSpPr>
            <p:cNvPr id="64" name="TextBox 52">
              <a:extLst>
                <a:ext uri="{C183D7F6-B498-43B3-948B-1728B52AA6E4}">
                  <adec:decorative xmlns:adec="http://schemas.microsoft.com/office/drawing/2017/decorative" val="1"/>
                </a:ext>
              </a:extLst>
            </p:cNvPr>
            <p:cNvSpPr txBox="1">
              <a:spLocks noChangeArrowheads="1"/>
            </p:cNvSpPr>
            <p:nvPr/>
          </p:nvSpPr>
          <p:spPr bwMode="auto">
            <a:xfrm>
              <a:off x="3910493" y="5125417"/>
              <a:ext cx="1551200"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marL="0" marR="0" lvl="0" indent="0" algn="ctr" defTabSz="1371600" rtl="0" eaLnBrk="1" fontAlgn="auto" latinLnBrk="0" hangingPunct="1">
                <a:lnSpc>
                  <a:spcPct val="100000"/>
                </a:lnSpc>
                <a:spcBef>
                  <a:spcPts val="0"/>
                </a:spcBef>
                <a:spcAft>
                  <a:spcPts val="0"/>
                </a:spcAft>
                <a:buClrTx/>
                <a:buSzTx/>
                <a:buFont typeface="Arial"/>
                <a:buNone/>
                <a:tabLst/>
                <a:defRPr/>
              </a:pPr>
              <a:r>
                <a:rPr kumimoji="0" lang="en-US" sz="2400" b="0" i="1"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sym typeface="Arial"/>
                </a:rPr>
                <a:t>Preview2.mp4</a:t>
              </a:r>
              <a:endParaRPr kumimoji="0" lang="en-US" sz="2801" b="0" i="1"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sym typeface="Arial"/>
              </a:endParaRPr>
            </a:p>
          </p:txBody>
        </p:sp>
        <p:grpSp>
          <p:nvGrpSpPr>
            <p:cNvPr id="71" name="Group 70">
              <a:extLst>
                <a:ext uri="{C183D7F6-B498-43B3-948B-1728B52AA6E4}">
                  <adec:decorative xmlns:adec="http://schemas.microsoft.com/office/drawing/2017/decorative" val="1"/>
                </a:ext>
              </a:extLst>
            </p:cNvPr>
            <p:cNvGrpSpPr/>
            <p:nvPr/>
          </p:nvGrpSpPr>
          <p:grpSpPr>
            <a:xfrm>
              <a:off x="5340079" y="4164405"/>
              <a:ext cx="1626109" cy="901172"/>
              <a:chOff x="4012123" y="2971636"/>
              <a:chExt cx="1219582" cy="675879"/>
            </a:xfrm>
            <a:solidFill>
              <a:schemeClr val="accent2">
                <a:lumMod val="60000"/>
                <a:lumOff val="40000"/>
              </a:schemeClr>
            </a:solidFill>
          </p:grpSpPr>
          <p:sp>
            <p:nvSpPr>
              <p:cNvPr id="72" name="Right Arrow 71"/>
              <p:cNvSpPr/>
              <p:nvPr/>
            </p:nvSpPr>
            <p:spPr>
              <a:xfrm>
                <a:off x="4012123" y="2971636"/>
                <a:ext cx="1219582" cy="675879"/>
              </a:xfrm>
              <a:prstGeom prst="rightArrow">
                <a:avLst/>
              </a:prstGeom>
              <a:grp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 typeface="Arial"/>
                  <a:buNone/>
                  <a:tabLst/>
                  <a:defRPr/>
                </a:pPr>
                <a:endParaRPr kumimoji="0" lang="en-US" sz="24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sym typeface="Arial"/>
                </a:endParaRPr>
              </a:p>
            </p:txBody>
          </p:sp>
          <p:sp>
            <p:nvSpPr>
              <p:cNvPr id="73" name="TextBox 9"/>
              <p:cNvSpPr txBox="1"/>
              <p:nvPr/>
            </p:nvSpPr>
            <p:spPr>
              <a:xfrm>
                <a:off x="4218674" y="3169549"/>
                <a:ext cx="640080" cy="274320"/>
              </a:xfrm>
              <a:prstGeom prst="rect">
                <a:avLst/>
              </a:prstGeom>
              <a:grpFill/>
              <a:ln>
                <a:solidFill>
                  <a:schemeClr val="accent2">
                    <a:lumMod val="60000"/>
                    <a:lumOff val="40000"/>
                  </a:schemeClr>
                </a:solidFill>
              </a:ln>
            </p:spPr>
            <p:txBody>
              <a:bodyPr wrap="square" lIns="0" tIns="0" rIns="0" bIns="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2400" b="1" i="0" u="none" strike="noStrike" kern="1200" cap="none" spc="0" normalizeH="0" baseline="0" noProof="0" dirty="0">
                    <a:ln>
                      <a:noFill/>
                    </a:ln>
                    <a:solidFill>
                      <a:srgbClr val="000000">
                        <a:lumMod val="75000"/>
                        <a:lumOff val="2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sym typeface="Arial"/>
                  </a:rPr>
                  <a:t>60 days</a:t>
                </a:r>
              </a:p>
            </p:txBody>
          </p:sp>
        </p:grpSp>
        <p:sp>
          <p:nvSpPr>
            <p:cNvPr id="27" name="TextBox 52">
              <a:extLst>
                <a:ext uri="{C183D7F6-B498-43B3-948B-1728B52AA6E4}">
                  <adec:decorative xmlns:adec="http://schemas.microsoft.com/office/drawing/2017/decorative" val="1"/>
                </a:ext>
              </a:extLst>
            </p:cNvPr>
            <p:cNvSpPr txBox="1">
              <a:spLocks noChangeArrowheads="1"/>
            </p:cNvSpPr>
            <p:nvPr/>
          </p:nvSpPr>
          <p:spPr bwMode="auto">
            <a:xfrm>
              <a:off x="6664597" y="2832843"/>
              <a:ext cx="1683056" cy="2975293"/>
            </a:xfrm>
            <a:prstGeom prst="roundRect">
              <a:avLst/>
            </a:prstGeom>
            <a:noFill/>
            <a:ln w="28575">
              <a:solidFill>
                <a:schemeClr val="accent2">
                  <a:lumMod val="20000"/>
                  <a:lumOff val="80000"/>
                </a:schemeClr>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no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marL="0" marR="0" lvl="0" indent="0" algn="ctr" defTabSz="1371600" rtl="0" eaLnBrk="1" fontAlgn="auto" latinLnBrk="0" hangingPunct="1">
                <a:lnSpc>
                  <a:spcPct val="100000"/>
                </a:lnSpc>
                <a:spcBef>
                  <a:spcPts val="0"/>
                </a:spcBef>
                <a:spcAft>
                  <a:spcPts val="0"/>
                </a:spcAft>
                <a:buClrTx/>
                <a:buSzTx/>
                <a:buFont typeface="Arial"/>
                <a:buNone/>
                <a:tabLst/>
                <a:defRPr/>
              </a:pPr>
              <a:r>
                <a:rPr kumimoji="0" lang="en-US" sz="24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sym typeface="Arial"/>
                </a:rPr>
                <a:t>Amazon </a:t>
              </a:r>
            </a:p>
            <a:p>
              <a:pPr marL="0" marR="0" lvl="0" indent="0" algn="ctr" defTabSz="1371600" rtl="0" eaLnBrk="1" fontAlgn="auto" latinLnBrk="0" hangingPunct="1">
                <a:lnSpc>
                  <a:spcPct val="100000"/>
                </a:lnSpc>
                <a:spcBef>
                  <a:spcPts val="0"/>
                </a:spcBef>
                <a:spcAft>
                  <a:spcPts val="0"/>
                </a:spcAft>
                <a:buClrTx/>
                <a:buSzTx/>
                <a:buFont typeface="Arial"/>
                <a:buNone/>
                <a:tabLst/>
                <a:defRPr/>
              </a:pPr>
              <a:r>
                <a:rPr kumimoji="0" lang="en-US" sz="24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sym typeface="Arial"/>
                </a:rPr>
                <a:t>S3 Glacier</a:t>
              </a:r>
              <a:endParaRPr kumimoji="0" lang="en-US" sz="2801"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sym typeface="Arial"/>
              </a:endParaRPr>
            </a:p>
          </p:txBody>
        </p:sp>
        <p:pic>
          <p:nvPicPr>
            <p:cNvPr id="65" name="Picture 64">
              <a:extLs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75607" y="4010798"/>
              <a:ext cx="1192895" cy="1192895"/>
            </a:xfrm>
            <a:prstGeom prst="rect">
              <a:avLst/>
            </a:prstGeom>
          </p:spPr>
        </p:pic>
        <p:sp>
          <p:nvSpPr>
            <p:cNvPr id="66" name="TextBox 52">
              <a:extLst>
                <a:ext uri="{C183D7F6-B498-43B3-948B-1728B52AA6E4}">
                  <adec:decorative xmlns:adec="http://schemas.microsoft.com/office/drawing/2017/decorative" val="1"/>
                </a:ext>
              </a:extLst>
            </p:cNvPr>
            <p:cNvSpPr txBox="1">
              <a:spLocks noChangeArrowheads="1"/>
            </p:cNvSpPr>
            <p:nvPr/>
          </p:nvSpPr>
          <p:spPr bwMode="auto">
            <a:xfrm>
              <a:off x="6796453" y="5122776"/>
              <a:ext cx="1551200"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marL="0" marR="0" lvl="0" indent="0" algn="ctr" defTabSz="1371600" rtl="0" eaLnBrk="1" fontAlgn="auto" latinLnBrk="0" hangingPunct="1">
                <a:lnSpc>
                  <a:spcPct val="100000"/>
                </a:lnSpc>
                <a:spcBef>
                  <a:spcPts val="0"/>
                </a:spcBef>
                <a:spcAft>
                  <a:spcPts val="0"/>
                </a:spcAft>
                <a:buClrTx/>
                <a:buSzTx/>
                <a:buFont typeface="Arial"/>
                <a:buNone/>
                <a:tabLst/>
                <a:defRPr/>
              </a:pPr>
              <a:r>
                <a:rPr kumimoji="0" lang="en-US" sz="2400" b="0" i="1"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sym typeface="Arial"/>
                </a:rPr>
                <a:t>Preview2.mp4</a:t>
              </a:r>
              <a:endParaRPr kumimoji="0" lang="en-US" sz="2801" b="0" i="1"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sym typeface="Arial"/>
              </a:endParaRPr>
            </a:p>
          </p:txBody>
        </p:sp>
        <p:grpSp>
          <p:nvGrpSpPr>
            <p:cNvPr id="74" name="Group 73">
              <a:extLst>
                <a:ext uri="{C183D7F6-B498-43B3-948B-1728B52AA6E4}">
                  <adec:decorative xmlns:adec="http://schemas.microsoft.com/office/drawing/2017/decorative" val="1"/>
                </a:ext>
              </a:extLst>
            </p:cNvPr>
            <p:cNvGrpSpPr/>
            <p:nvPr/>
          </p:nvGrpSpPr>
          <p:grpSpPr>
            <a:xfrm>
              <a:off x="8187340" y="4164405"/>
              <a:ext cx="1626109" cy="901172"/>
              <a:chOff x="6160441" y="2971635"/>
              <a:chExt cx="1219582" cy="675879"/>
            </a:xfrm>
            <a:solidFill>
              <a:schemeClr val="accent2">
                <a:lumMod val="20000"/>
                <a:lumOff val="80000"/>
              </a:schemeClr>
            </a:solidFill>
          </p:grpSpPr>
          <p:sp>
            <p:nvSpPr>
              <p:cNvPr id="75" name="Right Arrow 74"/>
              <p:cNvSpPr/>
              <p:nvPr/>
            </p:nvSpPr>
            <p:spPr>
              <a:xfrm>
                <a:off x="6160441" y="2971635"/>
                <a:ext cx="1219582" cy="675879"/>
              </a:xfrm>
              <a:prstGeom prst="rightArrow">
                <a:avLst/>
              </a:prstGeom>
              <a:grpFill/>
              <a:ln>
                <a:solidFill>
                  <a:schemeClr val="accent2">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 typeface="Arial"/>
                  <a:buNone/>
                  <a:tabLst/>
                  <a:defRPr/>
                </a:pPr>
                <a:endParaRPr kumimoji="0" lang="en-US" sz="2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sym typeface="Arial"/>
                </a:endParaRPr>
              </a:p>
            </p:txBody>
          </p:sp>
          <p:sp>
            <p:nvSpPr>
              <p:cNvPr id="76" name="TextBox 9"/>
              <p:cNvSpPr txBox="1"/>
              <p:nvPr/>
            </p:nvSpPr>
            <p:spPr>
              <a:xfrm>
                <a:off x="6376138" y="3162134"/>
                <a:ext cx="640080" cy="274320"/>
              </a:xfrm>
              <a:prstGeom prst="rect">
                <a:avLst/>
              </a:prstGeom>
              <a:grpFill/>
              <a:ln>
                <a:solidFill>
                  <a:schemeClr val="accent2">
                    <a:lumMod val="20000"/>
                    <a:lumOff val="80000"/>
                  </a:schemeClr>
                </a:solidFill>
              </a:ln>
            </p:spPr>
            <p:txBody>
              <a:bodyPr wrap="square" lIns="0" tIns="0" rIns="0" bIns="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2400" b="1"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sym typeface="Arial"/>
                  </a:rPr>
                  <a:t>365 days</a:t>
                </a:r>
              </a:p>
            </p:txBody>
          </p:sp>
        </p:grpSp>
        <p:grpSp>
          <p:nvGrpSpPr>
            <p:cNvPr id="30" name="Group 29">
              <a:extLst>
                <a:ext uri="{C183D7F6-B498-43B3-948B-1728B52AA6E4}">
                  <adec:decorative xmlns:adec="http://schemas.microsoft.com/office/drawing/2017/decorative" val="1"/>
                </a:ext>
              </a:extLst>
            </p:cNvPr>
            <p:cNvGrpSpPr/>
            <p:nvPr/>
          </p:nvGrpSpPr>
          <p:grpSpPr>
            <a:xfrm>
              <a:off x="9531768" y="2854136"/>
              <a:ext cx="1551200" cy="2690475"/>
              <a:chOff x="7148826" y="1800395"/>
              <a:chExt cx="1163400" cy="2017856"/>
            </a:xfrm>
          </p:grpSpPr>
          <p:pic>
            <p:nvPicPr>
              <p:cNvPr id="31" name="Picture 2" descr="Garbage, Basket, Bin, Trash, Rubbish, Waste, Metal, Ca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8664" y="2793242"/>
                <a:ext cx="983724" cy="1025009"/>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52"/>
              <p:cNvSpPr txBox="1">
                <a:spLocks noChangeArrowheads="1"/>
              </p:cNvSpPr>
              <p:nvPr/>
            </p:nvSpPr>
            <p:spPr bwMode="auto">
              <a:xfrm>
                <a:off x="7148826" y="1800395"/>
                <a:ext cx="1163400"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marL="0" marR="0" lvl="0" indent="0" algn="ctr" defTabSz="1371600" rtl="0" eaLnBrk="1" fontAlgn="auto" latinLnBrk="0" hangingPunct="1">
                  <a:lnSpc>
                    <a:spcPct val="100000"/>
                  </a:lnSpc>
                  <a:spcBef>
                    <a:spcPts val="0"/>
                  </a:spcBef>
                  <a:spcAft>
                    <a:spcPts val="0"/>
                  </a:spcAft>
                  <a:buClrTx/>
                  <a:buSzTx/>
                  <a:buFont typeface="Arial"/>
                  <a:buNone/>
                  <a:tabLst/>
                  <a:defRPr/>
                </a:pPr>
                <a:r>
                  <a:rPr kumimoji="0" lang="en-US" sz="24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sym typeface="Arial"/>
                  </a:rPr>
                  <a:t>Delete</a:t>
                </a:r>
                <a:endParaRPr kumimoji="0" lang="en-US" sz="2801"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sym typeface="Arial"/>
                </a:endParaRPr>
              </a:p>
            </p:txBody>
          </p:sp>
        </p:grpSp>
      </p:grpSp>
      <p:sp>
        <p:nvSpPr>
          <p:cNvPr id="4" name="Footer Placeholder 3">
            <a:extLst>
              <a:ext uri="{FF2B5EF4-FFF2-40B4-BE49-F238E27FC236}">
                <a16:creationId xmlns:a16="http://schemas.microsoft.com/office/drawing/2014/main" id="{0CFA5EA9-29EA-5244-A094-E11600776B23}"/>
              </a:ext>
            </a:extLst>
          </p:cNvPr>
          <p:cNvSpPr>
            <a:spLocks noGrp="1"/>
          </p:cNvSpPr>
          <p:nvPr>
            <p:ph type="ftr" sz="quarter" idx="3"/>
          </p:nvPr>
        </p:nvSpPr>
        <p:spPr>
          <a:xfrm>
            <a:off x="7661818" y="9580400"/>
            <a:ext cx="5603186" cy="547688"/>
          </a:xfrm>
        </p:spPr>
        <p:txBody>
          <a:bodyPr/>
          <a:lstStyle/>
          <a:p>
            <a:r>
              <a:rPr lang="en-US" sz="1400" dirty="0"/>
              <a:t>Distributed and Cloud Computing - Fall 2021</a:t>
            </a:r>
          </a:p>
        </p:txBody>
      </p:sp>
      <p:sp>
        <p:nvSpPr>
          <p:cNvPr id="8" name="Slide Number Placeholder 7">
            <a:extLst>
              <a:ext uri="{FF2B5EF4-FFF2-40B4-BE49-F238E27FC236}">
                <a16:creationId xmlns:a16="http://schemas.microsoft.com/office/drawing/2014/main" id="{A60E6340-3E3D-EF4B-BEE9-EB191EFB37A8}"/>
              </a:ext>
            </a:extLst>
          </p:cNvPr>
          <p:cNvSpPr>
            <a:spLocks noGrp="1"/>
          </p:cNvSpPr>
          <p:nvPr>
            <p:ph type="sldNum" sz="quarter" idx="12"/>
          </p:nvPr>
        </p:nvSpPr>
        <p:spPr/>
        <p:txBody>
          <a:bodyPr/>
          <a:lstStyle/>
          <a:p>
            <a:fld id="{B6A95138-A96E-2F42-A959-2EFD44FE4AB7}" type="slidenum">
              <a:rPr lang="en-US" sz="1400" smtClean="0"/>
              <a:t>37</a:t>
            </a:fld>
            <a:endParaRPr lang="en-US" sz="1400" dirty="0"/>
          </a:p>
        </p:txBody>
      </p:sp>
    </p:spTree>
    <p:custDataLst>
      <p:tags r:id="rId1"/>
    </p:custDataLst>
    <p:extLst>
      <p:ext uri="{BB962C8B-B14F-4D97-AF65-F5344CB8AC3E}">
        <p14:creationId xmlns:p14="http://schemas.microsoft.com/office/powerpoint/2010/main" val="11504597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11B33-9A1D-FE48-B932-7A4F0288CCF0}"/>
              </a:ext>
            </a:extLst>
          </p:cNvPr>
          <p:cNvSpPr>
            <a:spLocks noGrp="1"/>
          </p:cNvSpPr>
          <p:nvPr>
            <p:ph type="title"/>
          </p:nvPr>
        </p:nvSpPr>
        <p:spPr/>
        <p:txBody>
          <a:bodyPr/>
          <a:lstStyle/>
          <a:p>
            <a:r>
              <a:rPr lang="en-US" dirty="0"/>
              <a:t>Cloud Storage Containers</a:t>
            </a:r>
          </a:p>
        </p:txBody>
      </p:sp>
      <p:sp>
        <p:nvSpPr>
          <p:cNvPr id="3" name="Content Placeholder 2">
            <a:extLst>
              <a:ext uri="{FF2B5EF4-FFF2-40B4-BE49-F238E27FC236}">
                <a16:creationId xmlns:a16="http://schemas.microsoft.com/office/drawing/2014/main" id="{64035AE8-D62B-8D40-8BD8-A7D19194254D}"/>
              </a:ext>
            </a:extLst>
          </p:cNvPr>
          <p:cNvSpPr>
            <a:spLocks noGrp="1"/>
          </p:cNvSpPr>
          <p:nvPr>
            <p:ph idx="1"/>
          </p:nvPr>
        </p:nvSpPr>
        <p:spPr/>
        <p:txBody>
          <a:bodyPr/>
          <a:lstStyle/>
          <a:p>
            <a:r>
              <a:rPr lang="en-US" dirty="0"/>
              <a:t>When a client uploads data to the cloud, that data is placed into a storage container. </a:t>
            </a:r>
          </a:p>
          <a:p>
            <a:pPr lvl="1"/>
            <a:r>
              <a:rPr lang="en-US" dirty="0"/>
              <a:t> AWS and Google Cloud use the term </a:t>
            </a:r>
            <a:r>
              <a:rPr lang="en-US" i="1" dirty="0">
                <a:solidFill>
                  <a:srgbClr val="FF0000"/>
                </a:solidFill>
              </a:rPr>
              <a:t>bucket</a:t>
            </a:r>
            <a:r>
              <a:rPr lang="en-US" dirty="0"/>
              <a:t>, whereas Azure uses </a:t>
            </a:r>
            <a:r>
              <a:rPr lang="en-US" i="1" dirty="0">
                <a:solidFill>
                  <a:srgbClr val="FF0000"/>
                </a:solidFill>
              </a:rPr>
              <a:t>blob</a:t>
            </a:r>
            <a:r>
              <a:rPr lang="en-US" dirty="0"/>
              <a:t>.</a:t>
            </a:r>
          </a:p>
          <a:p>
            <a:endParaRPr lang="en-US" dirty="0"/>
          </a:p>
          <a:p>
            <a:r>
              <a:rPr lang="en-US" dirty="0"/>
              <a:t>Cloud-service providers (or CSPs) allow clients to have multiple containers to meet their storage needs. </a:t>
            </a:r>
          </a:p>
          <a:p>
            <a:endParaRPr lang="en-US" dirty="0"/>
          </a:p>
          <a:p>
            <a:r>
              <a:rPr lang="en-US" dirty="0"/>
              <a:t>The hotter the service and the more features it has, the more you will pay per gigabyte.</a:t>
            </a:r>
          </a:p>
        </p:txBody>
      </p:sp>
      <p:sp>
        <p:nvSpPr>
          <p:cNvPr id="4" name="Footer Placeholder 3">
            <a:extLst>
              <a:ext uri="{FF2B5EF4-FFF2-40B4-BE49-F238E27FC236}">
                <a16:creationId xmlns:a16="http://schemas.microsoft.com/office/drawing/2014/main" id="{F3693A5E-DC42-C445-9DF1-41F732F91E1E}"/>
              </a:ext>
            </a:extLst>
          </p:cNvPr>
          <p:cNvSpPr>
            <a:spLocks noGrp="1"/>
          </p:cNvSpPr>
          <p:nvPr>
            <p:ph type="ftr" sz="quarter" idx="11"/>
          </p:nvPr>
        </p:nvSpPr>
        <p:spPr/>
        <p:txBody>
          <a:bodyPr/>
          <a:lstStyle/>
          <a:p>
            <a:r>
              <a:rPr lang="en-US"/>
              <a:t>Distributed and Cloud Computing - Fall 2021</a:t>
            </a:r>
          </a:p>
        </p:txBody>
      </p:sp>
      <p:sp>
        <p:nvSpPr>
          <p:cNvPr id="7" name="Slide Number Placeholder 6">
            <a:extLst>
              <a:ext uri="{FF2B5EF4-FFF2-40B4-BE49-F238E27FC236}">
                <a16:creationId xmlns:a16="http://schemas.microsoft.com/office/drawing/2014/main" id="{24951B47-2BF2-1E40-9B97-76EC5BFA9CCA}"/>
              </a:ext>
            </a:extLst>
          </p:cNvPr>
          <p:cNvSpPr>
            <a:spLocks noGrp="1"/>
          </p:cNvSpPr>
          <p:nvPr>
            <p:ph type="sldNum" sz="quarter" idx="12"/>
          </p:nvPr>
        </p:nvSpPr>
        <p:spPr/>
        <p:txBody>
          <a:bodyPr/>
          <a:lstStyle/>
          <a:p>
            <a:fld id="{E5F9FE24-64CB-6D42-A9EC-97246F7285E9}" type="slidenum">
              <a:rPr lang="en-US" smtClean="0"/>
              <a:t>38</a:t>
            </a:fld>
            <a:endParaRPr lang="en-US"/>
          </a:p>
        </p:txBody>
      </p:sp>
    </p:spTree>
    <p:extLst>
      <p:ext uri="{BB962C8B-B14F-4D97-AF65-F5344CB8AC3E}">
        <p14:creationId xmlns:p14="http://schemas.microsoft.com/office/powerpoint/2010/main" val="16213765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0AB4A-AADE-8B4C-AD70-A12A43466B01}"/>
              </a:ext>
            </a:extLst>
          </p:cNvPr>
          <p:cNvSpPr>
            <a:spLocks noGrp="1"/>
          </p:cNvSpPr>
          <p:nvPr>
            <p:ph type="title"/>
          </p:nvPr>
        </p:nvSpPr>
        <p:spPr/>
        <p:txBody>
          <a:bodyPr/>
          <a:lstStyle/>
          <a:p>
            <a:r>
              <a:rPr lang="en-US" dirty="0"/>
              <a:t>Cloud Storage Security</a:t>
            </a:r>
          </a:p>
        </p:txBody>
      </p:sp>
      <p:sp>
        <p:nvSpPr>
          <p:cNvPr id="3" name="Content Placeholder 2">
            <a:extLst>
              <a:ext uri="{FF2B5EF4-FFF2-40B4-BE49-F238E27FC236}">
                <a16:creationId xmlns:a16="http://schemas.microsoft.com/office/drawing/2014/main" id="{935104EA-70E0-854F-BB36-6D70FE6EB5BF}"/>
              </a:ext>
            </a:extLst>
          </p:cNvPr>
          <p:cNvSpPr>
            <a:spLocks noGrp="1"/>
          </p:cNvSpPr>
          <p:nvPr>
            <p:ph idx="1"/>
          </p:nvPr>
        </p:nvSpPr>
        <p:spPr/>
        <p:txBody>
          <a:bodyPr/>
          <a:lstStyle/>
          <a:p>
            <a:pPr marL="0" indent="0">
              <a:buNone/>
            </a:pPr>
            <a:r>
              <a:rPr lang="en-US" dirty="0"/>
              <a:t>Shared responsibility Model</a:t>
            </a:r>
          </a:p>
          <a:p>
            <a:endParaRPr lang="en-US" dirty="0"/>
          </a:p>
          <a:p>
            <a:r>
              <a:rPr lang="en-US" dirty="0"/>
              <a:t>Cloud service provider</a:t>
            </a:r>
          </a:p>
          <a:p>
            <a:pPr lvl="1"/>
            <a:r>
              <a:rPr lang="en-US" dirty="0"/>
              <a:t>Security of Hardware and services</a:t>
            </a:r>
          </a:p>
          <a:p>
            <a:r>
              <a:rPr lang="en-US" dirty="0"/>
              <a:t>Consumer:</a:t>
            </a:r>
          </a:p>
          <a:p>
            <a:pPr lvl="1"/>
            <a:r>
              <a:rPr lang="en-US" dirty="0"/>
              <a:t>Access control</a:t>
            </a:r>
          </a:p>
          <a:p>
            <a:pPr lvl="1"/>
            <a:r>
              <a:rPr lang="en-US" dirty="0"/>
              <a:t>encryption</a:t>
            </a:r>
          </a:p>
          <a:p>
            <a:pPr marL="685800" lvl="1" indent="0">
              <a:buNone/>
            </a:pPr>
            <a:endParaRPr lang="en-US" dirty="0"/>
          </a:p>
        </p:txBody>
      </p:sp>
      <p:sp>
        <p:nvSpPr>
          <p:cNvPr id="6" name="Footer Placeholder 5">
            <a:extLst>
              <a:ext uri="{FF2B5EF4-FFF2-40B4-BE49-F238E27FC236}">
                <a16:creationId xmlns:a16="http://schemas.microsoft.com/office/drawing/2014/main" id="{5D1CFAAE-38A0-0D4D-A71F-57F96A30013B}"/>
              </a:ext>
            </a:extLst>
          </p:cNvPr>
          <p:cNvSpPr>
            <a:spLocks noGrp="1"/>
          </p:cNvSpPr>
          <p:nvPr>
            <p:ph type="ftr" sz="quarter" idx="11"/>
          </p:nvPr>
        </p:nvSpPr>
        <p:spPr/>
        <p:txBody>
          <a:bodyPr/>
          <a:lstStyle/>
          <a:p>
            <a:r>
              <a:rPr lang="en-US"/>
              <a:t>Distributed and Cloud Computing - Fall 2021</a:t>
            </a:r>
          </a:p>
        </p:txBody>
      </p:sp>
      <p:sp>
        <p:nvSpPr>
          <p:cNvPr id="7" name="Slide Number Placeholder 6">
            <a:extLst>
              <a:ext uri="{FF2B5EF4-FFF2-40B4-BE49-F238E27FC236}">
                <a16:creationId xmlns:a16="http://schemas.microsoft.com/office/drawing/2014/main" id="{BFEFED7C-4116-2547-AEF9-D497577E4022}"/>
              </a:ext>
            </a:extLst>
          </p:cNvPr>
          <p:cNvSpPr>
            <a:spLocks noGrp="1"/>
          </p:cNvSpPr>
          <p:nvPr>
            <p:ph type="sldNum" sz="quarter" idx="12"/>
          </p:nvPr>
        </p:nvSpPr>
        <p:spPr/>
        <p:txBody>
          <a:bodyPr/>
          <a:lstStyle/>
          <a:p>
            <a:fld id="{E5F9FE24-64CB-6D42-A9EC-97246F7285E9}" type="slidenum">
              <a:rPr lang="en-US" smtClean="0"/>
              <a:t>39</a:t>
            </a:fld>
            <a:endParaRPr lang="en-US"/>
          </a:p>
        </p:txBody>
      </p:sp>
    </p:spTree>
    <p:extLst>
      <p:ext uri="{BB962C8B-B14F-4D97-AF65-F5344CB8AC3E}">
        <p14:creationId xmlns:p14="http://schemas.microsoft.com/office/powerpoint/2010/main" val="1160063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D817D-B564-DF42-822A-B30909F8965F}"/>
              </a:ext>
            </a:extLst>
          </p:cNvPr>
          <p:cNvSpPr>
            <a:spLocks noGrp="1"/>
          </p:cNvSpPr>
          <p:nvPr>
            <p:ph type="title"/>
          </p:nvPr>
        </p:nvSpPr>
        <p:spPr/>
        <p:txBody>
          <a:bodyPr/>
          <a:lstStyle/>
          <a:p>
            <a:r>
              <a:rPr lang="en-US" dirty="0"/>
              <a:t>Topics</a:t>
            </a:r>
          </a:p>
        </p:txBody>
      </p:sp>
      <p:sp>
        <p:nvSpPr>
          <p:cNvPr id="3" name="Content Placeholder 2">
            <a:extLst>
              <a:ext uri="{FF2B5EF4-FFF2-40B4-BE49-F238E27FC236}">
                <a16:creationId xmlns:a16="http://schemas.microsoft.com/office/drawing/2014/main" id="{4B368830-92AF-7649-BB9B-838DCE70A304}"/>
              </a:ext>
            </a:extLst>
          </p:cNvPr>
          <p:cNvSpPr>
            <a:spLocks noGrp="1"/>
          </p:cNvSpPr>
          <p:nvPr>
            <p:ph idx="1"/>
          </p:nvPr>
        </p:nvSpPr>
        <p:spPr/>
        <p:txBody>
          <a:bodyPr/>
          <a:lstStyle/>
          <a:p>
            <a:r>
              <a:rPr lang="en-US" b="1" dirty="0"/>
              <a:t>Evolution of Mass Storage in Computing Systems</a:t>
            </a:r>
          </a:p>
          <a:p>
            <a:pPr lvl="1"/>
            <a:r>
              <a:rPr lang="en-US" dirty="0"/>
              <a:t>Direct-Attached Disk (DAS)</a:t>
            </a:r>
          </a:p>
          <a:p>
            <a:pPr lvl="1"/>
            <a:r>
              <a:rPr lang="en-US" dirty="0"/>
              <a:t>Storage-Area Network (SAN)</a:t>
            </a:r>
          </a:p>
          <a:p>
            <a:pPr lvl="1"/>
            <a:r>
              <a:rPr lang="en-US" dirty="0"/>
              <a:t>Network-Attached Storage (NAS)</a:t>
            </a:r>
          </a:p>
          <a:p>
            <a:pPr lvl="1"/>
            <a:r>
              <a:rPr lang="en-US" dirty="0"/>
              <a:t>Software-Defined Storage (SDS)</a:t>
            </a:r>
          </a:p>
          <a:p>
            <a:pPr lvl="1"/>
            <a:r>
              <a:rPr lang="en-US" dirty="0"/>
              <a:t>Cloud Storage</a:t>
            </a:r>
          </a:p>
          <a:p>
            <a:endParaRPr lang="en-US" dirty="0"/>
          </a:p>
          <a:p>
            <a:r>
              <a:rPr lang="en-US" b="1" dirty="0"/>
              <a:t>Cloud storage: one tool does not fit all</a:t>
            </a:r>
          </a:p>
          <a:p>
            <a:pPr lvl="1"/>
            <a:r>
              <a:rPr lang="en-US" dirty="0"/>
              <a:t>Data Dimensions</a:t>
            </a:r>
          </a:p>
          <a:p>
            <a:pPr lvl="1"/>
            <a:r>
              <a:rPr lang="en-US" dirty="0"/>
              <a:t>Storage characteristics</a:t>
            </a:r>
          </a:p>
          <a:p>
            <a:pPr lvl="1"/>
            <a:endParaRPr lang="en-US" dirty="0"/>
          </a:p>
          <a:p>
            <a:pPr lvl="1"/>
            <a:endParaRPr lang="en-US" dirty="0"/>
          </a:p>
        </p:txBody>
      </p:sp>
      <p:sp>
        <p:nvSpPr>
          <p:cNvPr id="6" name="Footer Placeholder 5">
            <a:extLst>
              <a:ext uri="{FF2B5EF4-FFF2-40B4-BE49-F238E27FC236}">
                <a16:creationId xmlns:a16="http://schemas.microsoft.com/office/drawing/2014/main" id="{13D2B54A-9907-A041-B212-9399C6C6C952}"/>
              </a:ext>
            </a:extLst>
          </p:cNvPr>
          <p:cNvSpPr>
            <a:spLocks noGrp="1"/>
          </p:cNvSpPr>
          <p:nvPr>
            <p:ph type="ftr" sz="quarter" idx="11"/>
          </p:nvPr>
        </p:nvSpPr>
        <p:spPr/>
        <p:txBody>
          <a:bodyPr/>
          <a:lstStyle/>
          <a:p>
            <a:r>
              <a:rPr lang="en-US"/>
              <a:t>Distributed and Cloud Computing - Fall 2021</a:t>
            </a:r>
          </a:p>
        </p:txBody>
      </p:sp>
      <p:sp>
        <p:nvSpPr>
          <p:cNvPr id="7" name="Slide Number Placeholder 6">
            <a:extLst>
              <a:ext uri="{FF2B5EF4-FFF2-40B4-BE49-F238E27FC236}">
                <a16:creationId xmlns:a16="http://schemas.microsoft.com/office/drawing/2014/main" id="{1AA02ADF-869C-2E48-B39B-FE9E08E771A5}"/>
              </a:ext>
            </a:extLst>
          </p:cNvPr>
          <p:cNvSpPr>
            <a:spLocks noGrp="1"/>
          </p:cNvSpPr>
          <p:nvPr>
            <p:ph type="sldNum" sz="quarter" idx="12"/>
          </p:nvPr>
        </p:nvSpPr>
        <p:spPr/>
        <p:txBody>
          <a:bodyPr/>
          <a:lstStyle/>
          <a:p>
            <a:fld id="{E5F9FE24-64CB-6D42-A9EC-97246F7285E9}" type="slidenum">
              <a:rPr lang="en-US" smtClean="0"/>
              <a:t>4</a:t>
            </a:fld>
            <a:endParaRPr lang="en-US"/>
          </a:p>
        </p:txBody>
      </p:sp>
    </p:spTree>
    <p:extLst>
      <p:ext uri="{BB962C8B-B14F-4D97-AF65-F5344CB8AC3E}">
        <p14:creationId xmlns:p14="http://schemas.microsoft.com/office/powerpoint/2010/main" val="41254477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3AAB6-BD4F-E549-B590-73F2EA409E94}"/>
              </a:ext>
            </a:extLst>
          </p:cNvPr>
          <p:cNvSpPr>
            <a:spLocks noGrp="1"/>
          </p:cNvSpPr>
          <p:nvPr>
            <p:ph type="title"/>
          </p:nvPr>
        </p:nvSpPr>
        <p:spPr/>
        <p:txBody>
          <a:bodyPr/>
          <a:lstStyle/>
          <a:p>
            <a:r>
              <a:rPr lang="en-US" dirty="0"/>
              <a:t>Cloud Storage Models</a:t>
            </a:r>
          </a:p>
        </p:txBody>
      </p:sp>
      <p:sp>
        <p:nvSpPr>
          <p:cNvPr id="3" name="Content Placeholder 2">
            <a:extLst>
              <a:ext uri="{FF2B5EF4-FFF2-40B4-BE49-F238E27FC236}">
                <a16:creationId xmlns:a16="http://schemas.microsoft.com/office/drawing/2014/main" id="{4AF6C0DC-D641-4C4F-8F9E-CE77B0801BBC}"/>
              </a:ext>
            </a:extLst>
          </p:cNvPr>
          <p:cNvSpPr>
            <a:spLocks noGrp="1"/>
          </p:cNvSpPr>
          <p:nvPr>
            <p:ph idx="1"/>
          </p:nvPr>
        </p:nvSpPr>
        <p:spPr/>
        <p:txBody>
          <a:bodyPr/>
          <a:lstStyle/>
          <a:p>
            <a:r>
              <a:rPr lang="en-US" dirty="0"/>
              <a:t>At the hardware level, data is stored as long strings of 1s and 0s on its storage media.</a:t>
            </a:r>
          </a:p>
          <a:p>
            <a:endParaRPr lang="en-US" dirty="0"/>
          </a:p>
          <a:p>
            <a:r>
              <a:rPr lang="en-US" dirty="0"/>
              <a:t>It's up to the device's OS or software to interpret the data and know where a relevant piece of information starts and stops.</a:t>
            </a:r>
          </a:p>
          <a:p>
            <a:endParaRPr lang="en-US" dirty="0"/>
          </a:p>
          <a:p>
            <a:r>
              <a:rPr lang="en-US" dirty="0"/>
              <a:t>How the data is logically organized into groups and accessed can make a big performance difference.</a:t>
            </a:r>
          </a:p>
          <a:p>
            <a:endParaRPr lang="en-US" dirty="0"/>
          </a:p>
        </p:txBody>
      </p:sp>
      <p:sp>
        <p:nvSpPr>
          <p:cNvPr id="7" name="Footer Placeholder 6">
            <a:extLst>
              <a:ext uri="{FF2B5EF4-FFF2-40B4-BE49-F238E27FC236}">
                <a16:creationId xmlns:a16="http://schemas.microsoft.com/office/drawing/2014/main" id="{08365A2A-3C2E-D040-9B95-4DEC6AD4AB44}"/>
              </a:ext>
            </a:extLst>
          </p:cNvPr>
          <p:cNvSpPr>
            <a:spLocks noGrp="1"/>
          </p:cNvSpPr>
          <p:nvPr>
            <p:ph type="ftr" sz="quarter" idx="11"/>
          </p:nvPr>
        </p:nvSpPr>
        <p:spPr/>
        <p:txBody>
          <a:bodyPr/>
          <a:lstStyle/>
          <a:p>
            <a:r>
              <a:rPr lang="en-US"/>
              <a:t>Distributed and Cloud Computing - Fall 2021</a:t>
            </a:r>
          </a:p>
        </p:txBody>
      </p:sp>
      <p:sp>
        <p:nvSpPr>
          <p:cNvPr id="8" name="Slide Number Placeholder 7">
            <a:extLst>
              <a:ext uri="{FF2B5EF4-FFF2-40B4-BE49-F238E27FC236}">
                <a16:creationId xmlns:a16="http://schemas.microsoft.com/office/drawing/2014/main" id="{4E87EF1A-49CB-B344-B124-864268C106F8}"/>
              </a:ext>
            </a:extLst>
          </p:cNvPr>
          <p:cNvSpPr>
            <a:spLocks noGrp="1"/>
          </p:cNvSpPr>
          <p:nvPr>
            <p:ph type="sldNum" sz="quarter" idx="12"/>
          </p:nvPr>
        </p:nvSpPr>
        <p:spPr/>
        <p:txBody>
          <a:bodyPr/>
          <a:lstStyle/>
          <a:p>
            <a:fld id="{E5F9FE24-64CB-6D42-A9EC-97246F7285E9}" type="slidenum">
              <a:rPr lang="en-US" smtClean="0"/>
              <a:t>40</a:t>
            </a:fld>
            <a:endParaRPr lang="en-US"/>
          </a:p>
        </p:txBody>
      </p:sp>
    </p:spTree>
    <p:extLst>
      <p:ext uri="{BB962C8B-B14F-4D97-AF65-F5344CB8AC3E}">
        <p14:creationId xmlns:p14="http://schemas.microsoft.com/office/powerpoint/2010/main" val="6149293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5593A-8E70-ED4B-85E2-00F5C7FDA3FB}"/>
              </a:ext>
            </a:extLst>
          </p:cNvPr>
          <p:cNvSpPr>
            <a:spLocks noGrp="1"/>
          </p:cNvSpPr>
          <p:nvPr>
            <p:ph type="title"/>
          </p:nvPr>
        </p:nvSpPr>
        <p:spPr/>
        <p:txBody>
          <a:bodyPr/>
          <a:lstStyle/>
          <a:p>
            <a:r>
              <a:rPr lang="en-US" dirty="0"/>
              <a:t>Cloud Storage Models</a:t>
            </a:r>
          </a:p>
        </p:txBody>
      </p:sp>
      <p:sp>
        <p:nvSpPr>
          <p:cNvPr id="3" name="Content Placeholder 2">
            <a:extLst>
              <a:ext uri="{FF2B5EF4-FFF2-40B4-BE49-F238E27FC236}">
                <a16:creationId xmlns:a16="http://schemas.microsoft.com/office/drawing/2014/main" id="{2EA456DB-8946-614C-8195-1AEC7C7C7399}"/>
              </a:ext>
            </a:extLst>
          </p:cNvPr>
          <p:cNvSpPr>
            <a:spLocks noGrp="1"/>
          </p:cNvSpPr>
          <p:nvPr>
            <p:ph idx="1"/>
          </p:nvPr>
        </p:nvSpPr>
        <p:spPr/>
        <p:txBody>
          <a:bodyPr/>
          <a:lstStyle/>
          <a:p>
            <a:pPr marL="0" indent="0">
              <a:buNone/>
            </a:pPr>
            <a:endParaRPr lang="en-US" dirty="0"/>
          </a:p>
          <a:p>
            <a:pPr marL="742950" indent="-742950">
              <a:buFont typeface="+mj-lt"/>
              <a:buAutoNum type="arabicPeriod"/>
            </a:pPr>
            <a:r>
              <a:rPr lang="en-US" b="1" dirty="0"/>
              <a:t>File system</a:t>
            </a:r>
          </a:p>
          <a:p>
            <a:pPr lvl="1"/>
            <a:r>
              <a:rPr lang="en-US" dirty="0"/>
              <a:t>AWS </a:t>
            </a:r>
            <a:r>
              <a:rPr lang="en-US" b="1" dirty="0"/>
              <a:t>E</a:t>
            </a:r>
            <a:r>
              <a:rPr lang="en-US" dirty="0"/>
              <a:t>lastic </a:t>
            </a:r>
            <a:r>
              <a:rPr lang="en-US" b="1" dirty="0"/>
              <a:t>F</a:t>
            </a:r>
            <a:r>
              <a:rPr lang="en-US" dirty="0"/>
              <a:t>ile System (EFS)</a:t>
            </a:r>
          </a:p>
          <a:p>
            <a:pPr lvl="1"/>
            <a:r>
              <a:rPr lang="en-US" dirty="0"/>
              <a:t>GCP </a:t>
            </a:r>
            <a:r>
              <a:rPr lang="en-US" dirty="0" err="1"/>
              <a:t>FileStore</a:t>
            </a:r>
            <a:endParaRPr lang="en-US" dirty="0"/>
          </a:p>
          <a:p>
            <a:pPr marL="742950" indent="-742950">
              <a:buFont typeface="+mj-lt"/>
              <a:buAutoNum type="arabicPeriod"/>
            </a:pPr>
            <a:r>
              <a:rPr lang="en-US" b="1" dirty="0"/>
              <a:t>Block storage</a:t>
            </a:r>
          </a:p>
          <a:p>
            <a:pPr lvl="1"/>
            <a:r>
              <a:rPr lang="en-US" dirty="0"/>
              <a:t>AWS </a:t>
            </a:r>
            <a:r>
              <a:rPr lang="en-US" b="1" dirty="0"/>
              <a:t>E</a:t>
            </a:r>
            <a:r>
              <a:rPr lang="en-US" dirty="0"/>
              <a:t>lastic </a:t>
            </a:r>
            <a:r>
              <a:rPr lang="en-US" b="1" dirty="0"/>
              <a:t>B</a:t>
            </a:r>
            <a:r>
              <a:rPr lang="en-US" dirty="0"/>
              <a:t>lock </a:t>
            </a:r>
            <a:r>
              <a:rPr lang="en-US" b="1" dirty="0"/>
              <a:t>S</a:t>
            </a:r>
            <a:r>
              <a:rPr lang="en-US" dirty="0"/>
              <a:t>tore (EBS)</a:t>
            </a:r>
          </a:p>
          <a:p>
            <a:pPr lvl="1"/>
            <a:r>
              <a:rPr lang="en-US" dirty="0"/>
              <a:t>GCP Persistent Disk (PD)</a:t>
            </a:r>
          </a:p>
          <a:p>
            <a:pPr marL="742950" indent="-742950">
              <a:buFont typeface="+mj-lt"/>
              <a:buAutoNum type="arabicPeriod"/>
            </a:pPr>
            <a:r>
              <a:rPr lang="en-US" b="1" dirty="0"/>
              <a:t>Object stores</a:t>
            </a:r>
          </a:p>
          <a:p>
            <a:pPr lvl="1"/>
            <a:r>
              <a:rPr lang="en-US" dirty="0"/>
              <a:t>AWS Simple Storage Service (AWS S3)</a:t>
            </a:r>
          </a:p>
          <a:p>
            <a:pPr lvl="1"/>
            <a:r>
              <a:rPr lang="en-US" dirty="0"/>
              <a:t>GCP Cloud Storage Buckets</a:t>
            </a:r>
          </a:p>
          <a:p>
            <a:pPr marL="0" indent="0">
              <a:buNone/>
            </a:pPr>
            <a:endParaRPr lang="en-US" dirty="0"/>
          </a:p>
        </p:txBody>
      </p:sp>
      <p:sp>
        <p:nvSpPr>
          <p:cNvPr id="7" name="Footer Placeholder 6">
            <a:extLst>
              <a:ext uri="{FF2B5EF4-FFF2-40B4-BE49-F238E27FC236}">
                <a16:creationId xmlns:a16="http://schemas.microsoft.com/office/drawing/2014/main" id="{5BD08915-434F-FB4F-9916-ED33E88DDCFB}"/>
              </a:ext>
            </a:extLst>
          </p:cNvPr>
          <p:cNvSpPr>
            <a:spLocks noGrp="1"/>
          </p:cNvSpPr>
          <p:nvPr>
            <p:ph type="ftr" sz="quarter" idx="11"/>
          </p:nvPr>
        </p:nvSpPr>
        <p:spPr/>
        <p:txBody>
          <a:bodyPr/>
          <a:lstStyle/>
          <a:p>
            <a:r>
              <a:rPr lang="en-US"/>
              <a:t>Distributed and Cloud Computing - Fall 2021</a:t>
            </a:r>
          </a:p>
        </p:txBody>
      </p:sp>
      <p:sp>
        <p:nvSpPr>
          <p:cNvPr id="8" name="Slide Number Placeholder 7">
            <a:extLst>
              <a:ext uri="{FF2B5EF4-FFF2-40B4-BE49-F238E27FC236}">
                <a16:creationId xmlns:a16="http://schemas.microsoft.com/office/drawing/2014/main" id="{5E48A209-27D3-614B-999A-E21AB1274556}"/>
              </a:ext>
            </a:extLst>
          </p:cNvPr>
          <p:cNvSpPr>
            <a:spLocks noGrp="1"/>
          </p:cNvSpPr>
          <p:nvPr>
            <p:ph type="sldNum" sz="quarter" idx="12"/>
          </p:nvPr>
        </p:nvSpPr>
        <p:spPr/>
        <p:txBody>
          <a:bodyPr/>
          <a:lstStyle/>
          <a:p>
            <a:fld id="{E5F9FE24-64CB-6D42-A9EC-97246F7285E9}" type="slidenum">
              <a:rPr lang="en-US" smtClean="0"/>
              <a:t>41</a:t>
            </a:fld>
            <a:endParaRPr lang="en-US"/>
          </a:p>
        </p:txBody>
      </p:sp>
    </p:spTree>
    <p:extLst>
      <p:ext uri="{BB962C8B-B14F-4D97-AF65-F5344CB8AC3E}">
        <p14:creationId xmlns:p14="http://schemas.microsoft.com/office/powerpoint/2010/main" val="16743301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02B677-A434-3D4A-BC53-8F36EF08713A}"/>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202BA024-A1B5-4841-8835-E3F089FECE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45" y="405468"/>
            <a:ext cx="16309910" cy="8994518"/>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5">
            <a:extLst>
              <a:ext uri="{FF2B5EF4-FFF2-40B4-BE49-F238E27FC236}">
                <a16:creationId xmlns:a16="http://schemas.microsoft.com/office/drawing/2014/main" id="{F7DD788A-646B-FC4C-994C-2457B3CFBA75}"/>
              </a:ext>
            </a:extLst>
          </p:cNvPr>
          <p:cNvSpPr>
            <a:spLocks noGrp="1"/>
          </p:cNvSpPr>
          <p:nvPr>
            <p:ph type="ftr" sz="quarter" idx="11"/>
          </p:nvPr>
        </p:nvSpPr>
        <p:spPr/>
        <p:txBody>
          <a:bodyPr/>
          <a:lstStyle/>
          <a:p>
            <a:r>
              <a:rPr lang="en-US"/>
              <a:t>Distributed and Cloud Computing - Fall 2021</a:t>
            </a:r>
          </a:p>
        </p:txBody>
      </p:sp>
      <p:sp>
        <p:nvSpPr>
          <p:cNvPr id="7" name="Slide Number Placeholder 6">
            <a:extLst>
              <a:ext uri="{FF2B5EF4-FFF2-40B4-BE49-F238E27FC236}">
                <a16:creationId xmlns:a16="http://schemas.microsoft.com/office/drawing/2014/main" id="{1F550BC3-9829-FA45-AD41-04A9A67B85A4}"/>
              </a:ext>
            </a:extLst>
          </p:cNvPr>
          <p:cNvSpPr>
            <a:spLocks noGrp="1"/>
          </p:cNvSpPr>
          <p:nvPr>
            <p:ph type="sldNum" sz="quarter" idx="12"/>
          </p:nvPr>
        </p:nvSpPr>
        <p:spPr/>
        <p:txBody>
          <a:bodyPr/>
          <a:lstStyle/>
          <a:p>
            <a:fld id="{E5F9FE24-64CB-6D42-A9EC-97246F7285E9}" type="slidenum">
              <a:rPr lang="en-US" smtClean="0"/>
              <a:t>42</a:t>
            </a:fld>
            <a:endParaRPr lang="en-US"/>
          </a:p>
        </p:txBody>
      </p:sp>
    </p:spTree>
    <p:extLst>
      <p:ext uri="{BB962C8B-B14F-4D97-AF65-F5344CB8AC3E}">
        <p14:creationId xmlns:p14="http://schemas.microsoft.com/office/powerpoint/2010/main" val="14261065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DD587-0D2C-3F45-BFD5-1C8D70E98C16}"/>
              </a:ext>
            </a:extLst>
          </p:cNvPr>
          <p:cNvSpPr>
            <a:spLocks noGrp="1"/>
          </p:cNvSpPr>
          <p:nvPr>
            <p:ph type="title"/>
          </p:nvPr>
        </p:nvSpPr>
        <p:spPr/>
        <p:txBody>
          <a:bodyPr/>
          <a:lstStyle/>
          <a:p>
            <a:r>
              <a:rPr lang="en-US" dirty="0"/>
              <a:t>Storage Models (1/3):</a:t>
            </a:r>
            <a:br>
              <a:rPr lang="en-US" dirty="0"/>
            </a:br>
            <a:r>
              <a:rPr lang="en-US" dirty="0"/>
              <a:t>File storage</a:t>
            </a:r>
          </a:p>
        </p:txBody>
      </p:sp>
      <p:sp>
        <p:nvSpPr>
          <p:cNvPr id="3" name="Content Placeholder 2">
            <a:extLst>
              <a:ext uri="{FF2B5EF4-FFF2-40B4-BE49-F238E27FC236}">
                <a16:creationId xmlns:a16="http://schemas.microsoft.com/office/drawing/2014/main" id="{5A640801-EDBD-4E4F-B9C9-1340363BAE6B}"/>
              </a:ext>
            </a:extLst>
          </p:cNvPr>
          <p:cNvSpPr>
            <a:spLocks noGrp="1"/>
          </p:cNvSpPr>
          <p:nvPr>
            <p:ph idx="1"/>
          </p:nvPr>
        </p:nvSpPr>
        <p:spPr>
          <a:xfrm>
            <a:off x="937006" y="2536033"/>
            <a:ext cx="16093694" cy="6507287"/>
          </a:xfrm>
        </p:spPr>
        <p:txBody>
          <a:bodyPr>
            <a:noAutofit/>
          </a:bodyPr>
          <a:lstStyle/>
          <a:p>
            <a:r>
              <a:rPr lang="en-US" sz="3600" dirty="0"/>
              <a:t>Files are organized into hierarchical folder structure</a:t>
            </a:r>
          </a:p>
          <a:p>
            <a:pPr lvl="1"/>
            <a:r>
              <a:rPr lang="en-US" sz="2800" dirty="0"/>
              <a:t>Each file has a unique path</a:t>
            </a:r>
            <a:endParaRPr lang="en-US" dirty="0"/>
          </a:p>
          <a:p>
            <a:endParaRPr lang="en-US" sz="3600" dirty="0"/>
          </a:p>
          <a:p>
            <a:r>
              <a:rPr lang="en-US" sz="4000" dirty="0"/>
              <a:t>Standard API – Portable Operating System Interface (POSIX):</a:t>
            </a:r>
          </a:p>
          <a:p>
            <a:pPr lvl="1"/>
            <a:r>
              <a:rPr lang="en-US" sz="3200" dirty="0"/>
              <a:t>access: command line tools, graphical user interface, or APIs</a:t>
            </a:r>
          </a:p>
          <a:p>
            <a:pPr lvl="1"/>
            <a:r>
              <a:rPr lang="en-US" sz="3200" dirty="0"/>
              <a:t>operations: create, read, write, or delete files and folders.</a:t>
            </a:r>
          </a:p>
          <a:p>
            <a:endParaRPr lang="en-US" sz="3600" dirty="0"/>
          </a:p>
          <a:p>
            <a:r>
              <a:rPr lang="en-US" sz="3600" dirty="0"/>
              <a:t>OSes have built-in file systems that manage files.</a:t>
            </a:r>
          </a:p>
          <a:p>
            <a:pPr lvl="1"/>
            <a:r>
              <a:rPr lang="en-US" sz="2800" dirty="0"/>
              <a:t>Windows: New Technology File System (NTFA)</a:t>
            </a:r>
          </a:p>
          <a:p>
            <a:pPr lvl="1"/>
            <a:r>
              <a:rPr lang="en-US" sz="2800" dirty="0"/>
              <a:t>Macs: Apple File System (APFS)</a:t>
            </a:r>
          </a:p>
          <a:p>
            <a:pPr lvl="1"/>
            <a:r>
              <a:rPr lang="en-US" sz="2800" dirty="0"/>
              <a:t>Linux: fourth extended file system (ext3 and ext4)</a:t>
            </a:r>
          </a:p>
          <a:p>
            <a:endParaRPr lang="en-US" sz="3600" dirty="0"/>
          </a:p>
          <a:p>
            <a:endParaRPr lang="en-US" sz="3200" dirty="0"/>
          </a:p>
        </p:txBody>
      </p:sp>
      <p:pic>
        <p:nvPicPr>
          <p:cNvPr id="2050" name="Picture 2" descr="The figure shows a screenshot illustrating an example of file storage.">
            <a:extLst>
              <a:ext uri="{FF2B5EF4-FFF2-40B4-BE49-F238E27FC236}">
                <a16:creationId xmlns:a16="http://schemas.microsoft.com/office/drawing/2014/main" id="{2D911498-ED9A-EC42-945B-BB19A6B664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97269" y="547688"/>
            <a:ext cx="4778069" cy="360482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6">
            <a:extLst>
              <a:ext uri="{FF2B5EF4-FFF2-40B4-BE49-F238E27FC236}">
                <a16:creationId xmlns:a16="http://schemas.microsoft.com/office/drawing/2014/main" id="{B5597AE2-B1F9-3249-A346-0B218FF1EC86}"/>
              </a:ext>
            </a:extLst>
          </p:cNvPr>
          <p:cNvSpPr>
            <a:spLocks noGrp="1"/>
          </p:cNvSpPr>
          <p:nvPr>
            <p:ph type="ftr" sz="quarter" idx="11"/>
          </p:nvPr>
        </p:nvSpPr>
        <p:spPr/>
        <p:txBody>
          <a:bodyPr/>
          <a:lstStyle/>
          <a:p>
            <a:r>
              <a:rPr lang="en-US"/>
              <a:t>Distributed and Cloud Computing - Fall 2021</a:t>
            </a:r>
          </a:p>
        </p:txBody>
      </p:sp>
      <p:sp>
        <p:nvSpPr>
          <p:cNvPr id="8" name="Slide Number Placeholder 7">
            <a:extLst>
              <a:ext uri="{FF2B5EF4-FFF2-40B4-BE49-F238E27FC236}">
                <a16:creationId xmlns:a16="http://schemas.microsoft.com/office/drawing/2014/main" id="{AFA9ABE1-CCF6-9D4A-81BA-05A7FDDB384A}"/>
              </a:ext>
            </a:extLst>
          </p:cNvPr>
          <p:cNvSpPr>
            <a:spLocks noGrp="1"/>
          </p:cNvSpPr>
          <p:nvPr>
            <p:ph type="sldNum" sz="quarter" idx="12"/>
          </p:nvPr>
        </p:nvSpPr>
        <p:spPr/>
        <p:txBody>
          <a:bodyPr/>
          <a:lstStyle/>
          <a:p>
            <a:fld id="{E5F9FE24-64CB-6D42-A9EC-97246F7285E9}" type="slidenum">
              <a:rPr lang="en-US" smtClean="0"/>
              <a:t>43</a:t>
            </a:fld>
            <a:endParaRPr lang="en-US"/>
          </a:p>
        </p:txBody>
      </p:sp>
    </p:spTree>
    <p:extLst>
      <p:ext uri="{BB962C8B-B14F-4D97-AF65-F5344CB8AC3E}">
        <p14:creationId xmlns:p14="http://schemas.microsoft.com/office/powerpoint/2010/main" val="11300571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18E74-457D-304B-AE3B-6D191FEC68DF}"/>
              </a:ext>
            </a:extLst>
          </p:cNvPr>
          <p:cNvSpPr>
            <a:spLocks noGrp="1"/>
          </p:cNvSpPr>
          <p:nvPr>
            <p:ph type="title"/>
          </p:nvPr>
        </p:nvSpPr>
        <p:spPr/>
        <p:txBody>
          <a:bodyPr/>
          <a:lstStyle/>
          <a:p>
            <a:r>
              <a:rPr lang="en-US" b="1" dirty="0"/>
              <a:t>File Systems (continued)</a:t>
            </a:r>
          </a:p>
        </p:txBody>
      </p:sp>
      <p:sp>
        <p:nvSpPr>
          <p:cNvPr id="3" name="Content Placeholder 2">
            <a:extLst>
              <a:ext uri="{FF2B5EF4-FFF2-40B4-BE49-F238E27FC236}">
                <a16:creationId xmlns:a16="http://schemas.microsoft.com/office/drawing/2014/main" id="{7014D902-E4A9-0842-8C74-DCEF6A49ED8E}"/>
              </a:ext>
            </a:extLst>
          </p:cNvPr>
          <p:cNvSpPr>
            <a:spLocks noGrp="1"/>
          </p:cNvSpPr>
          <p:nvPr>
            <p:ph idx="1"/>
          </p:nvPr>
        </p:nvSpPr>
        <p:spPr/>
        <p:txBody>
          <a:bodyPr/>
          <a:lstStyle/>
          <a:p>
            <a:r>
              <a:rPr lang="en-US" sz="4000" b="1" dirty="0"/>
              <a:t>Characteristics:</a:t>
            </a:r>
          </a:p>
          <a:p>
            <a:pPr lvl="1"/>
            <a:r>
              <a:rPr lang="en-US" sz="2800" dirty="0"/>
              <a:t>each file system maintains a table that tracks all files and includes a pointer to where each file resides.</a:t>
            </a:r>
          </a:p>
          <a:p>
            <a:pPr lvl="1"/>
            <a:r>
              <a:rPr lang="en-US" sz="2800" dirty="0"/>
              <a:t>the pointer system and the way that files are written to hard drives, it's entirely possible (and likely) that c:\files\doc1.txt and c:\files\doc2.txt are in completely different locations on the hard drive. </a:t>
            </a:r>
          </a:p>
          <a:p>
            <a:pPr lvl="1"/>
            <a:r>
              <a:rPr lang="en-US" sz="2800" dirty="0">
                <a:highlight>
                  <a:srgbClr val="FFFF00"/>
                </a:highlight>
              </a:rPr>
              <a:t>most file systems are specific to an OS</a:t>
            </a:r>
          </a:p>
          <a:p>
            <a:pPr lvl="1"/>
            <a:r>
              <a:rPr lang="en-US" sz="2800" dirty="0"/>
              <a:t>Not efficient for vey large data sets</a:t>
            </a:r>
            <a:endParaRPr lang="en-US" sz="4000" dirty="0"/>
          </a:p>
          <a:p>
            <a:endParaRPr lang="en-US" sz="4000" dirty="0"/>
          </a:p>
          <a:p>
            <a:r>
              <a:rPr lang="en-US" sz="4000" b="1" dirty="0"/>
              <a:t>Disadvantages:</a:t>
            </a:r>
          </a:p>
          <a:p>
            <a:pPr lvl="1"/>
            <a:r>
              <a:rPr lang="en-US" sz="2800" dirty="0"/>
              <a:t>no support for enforcing conventions concerning the representation of data elements and their relationships (e.g., comma-separated-value (csv) vs. jpg).</a:t>
            </a:r>
          </a:p>
          <a:p>
            <a:pPr lvl="1"/>
            <a:r>
              <a:rPr lang="en-US" sz="2800" dirty="0"/>
              <a:t>the need to maintain consistency as multiple processes read and write a file system can lead to bottlenecks in file system implementations.</a:t>
            </a:r>
          </a:p>
          <a:p>
            <a:pPr lvl="1"/>
            <a:endParaRPr lang="en-US" sz="2800" dirty="0"/>
          </a:p>
          <a:p>
            <a:pPr lvl="1"/>
            <a:endParaRPr lang="en-US" dirty="0"/>
          </a:p>
          <a:p>
            <a:pPr lvl="1"/>
            <a:endParaRPr lang="en-US" dirty="0"/>
          </a:p>
        </p:txBody>
      </p:sp>
      <p:sp>
        <p:nvSpPr>
          <p:cNvPr id="7" name="Footer Placeholder 6">
            <a:extLst>
              <a:ext uri="{FF2B5EF4-FFF2-40B4-BE49-F238E27FC236}">
                <a16:creationId xmlns:a16="http://schemas.microsoft.com/office/drawing/2014/main" id="{D8680FDB-AD0B-1A42-897F-52E3DB493108}"/>
              </a:ext>
            </a:extLst>
          </p:cNvPr>
          <p:cNvSpPr>
            <a:spLocks noGrp="1"/>
          </p:cNvSpPr>
          <p:nvPr>
            <p:ph type="ftr" sz="quarter" idx="11"/>
          </p:nvPr>
        </p:nvSpPr>
        <p:spPr/>
        <p:txBody>
          <a:bodyPr/>
          <a:lstStyle/>
          <a:p>
            <a:r>
              <a:rPr lang="en-US"/>
              <a:t>Distributed and Cloud Computing - Fall 2021</a:t>
            </a:r>
          </a:p>
        </p:txBody>
      </p:sp>
      <p:sp>
        <p:nvSpPr>
          <p:cNvPr id="8" name="Slide Number Placeholder 7">
            <a:extLst>
              <a:ext uri="{FF2B5EF4-FFF2-40B4-BE49-F238E27FC236}">
                <a16:creationId xmlns:a16="http://schemas.microsoft.com/office/drawing/2014/main" id="{D3A33532-54F0-B24B-90C5-F032D35078FD}"/>
              </a:ext>
            </a:extLst>
          </p:cNvPr>
          <p:cNvSpPr>
            <a:spLocks noGrp="1"/>
          </p:cNvSpPr>
          <p:nvPr>
            <p:ph type="sldNum" sz="quarter" idx="12"/>
          </p:nvPr>
        </p:nvSpPr>
        <p:spPr/>
        <p:txBody>
          <a:bodyPr/>
          <a:lstStyle/>
          <a:p>
            <a:fld id="{E5F9FE24-64CB-6D42-A9EC-97246F7285E9}" type="slidenum">
              <a:rPr lang="en-US" smtClean="0"/>
              <a:t>44</a:t>
            </a:fld>
            <a:endParaRPr lang="en-US"/>
          </a:p>
        </p:txBody>
      </p:sp>
    </p:spTree>
    <p:extLst>
      <p:ext uri="{BB962C8B-B14F-4D97-AF65-F5344CB8AC3E}">
        <p14:creationId xmlns:p14="http://schemas.microsoft.com/office/powerpoint/2010/main" val="31750026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DD587-0D2C-3F45-BFD5-1C8D70E98C16}"/>
              </a:ext>
            </a:extLst>
          </p:cNvPr>
          <p:cNvSpPr>
            <a:spLocks noGrp="1"/>
          </p:cNvSpPr>
          <p:nvPr>
            <p:ph type="title"/>
          </p:nvPr>
        </p:nvSpPr>
        <p:spPr/>
        <p:txBody>
          <a:bodyPr/>
          <a:lstStyle/>
          <a:p>
            <a:r>
              <a:rPr lang="en-US" dirty="0"/>
              <a:t>Storage Types (2/3):</a:t>
            </a:r>
            <a:br>
              <a:rPr lang="en-US" dirty="0"/>
            </a:br>
            <a:r>
              <a:rPr lang="en-US" b="1" dirty="0"/>
              <a:t>Block storage</a:t>
            </a:r>
          </a:p>
        </p:txBody>
      </p:sp>
      <p:sp>
        <p:nvSpPr>
          <p:cNvPr id="3" name="Content Placeholder 2">
            <a:extLst>
              <a:ext uri="{FF2B5EF4-FFF2-40B4-BE49-F238E27FC236}">
                <a16:creationId xmlns:a16="http://schemas.microsoft.com/office/drawing/2014/main" id="{5A640801-EDBD-4E4F-B9C9-1340363BAE6B}"/>
              </a:ext>
            </a:extLst>
          </p:cNvPr>
          <p:cNvSpPr>
            <a:spLocks noGrp="1"/>
          </p:cNvSpPr>
          <p:nvPr>
            <p:ph idx="1"/>
          </p:nvPr>
        </p:nvSpPr>
        <p:spPr>
          <a:xfrm>
            <a:off x="1257301" y="2730168"/>
            <a:ext cx="15556462" cy="6387866"/>
          </a:xfrm>
        </p:spPr>
        <p:txBody>
          <a:bodyPr>
            <a:noAutofit/>
          </a:bodyPr>
          <a:lstStyle/>
          <a:p>
            <a:r>
              <a:rPr lang="en-US" sz="4000" dirty="0"/>
              <a:t>With file storage, each file is treated as its singular entity, regardless of how small or large it is.</a:t>
            </a:r>
          </a:p>
          <a:p>
            <a:endParaRPr lang="en-US" sz="4000" dirty="0"/>
          </a:p>
          <a:p>
            <a:r>
              <a:rPr lang="en-US" sz="4000" dirty="0"/>
              <a:t>With </a:t>
            </a:r>
            <a:r>
              <a:rPr lang="en-US" sz="4000" i="1" dirty="0"/>
              <a:t>block storage</a:t>
            </a:r>
            <a:r>
              <a:rPr lang="en-US" sz="4000" dirty="0"/>
              <a:t>, files are split into chunks of data of equal size, assigned a unique identifier, and then stored on the hard drive. Because each piece of data has a unique address, a file structure is not needed.</a:t>
            </a:r>
          </a:p>
          <a:p>
            <a:endParaRPr lang="en-US" sz="4000" dirty="0"/>
          </a:p>
          <a:p>
            <a:r>
              <a:rPr lang="en-US" sz="4000" dirty="0"/>
              <a:t>Characteristics:</a:t>
            </a:r>
          </a:p>
          <a:p>
            <a:pPr lvl="1"/>
            <a:r>
              <a:rPr lang="en-US" sz="3200" dirty="0"/>
              <a:t>files are broken into more manageable chunks rather than being stored as one entity.</a:t>
            </a:r>
          </a:p>
          <a:p>
            <a:pPr lvl="1"/>
            <a:r>
              <a:rPr lang="en-US" sz="3200" dirty="0"/>
              <a:t>OS can modify one portion of a file without needing to open the entire file.</a:t>
            </a:r>
          </a:p>
          <a:p>
            <a:pPr lvl="1"/>
            <a:r>
              <a:rPr lang="en-US" sz="3200" dirty="0"/>
              <a:t>data transfers are more efficient and therefore faster because data is read and written in equal sized blocks.</a:t>
            </a:r>
          </a:p>
        </p:txBody>
      </p:sp>
      <p:pic>
        <p:nvPicPr>
          <p:cNvPr id="3074" name="Picture 2" descr="The diagram shows an example of block storage.">
            <a:extLst>
              <a:ext uri="{FF2B5EF4-FFF2-40B4-BE49-F238E27FC236}">
                <a16:creationId xmlns:a16="http://schemas.microsoft.com/office/drawing/2014/main" id="{71653139-E651-CF4E-A2DB-7AC3FBCCD4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61920" y="547689"/>
            <a:ext cx="2794084" cy="2182878"/>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6">
            <a:extLst>
              <a:ext uri="{FF2B5EF4-FFF2-40B4-BE49-F238E27FC236}">
                <a16:creationId xmlns:a16="http://schemas.microsoft.com/office/drawing/2014/main" id="{918132C4-1DD7-D547-B3C2-729ECE345DEB}"/>
              </a:ext>
            </a:extLst>
          </p:cNvPr>
          <p:cNvSpPr>
            <a:spLocks noGrp="1"/>
          </p:cNvSpPr>
          <p:nvPr>
            <p:ph type="ftr" sz="quarter" idx="11"/>
          </p:nvPr>
        </p:nvSpPr>
        <p:spPr/>
        <p:txBody>
          <a:bodyPr/>
          <a:lstStyle/>
          <a:p>
            <a:r>
              <a:rPr lang="en-US"/>
              <a:t>Distributed and Cloud Computing - Fall 2021</a:t>
            </a:r>
          </a:p>
        </p:txBody>
      </p:sp>
      <p:sp>
        <p:nvSpPr>
          <p:cNvPr id="8" name="Slide Number Placeholder 7">
            <a:extLst>
              <a:ext uri="{FF2B5EF4-FFF2-40B4-BE49-F238E27FC236}">
                <a16:creationId xmlns:a16="http://schemas.microsoft.com/office/drawing/2014/main" id="{E8E17CB0-8463-9143-92AE-9695DD577ECD}"/>
              </a:ext>
            </a:extLst>
          </p:cNvPr>
          <p:cNvSpPr>
            <a:spLocks noGrp="1"/>
          </p:cNvSpPr>
          <p:nvPr>
            <p:ph type="sldNum" sz="quarter" idx="12"/>
          </p:nvPr>
        </p:nvSpPr>
        <p:spPr/>
        <p:txBody>
          <a:bodyPr/>
          <a:lstStyle/>
          <a:p>
            <a:fld id="{E5F9FE24-64CB-6D42-A9EC-97246F7285E9}" type="slidenum">
              <a:rPr lang="en-US" smtClean="0"/>
              <a:t>45</a:t>
            </a:fld>
            <a:endParaRPr lang="en-US"/>
          </a:p>
        </p:txBody>
      </p:sp>
    </p:spTree>
    <p:extLst>
      <p:ext uri="{BB962C8B-B14F-4D97-AF65-F5344CB8AC3E}">
        <p14:creationId xmlns:p14="http://schemas.microsoft.com/office/powerpoint/2010/main" val="1741936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DD587-0D2C-3F45-BFD5-1C8D70E98C16}"/>
              </a:ext>
            </a:extLst>
          </p:cNvPr>
          <p:cNvSpPr>
            <a:spLocks noGrp="1"/>
          </p:cNvSpPr>
          <p:nvPr>
            <p:ph type="title"/>
          </p:nvPr>
        </p:nvSpPr>
        <p:spPr/>
        <p:txBody>
          <a:bodyPr/>
          <a:lstStyle/>
          <a:p>
            <a:r>
              <a:rPr lang="en-US" dirty="0"/>
              <a:t>Storage Types (3/3):</a:t>
            </a:r>
            <a:br>
              <a:rPr lang="en-US" dirty="0"/>
            </a:br>
            <a:r>
              <a:rPr lang="en-US" b="1" dirty="0"/>
              <a:t>Object storage</a:t>
            </a:r>
          </a:p>
        </p:txBody>
      </p:sp>
      <p:sp>
        <p:nvSpPr>
          <p:cNvPr id="3" name="Content Placeholder 2">
            <a:extLst>
              <a:ext uri="{FF2B5EF4-FFF2-40B4-BE49-F238E27FC236}">
                <a16:creationId xmlns:a16="http://schemas.microsoft.com/office/drawing/2014/main" id="{5A640801-EDBD-4E4F-B9C9-1340363BAE6B}"/>
              </a:ext>
            </a:extLst>
          </p:cNvPr>
          <p:cNvSpPr>
            <a:spLocks noGrp="1"/>
          </p:cNvSpPr>
          <p:nvPr>
            <p:ph idx="1"/>
          </p:nvPr>
        </p:nvSpPr>
        <p:spPr/>
        <p:txBody>
          <a:bodyPr/>
          <a:lstStyle/>
          <a:p>
            <a:r>
              <a:rPr lang="en-US" i="1" dirty="0"/>
              <a:t>Object storage </a:t>
            </a:r>
            <a:r>
              <a:rPr lang="en-US" dirty="0"/>
              <a:t>can make the organization and retrieval of unstructured data easier.</a:t>
            </a:r>
          </a:p>
          <a:p>
            <a:pPr lvl="1"/>
            <a:r>
              <a:rPr lang="en-US" dirty="0"/>
              <a:t>Pictures and videos are two examples of unstructured data they don't have a predefined data model, and they can't be organized in a predefined structure.</a:t>
            </a:r>
          </a:p>
          <a:p>
            <a:pPr lvl="1"/>
            <a:endParaRPr lang="en-US" dirty="0"/>
          </a:p>
          <a:p>
            <a:r>
              <a:rPr lang="en-US" dirty="0"/>
              <a:t>In object storage, every unit of storage is called an object. There's no predefined size or structure for each object. Example objects:</a:t>
            </a:r>
          </a:p>
          <a:p>
            <a:pPr lvl="1"/>
            <a:r>
              <a:rPr lang="en-US" dirty="0"/>
              <a:t>small text file.</a:t>
            </a:r>
          </a:p>
          <a:p>
            <a:pPr lvl="1"/>
            <a:r>
              <a:rPr lang="en-US" dirty="0"/>
              <a:t>a two-hour-long movie. </a:t>
            </a:r>
          </a:p>
          <a:p>
            <a:pPr lvl="1"/>
            <a:r>
              <a:rPr lang="en-US" dirty="0"/>
              <a:t>a song.</a:t>
            </a:r>
          </a:p>
          <a:p>
            <a:pPr lvl="1"/>
            <a:r>
              <a:rPr lang="en-US" dirty="0"/>
              <a:t>anything that anyone wants to store</a:t>
            </a:r>
          </a:p>
        </p:txBody>
      </p:sp>
      <p:sp>
        <p:nvSpPr>
          <p:cNvPr id="7" name="Footer Placeholder 6">
            <a:extLst>
              <a:ext uri="{FF2B5EF4-FFF2-40B4-BE49-F238E27FC236}">
                <a16:creationId xmlns:a16="http://schemas.microsoft.com/office/drawing/2014/main" id="{43DCD759-9193-E147-AA44-F30150275EF1}"/>
              </a:ext>
            </a:extLst>
          </p:cNvPr>
          <p:cNvSpPr>
            <a:spLocks noGrp="1"/>
          </p:cNvSpPr>
          <p:nvPr>
            <p:ph type="ftr" sz="quarter" idx="11"/>
          </p:nvPr>
        </p:nvSpPr>
        <p:spPr>
          <a:xfrm>
            <a:off x="6311900" y="9739312"/>
            <a:ext cx="6172200" cy="547688"/>
          </a:xfrm>
        </p:spPr>
        <p:txBody>
          <a:bodyPr/>
          <a:lstStyle/>
          <a:p>
            <a:r>
              <a:rPr lang="en-US"/>
              <a:t>Distributed and Cloud Computing - Fall 2021</a:t>
            </a:r>
          </a:p>
        </p:txBody>
      </p:sp>
      <p:sp>
        <p:nvSpPr>
          <p:cNvPr id="8" name="Slide Number Placeholder 7">
            <a:extLst>
              <a:ext uri="{FF2B5EF4-FFF2-40B4-BE49-F238E27FC236}">
                <a16:creationId xmlns:a16="http://schemas.microsoft.com/office/drawing/2014/main" id="{863372F4-8ADD-1D43-A08D-19F4FC47A2E2}"/>
              </a:ext>
            </a:extLst>
          </p:cNvPr>
          <p:cNvSpPr>
            <a:spLocks noGrp="1"/>
          </p:cNvSpPr>
          <p:nvPr>
            <p:ph type="sldNum" sz="quarter" idx="12"/>
          </p:nvPr>
        </p:nvSpPr>
        <p:spPr/>
        <p:txBody>
          <a:bodyPr/>
          <a:lstStyle/>
          <a:p>
            <a:fld id="{E5F9FE24-64CB-6D42-A9EC-97246F7285E9}" type="slidenum">
              <a:rPr lang="en-US" smtClean="0"/>
              <a:t>46</a:t>
            </a:fld>
            <a:endParaRPr lang="en-US"/>
          </a:p>
        </p:txBody>
      </p:sp>
    </p:spTree>
    <p:extLst>
      <p:ext uri="{BB962C8B-B14F-4D97-AF65-F5344CB8AC3E}">
        <p14:creationId xmlns:p14="http://schemas.microsoft.com/office/powerpoint/2010/main" val="24228585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A94CC-AF35-FF4A-9E8F-47F138742625}"/>
              </a:ext>
            </a:extLst>
          </p:cNvPr>
          <p:cNvSpPr>
            <a:spLocks noGrp="1"/>
          </p:cNvSpPr>
          <p:nvPr>
            <p:ph type="title"/>
          </p:nvPr>
        </p:nvSpPr>
        <p:spPr/>
        <p:txBody>
          <a:bodyPr/>
          <a:lstStyle/>
          <a:p>
            <a:r>
              <a:rPr lang="en-US" b="1" dirty="0"/>
              <a:t>Object storage (continued)</a:t>
            </a:r>
            <a:endParaRPr lang="en-US" dirty="0"/>
          </a:p>
        </p:txBody>
      </p:sp>
      <p:sp>
        <p:nvSpPr>
          <p:cNvPr id="3" name="Content Placeholder 2">
            <a:extLst>
              <a:ext uri="{FF2B5EF4-FFF2-40B4-BE49-F238E27FC236}">
                <a16:creationId xmlns:a16="http://schemas.microsoft.com/office/drawing/2014/main" id="{AA3A4772-C46E-1441-BC9B-17E08949C29B}"/>
              </a:ext>
            </a:extLst>
          </p:cNvPr>
          <p:cNvSpPr>
            <a:spLocks noGrp="1"/>
          </p:cNvSpPr>
          <p:nvPr>
            <p:ph idx="1"/>
          </p:nvPr>
        </p:nvSpPr>
        <p:spPr/>
        <p:txBody>
          <a:bodyPr/>
          <a:lstStyle/>
          <a:p>
            <a:r>
              <a:rPr lang="en-US" dirty="0"/>
              <a:t>An object/blob store simplifies the file system model in important ways: </a:t>
            </a:r>
          </a:p>
          <a:p>
            <a:pPr lvl="1"/>
            <a:r>
              <a:rPr lang="en-US" dirty="0"/>
              <a:t>eliminates hierarchy </a:t>
            </a:r>
          </a:p>
          <a:p>
            <a:pPr lvl="2"/>
            <a:r>
              <a:rPr lang="en-US" dirty="0"/>
              <a:t>only two-level folder-file hierarchy that allows for the creation of </a:t>
            </a:r>
            <a:r>
              <a:rPr lang="en-US" b="1" dirty="0"/>
              <a:t>object containers</a:t>
            </a:r>
            <a:r>
              <a:rPr lang="en-US" dirty="0"/>
              <a:t>, each of which can hold zero or more </a:t>
            </a:r>
            <a:r>
              <a:rPr lang="en-US" b="1" dirty="0"/>
              <a:t>objects.</a:t>
            </a:r>
            <a:endParaRPr lang="en-US" dirty="0"/>
          </a:p>
          <a:p>
            <a:pPr lvl="1"/>
            <a:r>
              <a:rPr lang="en-US" dirty="0"/>
              <a:t>forbids updates to objects once created.</a:t>
            </a:r>
          </a:p>
          <a:p>
            <a:pPr lvl="2"/>
            <a:r>
              <a:rPr lang="en-US" dirty="0"/>
              <a:t>Objects cannot be modified once uploaded: they can only be deleted or replaced. </a:t>
            </a:r>
          </a:p>
          <a:p>
            <a:endParaRPr lang="en-US" dirty="0"/>
          </a:p>
        </p:txBody>
      </p:sp>
      <p:sp>
        <p:nvSpPr>
          <p:cNvPr id="7" name="Footer Placeholder 6">
            <a:extLst>
              <a:ext uri="{FF2B5EF4-FFF2-40B4-BE49-F238E27FC236}">
                <a16:creationId xmlns:a16="http://schemas.microsoft.com/office/drawing/2014/main" id="{8A8534C8-C883-D145-8240-AC3F2D7A7FF1}"/>
              </a:ext>
            </a:extLst>
          </p:cNvPr>
          <p:cNvSpPr>
            <a:spLocks noGrp="1"/>
          </p:cNvSpPr>
          <p:nvPr>
            <p:ph type="ftr" sz="quarter" idx="11"/>
          </p:nvPr>
        </p:nvSpPr>
        <p:spPr/>
        <p:txBody>
          <a:bodyPr/>
          <a:lstStyle/>
          <a:p>
            <a:r>
              <a:rPr lang="en-US"/>
              <a:t>Distributed and Cloud Computing - Fall 2021</a:t>
            </a:r>
          </a:p>
        </p:txBody>
      </p:sp>
      <p:sp>
        <p:nvSpPr>
          <p:cNvPr id="8" name="Slide Number Placeholder 7">
            <a:extLst>
              <a:ext uri="{FF2B5EF4-FFF2-40B4-BE49-F238E27FC236}">
                <a16:creationId xmlns:a16="http://schemas.microsoft.com/office/drawing/2014/main" id="{307EE2B5-794C-9E46-A3C6-992C06FC959F}"/>
              </a:ext>
            </a:extLst>
          </p:cNvPr>
          <p:cNvSpPr>
            <a:spLocks noGrp="1"/>
          </p:cNvSpPr>
          <p:nvPr>
            <p:ph type="sldNum" sz="quarter" idx="12"/>
          </p:nvPr>
        </p:nvSpPr>
        <p:spPr/>
        <p:txBody>
          <a:bodyPr/>
          <a:lstStyle/>
          <a:p>
            <a:fld id="{E5F9FE24-64CB-6D42-A9EC-97246F7285E9}" type="slidenum">
              <a:rPr lang="en-US" smtClean="0"/>
              <a:t>47</a:t>
            </a:fld>
            <a:endParaRPr lang="en-US"/>
          </a:p>
        </p:txBody>
      </p:sp>
    </p:spTree>
    <p:extLst>
      <p:ext uri="{BB962C8B-B14F-4D97-AF65-F5344CB8AC3E}">
        <p14:creationId xmlns:p14="http://schemas.microsoft.com/office/powerpoint/2010/main" val="18763719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7848A-6431-5343-85DB-F0ACDC0B086E}"/>
              </a:ext>
            </a:extLst>
          </p:cNvPr>
          <p:cNvSpPr>
            <a:spLocks noGrp="1"/>
          </p:cNvSpPr>
          <p:nvPr>
            <p:ph type="title"/>
          </p:nvPr>
        </p:nvSpPr>
        <p:spPr>
          <a:xfrm>
            <a:off x="902737" y="267770"/>
            <a:ext cx="15773400" cy="1988345"/>
          </a:xfrm>
        </p:spPr>
        <p:txBody>
          <a:bodyPr/>
          <a:lstStyle/>
          <a:p>
            <a:r>
              <a:rPr lang="en-US" dirty="0"/>
              <a:t>Object characteristics</a:t>
            </a:r>
          </a:p>
        </p:txBody>
      </p:sp>
      <p:sp>
        <p:nvSpPr>
          <p:cNvPr id="3" name="Content Placeholder 2">
            <a:extLst>
              <a:ext uri="{FF2B5EF4-FFF2-40B4-BE49-F238E27FC236}">
                <a16:creationId xmlns:a16="http://schemas.microsoft.com/office/drawing/2014/main" id="{EE8ACFEE-F3A1-BD47-8461-95AF6D1DD3D7}"/>
              </a:ext>
            </a:extLst>
          </p:cNvPr>
          <p:cNvSpPr>
            <a:spLocks noGrp="1"/>
          </p:cNvSpPr>
          <p:nvPr>
            <p:ph idx="1"/>
          </p:nvPr>
        </p:nvSpPr>
        <p:spPr>
          <a:xfrm>
            <a:off x="902737" y="2618722"/>
            <a:ext cx="12775941" cy="6527007"/>
          </a:xfrm>
        </p:spPr>
        <p:txBody>
          <a:bodyPr/>
          <a:lstStyle/>
          <a:p>
            <a:r>
              <a:rPr lang="en-US" sz="3600" b="1" dirty="0"/>
              <a:t>The Data: </a:t>
            </a:r>
          </a:p>
          <a:p>
            <a:pPr lvl="1"/>
            <a:r>
              <a:rPr lang="en-US" sz="2800" dirty="0"/>
              <a:t>This is the data for the object itself the bits that make up the file or image or whatever it is that's being stored.</a:t>
            </a:r>
          </a:p>
          <a:p>
            <a:r>
              <a:rPr lang="en-US" sz="3600" b="1" dirty="0"/>
              <a:t>Metadata Describing the Object: </a:t>
            </a:r>
          </a:p>
          <a:p>
            <a:pPr lvl="1"/>
            <a:r>
              <a:rPr lang="en-US" sz="2800" dirty="0"/>
              <a:t>Metadata is optional information about the object. </a:t>
            </a:r>
          </a:p>
          <a:p>
            <a:pPr lvl="1"/>
            <a:r>
              <a:rPr lang="en-US" sz="2800" dirty="0"/>
              <a:t>describes the object, what it's used for, or anything else that will be relevant for people trying to find the object.</a:t>
            </a:r>
          </a:p>
          <a:p>
            <a:r>
              <a:rPr lang="en-US" sz="3600" b="1" dirty="0"/>
              <a:t>Object Attributes: </a:t>
            </a:r>
          </a:p>
          <a:p>
            <a:pPr lvl="1"/>
            <a:r>
              <a:rPr lang="en-US" sz="2800" dirty="0"/>
              <a:t>classifications of metadata, such as color, person, or other relevant characteristics. </a:t>
            </a:r>
          </a:p>
          <a:p>
            <a:pPr lvl="1"/>
            <a:r>
              <a:rPr lang="en-US" sz="2800" dirty="0"/>
              <a:t>optional but can make it easier to compare different unstructured data sets.</a:t>
            </a:r>
          </a:p>
          <a:p>
            <a:r>
              <a:rPr lang="en-US" sz="3600" b="1" dirty="0"/>
              <a:t>A Unique Identifying ID: </a:t>
            </a:r>
          </a:p>
          <a:p>
            <a:pPr lvl="1"/>
            <a:r>
              <a:rPr lang="en-US" sz="2800" dirty="0"/>
              <a:t>Each object needs a unique ID within the system in which it resides. </a:t>
            </a:r>
          </a:p>
          <a:p>
            <a:pPr lvl="1"/>
            <a:r>
              <a:rPr lang="en-US" sz="2800" dirty="0"/>
              <a:t>As with block storage, there is no hierarchical folder structure.</a:t>
            </a:r>
            <a:br>
              <a:rPr lang="en-US" dirty="0"/>
            </a:br>
            <a:endParaRPr lang="en-US" dirty="0"/>
          </a:p>
          <a:p>
            <a:endParaRPr lang="en-US" dirty="0"/>
          </a:p>
        </p:txBody>
      </p:sp>
      <p:pic>
        <p:nvPicPr>
          <p:cNvPr id="4098" name="Picture 2" descr="The diagram shows an example of object storage.">
            <a:extLst>
              <a:ext uri="{FF2B5EF4-FFF2-40B4-BE49-F238E27FC236}">
                <a16:creationId xmlns:a16="http://schemas.microsoft.com/office/drawing/2014/main" id="{C13246CE-7278-B740-A0BC-F86BA81783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8596" y="630377"/>
            <a:ext cx="4055706" cy="319278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6">
            <a:extLst>
              <a:ext uri="{FF2B5EF4-FFF2-40B4-BE49-F238E27FC236}">
                <a16:creationId xmlns:a16="http://schemas.microsoft.com/office/drawing/2014/main" id="{CDD5C54C-C37A-F846-9E14-2E59EFA0B7E9}"/>
              </a:ext>
            </a:extLst>
          </p:cNvPr>
          <p:cNvSpPr>
            <a:spLocks noGrp="1"/>
          </p:cNvSpPr>
          <p:nvPr>
            <p:ph type="ftr" sz="quarter" idx="11"/>
          </p:nvPr>
        </p:nvSpPr>
        <p:spPr>
          <a:xfrm>
            <a:off x="6057900" y="9739312"/>
            <a:ext cx="6172200" cy="547688"/>
          </a:xfrm>
        </p:spPr>
        <p:txBody>
          <a:bodyPr/>
          <a:lstStyle/>
          <a:p>
            <a:r>
              <a:rPr lang="en-US" dirty="0"/>
              <a:t>Distributed and Cloud Computing - Fall 2021</a:t>
            </a:r>
          </a:p>
        </p:txBody>
      </p:sp>
      <p:sp>
        <p:nvSpPr>
          <p:cNvPr id="8" name="Slide Number Placeholder 7">
            <a:extLst>
              <a:ext uri="{FF2B5EF4-FFF2-40B4-BE49-F238E27FC236}">
                <a16:creationId xmlns:a16="http://schemas.microsoft.com/office/drawing/2014/main" id="{7FD2DB34-01DC-5148-905D-E813C212DA52}"/>
              </a:ext>
            </a:extLst>
          </p:cNvPr>
          <p:cNvSpPr>
            <a:spLocks noGrp="1"/>
          </p:cNvSpPr>
          <p:nvPr>
            <p:ph type="sldNum" sz="quarter" idx="12"/>
          </p:nvPr>
        </p:nvSpPr>
        <p:spPr/>
        <p:txBody>
          <a:bodyPr/>
          <a:lstStyle/>
          <a:p>
            <a:fld id="{E5F9FE24-64CB-6D42-A9EC-97246F7285E9}" type="slidenum">
              <a:rPr lang="en-US" smtClean="0"/>
              <a:t>48</a:t>
            </a:fld>
            <a:endParaRPr lang="en-US"/>
          </a:p>
        </p:txBody>
      </p:sp>
    </p:spTree>
    <p:extLst>
      <p:ext uri="{BB962C8B-B14F-4D97-AF65-F5344CB8AC3E}">
        <p14:creationId xmlns:p14="http://schemas.microsoft.com/office/powerpoint/2010/main" val="28840851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B4A23-DA7E-BD42-B316-8F1AA624C6E1}"/>
              </a:ext>
            </a:extLst>
          </p:cNvPr>
          <p:cNvSpPr>
            <a:spLocks noGrp="1"/>
          </p:cNvSpPr>
          <p:nvPr>
            <p:ph type="title"/>
          </p:nvPr>
        </p:nvSpPr>
        <p:spPr/>
        <p:txBody>
          <a:bodyPr/>
          <a:lstStyle/>
          <a:p>
            <a:r>
              <a:rPr lang="en-US" dirty="0"/>
              <a:t>Example Object Container</a:t>
            </a:r>
          </a:p>
        </p:txBody>
      </p:sp>
      <p:pic>
        <p:nvPicPr>
          <p:cNvPr id="4" name="Picture 3">
            <a:extLst>
              <a:ext uri="{FF2B5EF4-FFF2-40B4-BE49-F238E27FC236}">
                <a16:creationId xmlns:a16="http://schemas.microsoft.com/office/drawing/2014/main" id="{FE60128A-B6C7-A747-9261-58FC3797AE35}"/>
              </a:ext>
            </a:extLst>
          </p:cNvPr>
          <p:cNvPicPr>
            <a:picLocks noChangeAspect="1"/>
          </p:cNvPicPr>
          <p:nvPr/>
        </p:nvPicPr>
        <p:blipFill>
          <a:blip r:embed="rId2"/>
          <a:stretch>
            <a:fillRect/>
          </a:stretch>
        </p:blipFill>
        <p:spPr>
          <a:xfrm>
            <a:off x="1257300" y="2536033"/>
            <a:ext cx="14540753" cy="6017933"/>
          </a:xfrm>
          <a:prstGeom prst="rect">
            <a:avLst/>
          </a:prstGeom>
        </p:spPr>
      </p:pic>
      <p:sp>
        <p:nvSpPr>
          <p:cNvPr id="7" name="Footer Placeholder 6">
            <a:extLst>
              <a:ext uri="{FF2B5EF4-FFF2-40B4-BE49-F238E27FC236}">
                <a16:creationId xmlns:a16="http://schemas.microsoft.com/office/drawing/2014/main" id="{649D13BE-5302-9C44-A49E-5B0E0F0C5DC0}"/>
              </a:ext>
            </a:extLst>
          </p:cNvPr>
          <p:cNvSpPr>
            <a:spLocks noGrp="1"/>
          </p:cNvSpPr>
          <p:nvPr>
            <p:ph type="ftr" sz="quarter" idx="11"/>
          </p:nvPr>
        </p:nvSpPr>
        <p:spPr/>
        <p:txBody>
          <a:bodyPr/>
          <a:lstStyle/>
          <a:p>
            <a:r>
              <a:rPr lang="en-US"/>
              <a:t>Distributed and Cloud Computing - Fall 2021</a:t>
            </a:r>
          </a:p>
        </p:txBody>
      </p:sp>
      <p:sp>
        <p:nvSpPr>
          <p:cNvPr id="8" name="Slide Number Placeholder 7">
            <a:extLst>
              <a:ext uri="{FF2B5EF4-FFF2-40B4-BE49-F238E27FC236}">
                <a16:creationId xmlns:a16="http://schemas.microsoft.com/office/drawing/2014/main" id="{5142F171-6743-6648-B9EF-96611253C1E8}"/>
              </a:ext>
            </a:extLst>
          </p:cNvPr>
          <p:cNvSpPr>
            <a:spLocks noGrp="1"/>
          </p:cNvSpPr>
          <p:nvPr>
            <p:ph type="sldNum" sz="quarter" idx="12"/>
          </p:nvPr>
        </p:nvSpPr>
        <p:spPr/>
        <p:txBody>
          <a:bodyPr/>
          <a:lstStyle/>
          <a:p>
            <a:fld id="{E5F9FE24-64CB-6D42-A9EC-97246F7285E9}" type="slidenum">
              <a:rPr lang="en-US" smtClean="0"/>
              <a:t>49</a:t>
            </a:fld>
            <a:endParaRPr lang="en-US"/>
          </a:p>
        </p:txBody>
      </p:sp>
    </p:spTree>
    <p:extLst>
      <p:ext uri="{BB962C8B-B14F-4D97-AF65-F5344CB8AC3E}">
        <p14:creationId xmlns:p14="http://schemas.microsoft.com/office/powerpoint/2010/main" val="4252782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62FF7-3683-5F42-9789-AF44333A61B3}"/>
              </a:ext>
            </a:extLst>
          </p:cNvPr>
          <p:cNvSpPr>
            <a:spLocks noGrp="1"/>
          </p:cNvSpPr>
          <p:nvPr>
            <p:ph type="title"/>
          </p:nvPr>
        </p:nvSpPr>
        <p:spPr>
          <a:xfrm>
            <a:off x="1257300" y="1021555"/>
            <a:ext cx="15773400" cy="1988345"/>
          </a:xfrm>
        </p:spPr>
        <p:txBody>
          <a:bodyPr/>
          <a:lstStyle/>
          <a:p>
            <a:r>
              <a:rPr lang="en-US" dirty="0"/>
              <a:t>Evolution of Mass Storage in computing systems</a:t>
            </a:r>
            <a:br>
              <a:rPr lang="en-US" dirty="0"/>
            </a:br>
            <a:endParaRPr lang="en-US" dirty="0"/>
          </a:p>
        </p:txBody>
      </p:sp>
      <p:sp>
        <p:nvSpPr>
          <p:cNvPr id="3" name="Content Placeholder 2">
            <a:extLst>
              <a:ext uri="{FF2B5EF4-FFF2-40B4-BE49-F238E27FC236}">
                <a16:creationId xmlns:a16="http://schemas.microsoft.com/office/drawing/2014/main" id="{C61EC2C2-EF52-AE4C-B99C-9B308803DA19}"/>
              </a:ext>
            </a:extLst>
          </p:cNvPr>
          <p:cNvSpPr>
            <a:spLocks noGrp="1"/>
          </p:cNvSpPr>
          <p:nvPr>
            <p:ph idx="1"/>
          </p:nvPr>
        </p:nvSpPr>
        <p:spPr/>
        <p:txBody>
          <a:bodyPr/>
          <a:lstStyle/>
          <a:p>
            <a:r>
              <a:rPr lang="en-US" dirty="0"/>
              <a:t>Disk Drives (HDD and SDD)</a:t>
            </a:r>
          </a:p>
          <a:p>
            <a:r>
              <a:rPr lang="en-US" dirty="0"/>
              <a:t>Direct-Attached Disk (DAS)</a:t>
            </a:r>
          </a:p>
          <a:p>
            <a:r>
              <a:rPr lang="en-US" dirty="0"/>
              <a:t>Storage-Area Network (SAN)</a:t>
            </a:r>
          </a:p>
          <a:p>
            <a:r>
              <a:rPr lang="en-US" dirty="0"/>
              <a:t>Network-Attached Storage (NAS)</a:t>
            </a:r>
          </a:p>
          <a:p>
            <a:r>
              <a:rPr lang="en-US" dirty="0"/>
              <a:t>Software-Defined Storage (SDS)</a:t>
            </a:r>
          </a:p>
          <a:p>
            <a:r>
              <a:rPr lang="en-US" dirty="0"/>
              <a:t>Cloud Storage</a:t>
            </a:r>
          </a:p>
          <a:p>
            <a:pPr lvl="1"/>
            <a:endParaRPr lang="en-US" dirty="0"/>
          </a:p>
        </p:txBody>
      </p:sp>
      <p:sp>
        <p:nvSpPr>
          <p:cNvPr id="6" name="Footer Placeholder 5">
            <a:extLst>
              <a:ext uri="{FF2B5EF4-FFF2-40B4-BE49-F238E27FC236}">
                <a16:creationId xmlns:a16="http://schemas.microsoft.com/office/drawing/2014/main" id="{389A9A4D-DF50-7547-AB1A-4D2752652DA2}"/>
              </a:ext>
            </a:extLst>
          </p:cNvPr>
          <p:cNvSpPr>
            <a:spLocks noGrp="1"/>
          </p:cNvSpPr>
          <p:nvPr>
            <p:ph type="ftr" sz="quarter" idx="11"/>
          </p:nvPr>
        </p:nvSpPr>
        <p:spPr/>
        <p:txBody>
          <a:bodyPr/>
          <a:lstStyle/>
          <a:p>
            <a:r>
              <a:rPr lang="en-US"/>
              <a:t>Distributed and Cloud Computing - Fall 2021</a:t>
            </a:r>
          </a:p>
        </p:txBody>
      </p:sp>
      <p:sp>
        <p:nvSpPr>
          <p:cNvPr id="7" name="Slide Number Placeholder 6">
            <a:extLst>
              <a:ext uri="{FF2B5EF4-FFF2-40B4-BE49-F238E27FC236}">
                <a16:creationId xmlns:a16="http://schemas.microsoft.com/office/drawing/2014/main" id="{94E52404-3203-E242-B206-3ED829BDB5D5}"/>
              </a:ext>
            </a:extLst>
          </p:cNvPr>
          <p:cNvSpPr>
            <a:spLocks noGrp="1"/>
          </p:cNvSpPr>
          <p:nvPr>
            <p:ph type="sldNum" sz="quarter" idx="12"/>
          </p:nvPr>
        </p:nvSpPr>
        <p:spPr/>
        <p:txBody>
          <a:bodyPr/>
          <a:lstStyle/>
          <a:p>
            <a:fld id="{E5F9FE24-64CB-6D42-A9EC-97246F7285E9}" type="slidenum">
              <a:rPr lang="en-US" smtClean="0"/>
              <a:t>5</a:t>
            </a:fld>
            <a:endParaRPr lang="en-US"/>
          </a:p>
        </p:txBody>
      </p:sp>
    </p:spTree>
    <p:extLst>
      <p:ext uri="{BB962C8B-B14F-4D97-AF65-F5344CB8AC3E}">
        <p14:creationId xmlns:p14="http://schemas.microsoft.com/office/powerpoint/2010/main" val="9364001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7593F-1E2A-424E-9788-ADF350E698BE}"/>
              </a:ext>
            </a:extLst>
          </p:cNvPr>
          <p:cNvSpPr>
            <a:spLocks noGrp="1"/>
          </p:cNvSpPr>
          <p:nvPr>
            <p:ph type="title"/>
          </p:nvPr>
        </p:nvSpPr>
        <p:spPr>
          <a:xfrm>
            <a:off x="1257300" y="229787"/>
            <a:ext cx="15773400" cy="1988345"/>
          </a:xfrm>
        </p:spPr>
        <p:txBody>
          <a:bodyPr/>
          <a:lstStyle/>
          <a:p>
            <a:r>
              <a:rPr lang="en-US" dirty="0"/>
              <a:t>Object Stores (continued)</a:t>
            </a:r>
          </a:p>
        </p:txBody>
      </p:sp>
      <p:sp>
        <p:nvSpPr>
          <p:cNvPr id="3" name="Content Placeholder 2">
            <a:extLst>
              <a:ext uri="{FF2B5EF4-FFF2-40B4-BE49-F238E27FC236}">
                <a16:creationId xmlns:a16="http://schemas.microsoft.com/office/drawing/2014/main" id="{CD73CC13-0A7B-8F42-B5E4-BDC1F559BFAF}"/>
              </a:ext>
            </a:extLst>
          </p:cNvPr>
          <p:cNvSpPr>
            <a:spLocks noGrp="1"/>
          </p:cNvSpPr>
          <p:nvPr>
            <p:ph idx="1"/>
          </p:nvPr>
        </p:nvSpPr>
        <p:spPr>
          <a:xfrm>
            <a:off x="563033" y="1879996"/>
            <a:ext cx="15773400" cy="6527007"/>
          </a:xfrm>
        </p:spPr>
        <p:txBody>
          <a:bodyPr/>
          <a:lstStyle/>
          <a:p>
            <a:r>
              <a:rPr lang="en-US" b="1" dirty="0"/>
              <a:t>Advantages:</a:t>
            </a:r>
          </a:p>
          <a:p>
            <a:pPr lvl="1"/>
            <a:r>
              <a:rPr lang="en-US" dirty="0"/>
              <a:t>The fact that objects cannot be modified once created makes it easy to build highly scalable and reliable implementations</a:t>
            </a:r>
          </a:p>
          <a:p>
            <a:pPr lvl="2"/>
            <a:r>
              <a:rPr lang="en-US" dirty="0"/>
              <a:t>An object can be replicated without the need for specialized synchronization logic.</a:t>
            </a:r>
          </a:p>
          <a:p>
            <a:pPr lvl="1"/>
            <a:r>
              <a:rPr lang="en-US" dirty="0"/>
              <a:t>Objects can be moved manually or automatically among storage classes with different performance ff and cost parameters.</a:t>
            </a:r>
          </a:p>
          <a:p>
            <a:endParaRPr lang="en-US" dirty="0"/>
          </a:p>
          <a:p>
            <a:r>
              <a:rPr lang="en-US" b="1" dirty="0"/>
              <a:t>Limitations:</a:t>
            </a:r>
          </a:p>
          <a:p>
            <a:pPr lvl="1"/>
            <a:r>
              <a:rPr lang="en-US" dirty="0"/>
              <a:t>provides little support for organizing data (no hierarchy)</a:t>
            </a:r>
          </a:p>
          <a:p>
            <a:pPr lvl="1"/>
            <a:r>
              <a:rPr lang="en-US" dirty="0"/>
              <a:t>no support for structured data</a:t>
            </a:r>
          </a:p>
          <a:p>
            <a:pPr lvl="1"/>
            <a:r>
              <a:rPr lang="en-US" dirty="0"/>
              <a:t>no support for search</a:t>
            </a:r>
          </a:p>
          <a:p>
            <a:pPr lvl="2"/>
            <a:r>
              <a:rPr lang="en-US" dirty="0"/>
              <a:t>A user must know an object’s identifier in order to access it. A user must know an object’s identifier in order to access it.</a:t>
            </a:r>
          </a:p>
          <a:p>
            <a:pPr lvl="1"/>
            <a:r>
              <a:rPr lang="en-US" dirty="0"/>
              <a:t>cannot be mounted as a file system.</a:t>
            </a:r>
            <a:br>
              <a:rPr lang="en-US" dirty="0"/>
            </a:br>
            <a:endParaRPr lang="en-US" dirty="0"/>
          </a:p>
          <a:p>
            <a:pPr lvl="1"/>
            <a:endParaRPr lang="en-US" dirty="0"/>
          </a:p>
        </p:txBody>
      </p:sp>
      <p:sp>
        <p:nvSpPr>
          <p:cNvPr id="7" name="Footer Placeholder 6">
            <a:extLst>
              <a:ext uri="{FF2B5EF4-FFF2-40B4-BE49-F238E27FC236}">
                <a16:creationId xmlns:a16="http://schemas.microsoft.com/office/drawing/2014/main" id="{B4B80B3A-D71B-A748-93E4-DA7228821717}"/>
              </a:ext>
            </a:extLst>
          </p:cNvPr>
          <p:cNvSpPr>
            <a:spLocks noGrp="1"/>
          </p:cNvSpPr>
          <p:nvPr>
            <p:ph type="ftr" sz="quarter" idx="11"/>
          </p:nvPr>
        </p:nvSpPr>
        <p:spPr>
          <a:xfrm>
            <a:off x="8310033" y="9561383"/>
            <a:ext cx="6172200" cy="547688"/>
          </a:xfrm>
        </p:spPr>
        <p:txBody>
          <a:bodyPr/>
          <a:lstStyle/>
          <a:p>
            <a:r>
              <a:rPr lang="en-US" dirty="0"/>
              <a:t>Distributed and Cloud Computing - Fall 2021</a:t>
            </a:r>
          </a:p>
        </p:txBody>
      </p:sp>
      <p:sp>
        <p:nvSpPr>
          <p:cNvPr id="8" name="Slide Number Placeholder 7">
            <a:extLst>
              <a:ext uri="{FF2B5EF4-FFF2-40B4-BE49-F238E27FC236}">
                <a16:creationId xmlns:a16="http://schemas.microsoft.com/office/drawing/2014/main" id="{6EC2D25D-DED2-5B46-8BA9-127291036DF2}"/>
              </a:ext>
            </a:extLst>
          </p:cNvPr>
          <p:cNvSpPr>
            <a:spLocks noGrp="1"/>
          </p:cNvSpPr>
          <p:nvPr>
            <p:ph type="sldNum" sz="quarter" idx="12"/>
          </p:nvPr>
        </p:nvSpPr>
        <p:spPr/>
        <p:txBody>
          <a:bodyPr/>
          <a:lstStyle/>
          <a:p>
            <a:fld id="{E5F9FE24-64CB-6D42-A9EC-97246F7285E9}" type="slidenum">
              <a:rPr lang="en-US" smtClean="0"/>
              <a:t>50</a:t>
            </a:fld>
            <a:endParaRPr lang="en-US" dirty="0"/>
          </a:p>
        </p:txBody>
      </p:sp>
    </p:spTree>
    <p:extLst>
      <p:ext uri="{BB962C8B-B14F-4D97-AF65-F5344CB8AC3E}">
        <p14:creationId xmlns:p14="http://schemas.microsoft.com/office/powerpoint/2010/main" val="25123275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98CFA-A651-6149-8845-0B05719FA3B2}"/>
              </a:ext>
            </a:extLst>
          </p:cNvPr>
          <p:cNvSpPr>
            <a:spLocks noGrp="1"/>
          </p:cNvSpPr>
          <p:nvPr>
            <p:ph type="title"/>
          </p:nvPr>
        </p:nvSpPr>
        <p:spPr/>
        <p:txBody>
          <a:bodyPr/>
          <a:lstStyle/>
          <a:p>
            <a:r>
              <a:rPr lang="en-US" dirty="0"/>
              <a:t>Object vs. Block Storage</a:t>
            </a:r>
          </a:p>
        </p:txBody>
      </p:sp>
      <p:sp>
        <p:nvSpPr>
          <p:cNvPr id="3" name="Content Placeholder 2">
            <a:extLst>
              <a:ext uri="{FF2B5EF4-FFF2-40B4-BE49-F238E27FC236}">
                <a16:creationId xmlns:a16="http://schemas.microsoft.com/office/drawing/2014/main" id="{BA139EBD-F867-5E46-B205-B974E9BC1774}"/>
              </a:ext>
            </a:extLst>
          </p:cNvPr>
          <p:cNvSpPr>
            <a:spLocks noGrp="1"/>
          </p:cNvSpPr>
          <p:nvPr>
            <p:ph idx="1"/>
          </p:nvPr>
        </p:nvSpPr>
        <p:spPr>
          <a:xfrm>
            <a:off x="1257300" y="2336994"/>
            <a:ext cx="15773400" cy="6527007"/>
          </a:xfrm>
        </p:spPr>
        <p:txBody>
          <a:bodyPr/>
          <a:lstStyle/>
          <a:p>
            <a:r>
              <a:rPr lang="en-US" b="1" dirty="0"/>
              <a:t>Size:</a:t>
            </a:r>
          </a:p>
          <a:p>
            <a:pPr lvl="1"/>
            <a:r>
              <a:rPr lang="en-US" dirty="0"/>
              <a:t>In block storage, every storage unit is of the same size</a:t>
            </a:r>
          </a:p>
          <a:p>
            <a:pPr lvl="1"/>
            <a:r>
              <a:rPr lang="en-US" dirty="0"/>
              <a:t>object storage sets no restrictions on object size. Similarly, there is no limit to how much metadata can be created for any object. The result is a completely flexible and customizable data storage solution.</a:t>
            </a:r>
          </a:p>
          <a:p>
            <a:pPr lvl="1"/>
            <a:endParaRPr lang="en-US" dirty="0"/>
          </a:p>
          <a:p>
            <a:r>
              <a:rPr lang="en-US" b="1" dirty="0"/>
              <a:t>Update:</a:t>
            </a:r>
          </a:p>
          <a:p>
            <a:pPr lvl="1"/>
            <a:r>
              <a:rPr lang="en-US" dirty="0"/>
              <a:t>in object storage, the entire object must be opened to modify any part of it.</a:t>
            </a:r>
          </a:p>
          <a:p>
            <a:pPr lvl="1"/>
            <a:endParaRPr lang="en-US" dirty="0"/>
          </a:p>
          <a:p>
            <a:r>
              <a:rPr lang="en-US" sz="4000" dirty="0"/>
              <a:t>This difference has a major effect on the throughput, latency, and cost of your storage solution. Block storage solutions are typically </a:t>
            </a:r>
            <a:r>
              <a:rPr lang="en-US" sz="4000" dirty="0">
                <a:highlight>
                  <a:srgbClr val="FFFF00"/>
                </a:highlight>
              </a:rPr>
              <a:t>faster</a:t>
            </a:r>
            <a:r>
              <a:rPr lang="en-US" sz="4000" dirty="0"/>
              <a:t> and use less bandwidth, but they can </a:t>
            </a:r>
            <a:r>
              <a:rPr lang="en-US" sz="4000" dirty="0">
                <a:highlight>
                  <a:srgbClr val="FFFF00"/>
                </a:highlight>
              </a:rPr>
              <a:t>cost more </a:t>
            </a:r>
            <a:r>
              <a:rPr lang="en-US" sz="4000" dirty="0"/>
              <a:t>than object-level storage.</a:t>
            </a:r>
          </a:p>
          <a:p>
            <a:endParaRPr lang="en-US" dirty="0"/>
          </a:p>
        </p:txBody>
      </p:sp>
      <p:sp>
        <p:nvSpPr>
          <p:cNvPr id="7" name="Footer Placeholder 6">
            <a:extLst>
              <a:ext uri="{FF2B5EF4-FFF2-40B4-BE49-F238E27FC236}">
                <a16:creationId xmlns:a16="http://schemas.microsoft.com/office/drawing/2014/main" id="{88F55FB3-D01A-D944-89B7-9680C9A4F492}"/>
              </a:ext>
            </a:extLst>
          </p:cNvPr>
          <p:cNvSpPr>
            <a:spLocks noGrp="1"/>
          </p:cNvSpPr>
          <p:nvPr>
            <p:ph type="ftr" sz="quarter" idx="11"/>
          </p:nvPr>
        </p:nvSpPr>
        <p:spPr/>
        <p:txBody>
          <a:bodyPr/>
          <a:lstStyle/>
          <a:p>
            <a:r>
              <a:rPr lang="en-US"/>
              <a:t>Distributed and Cloud Computing - Fall 2021</a:t>
            </a:r>
          </a:p>
        </p:txBody>
      </p:sp>
      <p:sp>
        <p:nvSpPr>
          <p:cNvPr id="8" name="Slide Number Placeholder 7">
            <a:extLst>
              <a:ext uri="{FF2B5EF4-FFF2-40B4-BE49-F238E27FC236}">
                <a16:creationId xmlns:a16="http://schemas.microsoft.com/office/drawing/2014/main" id="{C14B3F6E-1888-A745-BADB-CD9F8B988007}"/>
              </a:ext>
            </a:extLst>
          </p:cNvPr>
          <p:cNvSpPr>
            <a:spLocks noGrp="1"/>
          </p:cNvSpPr>
          <p:nvPr>
            <p:ph type="sldNum" sz="quarter" idx="12"/>
          </p:nvPr>
        </p:nvSpPr>
        <p:spPr/>
        <p:txBody>
          <a:bodyPr/>
          <a:lstStyle/>
          <a:p>
            <a:fld id="{E5F9FE24-64CB-6D42-A9EC-97246F7285E9}" type="slidenum">
              <a:rPr lang="en-US" smtClean="0"/>
              <a:t>51</a:t>
            </a:fld>
            <a:endParaRPr lang="en-US"/>
          </a:p>
        </p:txBody>
      </p:sp>
    </p:spTree>
    <p:extLst>
      <p:ext uri="{BB962C8B-B14F-4D97-AF65-F5344CB8AC3E}">
        <p14:creationId xmlns:p14="http://schemas.microsoft.com/office/powerpoint/2010/main" val="37615125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55A2F-903A-304D-90DE-D0D4279F152E}"/>
              </a:ext>
            </a:extLst>
          </p:cNvPr>
          <p:cNvSpPr>
            <a:spLocks noGrp="1"/>
          </p:cNvSpPr>
          <p:nvPr>
            <p:ph type="title"/>
          </p:nvPr>
        </p:nvSpPr>
        <p:spPr/>
        <p:txBody>
          <a:bodyPr/>
          <a:lstStyle/>
          <a:p>
            <a:r>
              <a:rPr lang="en-US" dirty="0"/>
              <a:t>Other Cloud Storage Services</a:t>
            </a:r>
          </a:p>
        </p:txBody>
      </p:sp>
      <p:sp>
        <p:nvSpPr>
          <p:cNvPr id="3" name="Content Placeholder 2">
            <a:extLst>
              <a:ext uri="{FF2B5EF4-FFF2-40B4-BE49-F238E27FC236}">
                <a16:creationId xmlns:a16="http://schemas.microsoft.com/office/drawing/2014/main" id="{8FEFBA54-BCB3-B24A-9006-2E3C0B78E993}"/>
              </a:ext>
            </a:extLst>
          </p:cNvPr>
          <p:cNvSpPr>
            <a:spLocks noGrp="1"/>
          </p:cNvSpPr>
          <p:nvPr>
            <p:ph idx="1"/>
          </p:nvPr>
        </p:nvSpPr>
        <p:spPr/>
        <p:txBody>
          <a:bodyPr/>
          <a:lstStyle/>
          <a:p>
            <a:pPr marL="1428750" lvl="1" indent="-742950">
              <a:buFont typeface="+mj-lt"/>
              <a:buAutoNum type="arabicPeriod"/>
            </a:pPr>
            <a:r>
              <a:rPr lang="en-US" dirty="0"/>
              <a:t>Relational databases</a:t>
            </a:r>
          </a:p>
          <a:p>
            <a:pPr marL="1428750" lvl="1" indent="-742950">
              <a:buFont typeface="+mj-lt"/>
              <a:buAutoNum type="arabicPeriod"/>
            </a:pPr>
            <a:r>
              <a:rPr lang="en-US" dirty="0"/>
              <a:t>NoSQL databases</a:t>
            </a:r>
          </a:p>
          <a:p>
            <a:pPr marL="1428750" lvl="1" indent="-742950">
              <a:buFont typeface="+mj-lt"/>
              <a:buAutoNum type="arabicPeriod"/>
            </a:pPr>
            <a:r>
              <a:rPr lang="en-US" dirty="0"/>
              <a:t>Graph databases</a:t>
            </a:r>
          </a:p>
          <a:p>
            <a:pPr marL="1428750" lvl="1" indent="-742950">
              <a:buFont typeface="+mj-lt"/>
              <a:buAutoNum type="arabicPeriod"/>
            </a:pPr>
            <a:r>
              <a:rPr lang="en-US" dirty="0"/>
              <a:t>Data warehouses</a:t>
            </a:r>
          </a:p>
          <a:p>
            <a:pPr marL="1428750" lvl="1" indent="-742950">
              <a:buFont typeface="+mj-lt"/>
              <a:buAutoNum type="arabicPeriod"/>
            </a:pPr>
            <a:r>
              <a:rPr lang="en-US" dirty="0"/>
              <a:t>Archival storage.</a:t>
            </a:r>
          </a:p>
        </p:txBody>
      </p:sp>
      <p:sp>
        <p:nvSpPr>
          <p:cNvPr id="6" name="Footer Placeholder 5">
            <a:extLst>
              <a:ext uri="{FF2B5EF4-FFF2-40B4-BE49-F238E27FC236}">
                <a16:creationId xmlns:a16="http://schemas.microsoft.com/office/drawing/2014/main" id="{51762F49-9F52-514A-BCF3-1051F81DF704}"/>
              </a:ext>
            </a:extLst>
          </p:cNvPr>
          <p:cNvSpPr>
            <a:spLocks noGrp="1"/>
          </p:cNvSpPr>
          <p:nvPr>
            <p:ph type="ftr" sz="quarter" idx="11"/>
          </p:nvPr>
        </p:nvSpPr>
        <p:spPr/>
        <p:txBody>
          <a:bodyPr/>
          <a:lstStyle/>
          <a:p>
            <a:r>
              <a:rPr lang="en-US"/>
              <a:t>Distributed and Cloud Computing - Fall 2021</a:t>
            </a:r>
          </a:p>
        </p:txBody>
      </p:sp>
      <p:sp>
        <p:nvSpPr>
          <p:cNvPr id="7" name="Slide Number Placeholder 6">
            <a:extLst>
              <a:ext uri="{FF2B5EF4-FFF2-40B4-BE49-F238E27FC236}">
                <a16:creationId xmlns:a16="http://schemas.microsoft.com/office/drawing/2014/main" id="{BBB423B4-D364-C043-824D-915C8D29BF99}"/>
              </a:ext>
            </a:extLst>
          </p:cNvPr>
          <p:cNvSpPr>
            <a:spLocks noGrp="1"/>
          </p:cNvSpPr>
          <p:nvPr>
            <p:ph type="sldNum" sz="quarter" idx="12"/>
          </p:nvPr>
        </p:nvSpPr>
        <p:spPr/>
        <p:txBody>
          <a:bodyPr/>
          <a:lstStyle/>
          <a:p>
            <a:fld id="{E5F9FE24-64CB-6D42-A9EC-97246F7285E9}" type="slidenum">
              <a:rPr lang="en-US" smtClean="0"/>
              <a:t>52</a:t>
            </a:fld>
            <a:endParaRPr lang="en-US"/>
          </a:p>
        </p:txBody>
      </p:sp>
    </p:spTree>
    <p:extLst>
      <p:ext uri="{BB962C8B-B14F-4D97-AF65-F5344CB8AC3E}">
        <p14:creationId xmlns:p14="http://schemas.microsoft.com/office/powerpoint/2010/main" val="36880845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D1EAB-7C09-6C40-9882-605FB7E8F2DA}"/>
              </a:ext>
            </a:extLst>
          </p:cNvPr>
          <p:cNvSpPr>
            <a:spLocks noGrp="1"/>
          </p:cNvSpPr>
          <p:nvPr>
            <p:ph type="title"/>
          </p:nvPr>
        </p:nvSpPr>
        <p:spPr/>
        <p:txBody>
          <a:bodyPr/>
          <a:lstStyle/>
          <a:p>
            <a:r>
              <a:rPr lang="en-US" dirty="0"/>
              <a:t>Storage Models (1/5):</a:t>
            </a:r>
            <a:br>
              <a:rPr lang="en-US" dirty="0"/>
            </a:br>
            <a:r>
              <a:rPr lang="en-US" b="1" dirty="0"/>
              <a:t>Relational Databases</a:t>
            </a:r>
          </a:p>
        </p:txBody>
      </p:sp>
      <p:sp>
        <p:nvSpPr>
          <p:cNvPr id="3" name="Content Placeholder 2">
            <a:extLst>
              <a:ext uri="{FF2B5EF4-FFF2-40B4-BE49-F238E27FC236}">
                <a16:creationId xmlns:a16="http://schemas.microsoft.com/office/drawing/2014/main" id="{02354B65-033E-444B-B19D-5BEFFE03F04F}"/>
              </a:ext>
            </a:extLst>
          </p:cNvPr>
          <p:cNvSpPr>
            <a:spLocks noGrp="1"/>
          </p:cNvSpPr>
          <p:nvPr>
            <p:ph idx="1"/>
          </p:nvPr>
        </p:nvSpPr>
        <p:spPr/>
        <p:txBody>
          <a:bodyPr/>
          <a:lstStyle/>
          <a:p>
            <a:r>
              <a:rPr lang="en-US" dirty="0"/>
              <a:t>A database is a structured collection of data about entities and their relationships.</a:t>
            </a:r>
          </a:p>
          <a:p>
            <a:r>
              <a:rPr lang="en-US" dirty="0"/>
              <a:t>A database captures structure in ways that allow these entities and relationships to be queried for analysis.</a:t>
            </a:r>
          </a:p>
          <a:p>
            <a:r>
              <a:rPr lang="en-US" dirty="0"/>
              <a:t>A database management system (DBMS) is a software suite designed to safely store and efficiently manage databases</a:t>
            </a:r>
          </a:p>
          <a:p>
            <a:r>
              <a:rPr lang="en-US" dirty="0"/>
              <a:t>A DBMS encompasses three components: </a:t>
            </a:r>
          </a:p>
          <a:p>
            <a:pPr lvl="1"/>
            <a:r>
              <a:rPr lang="en-US" dirty="0"/>
              <a:t>data model (which defines how data are represented)</a:t>
            </a:r>
          </a:p>
          <a:p>
            <a:pPr lvl="1"/>
            <a:r>
              <a:rPr lang="en-US" dirty="0"/>
              <a:t>query language (which defines how the user interacts with the data) </a:t>
            </a:r>
          </a:p>
          <a:p>
            <a:pPr lvl="1"/>
            <a:r>
              <a:rPr lang="en-US" dirty="0"/>
              <a:t>support for transactions and crash recovery (to ensure reliable execution despite system failures).</a:t>
            </a:r>
          </a:p>
          <a:p>
            <a:endParaRPr lang="en-US" dirty="0"/>
          </a:p>
        </p:txBody>
      </p:sp>
      <p:sp>
        <p:nvSpPr>
          <p:cNvPr id="7" name="Footer Placeholder 6">
            <a:extLst>
              <a:ext uri="{FF2B5EF4-FFF2-40B4-BE49-F238E27FC236}">
                <a16:creationId xmlns:a16="http://schemas.microsoft.com/office/drawing/2014/main" id="{E1C01951-9D79-9B44-A370-0E5167373456}"/>
              </a:ext>
            </a:extLst>
          </p:cNvPr>
          <p:cNvSpPr>
            <a:spLocks noGrp="1"/>
          </p:cNvSpPr>
          <p:nvPr>
            <p:ph type="ftr" sz="quarter" idx="11"/>
          </p:nvPr>
        </p:nvSpPr>
        <p:spPr/>
        <p:txBody>
          <a:bodyPr/>
          <a:lstStyle/>
          <a:p>
            <a:r>
              <a:rPr lang="en-US"/>
              <a:t>Distributed and Cloud Computing - Fall 2021</a:t>
            </a:r>
          </a:p>
        </p:txBody>
      </p:sp>
      <p:sp>
        <p:nvSpPr>
          <p:cNvPr id="8" name="Slide Number Placeholder 7">
            <a:extLst>
              <a:ext uri="{FF2B5EF4-FFF2-40B4-BE49-F238E27FC236}">
                <a16:creationId xmlns:a16="http://schemas.microsoft.com/office/drawing/2014/main" id="{73F60FBC-6413-074F-A881-D4C51ECAFD04}"/>
              </a:ext>
            </a:extLst>
          </p:cNvPr>
          <p:cNvSpPr>
            <a:spLocks noGrp="1"/>
          </p:cNvSpPr>
          <p:nvPr>
            <p:ph type="sldNum" sz="quarter" idx="12"/>
          </p:nvPr>
        </p:nvSpPr>
        <p:spPr/>
        <p:txBody>
          <a:bodyPr/>
          <a:lstStyle/>
          <a:p>
            <a:fld id="{E5F9FE24-64CB-6D42-A9EC-97246F7285E9}" type="slidenum">
              <a:rPr lang="en-US" smtClean="0"/>
              <a:t>53</a:t>
            </a:fld>
            <a:endParaRPr lang="en-US"/>
          </a:p>
        </p:txBody>
      </p:sp>
    </p:spTree>
    <p:extLst>
      <p:ext uri="{BB962C8B-B14F-4D97-AF65-F5344CB8AC3E}">
        <p14:creationId xmlns:p14="http://schemas.microsoft.com/office/powerpoint/2010/main" val="29725497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6C78-581A-AF4F-B8DA-0BBF899E67FA}"/>
              </a:ext>
            </a:extLst>
          </p:cNvPr>
          <p:cNvSpPr>
            <a:spLocks noGrp="1"/>
          </p:cNvSpPr>
          <p:nvPr>
            <p:ph type="title"/>
          </p:nvPr>
        </p:nvSpPr>
        <p:spPr/>
        <p:txBody>
          <a:bodyPr/>
          <a:lstStyle/>
          <a:p>
            <a:r>
              <a:rPr lang="en-US" dirty="0"/>
              <a:t>Relational Databases (continued)</a:t>
            </a:r>
          </a:p>
        </p:txBody>
      </p:sp>
      <p:sp>
        <p:nvSpPr>
          <p:cNvPr id="6" name="Content Placeholder 5">
            <a:extLst>
              <a:ext uri="{FF2B5EF4-FFF2-40B4-BE49-F238E27FC236}">
                <a16:creationId xmlns:a16="http://schemas.microsoft.com/office/drawing/2014/main" id="{F2469D94-7A37-2549-AA76-1BD5FFBFF0AC}"/>
              </a:ext>
            </a:extLst>
          </p:cNvPr>
          <p:cNvSpPr>
            <a:spLocks noGrp="1"/>
          </p:cNvSpPr>
          <p:nvPr>
            <p:ph idx="1"/>
          </p:nvPr>
        </p:nvSpPr>
        <p:spPr>
          <a:xfrm>
            <a:off x="1257300" y="2738438"/>
            <a:ext cx="15773400" cy="7000873"/>
          </a:xfrm>
        </p:spPr>
        <p:txBody>
          <a:bodyPr/>
          <a:lstStyle/>
          <a:p>
            <a:r>
              <a:rPr lang="en-US" dirty="0"/>
              <a:t>Tabular data:</a:t>
            </a:r>
          </a:p>
          <a:p>
            <a:pPr lvl="1"/>
            <a:r>
              <a:rPr lang="en-US" dirty="0"/>
              <a:t>rows represent entities and columns represent attributes.</a:t>
            </a:r>
          </a:p>
          <a:p>
            <a:pPr lvl="1"/>
            <a:r>
              <a:rPr lang="en-US" dirty="0"/>
              <a:t>SQL is used to execute a wide range of operations including joins.</a:t>
            </a:r>
          </a:p>
          <a:p>
            <a:pPr lvl="1"/>
            <a:endParaRPr lang="en-US" dirty="0"/>
          </a:p>
          <a:p>
            <a:pPr lvl="1"/>
            <a:endParaRPr lang="en-US" dirty="0"/>
          </a:p>
          <a:p>
            <a:pPr lvl="1"/>
            <a:endParaRPr lang="en-US" dirty="0"/>
          </a:p>
          <a:p>
            <a:pPr lvl="1"/>
            <a:r>
              <a:rPr lang="en-US" dirty="0"/>
              <a:t>Efficient execution of queries due to indexing and query planning techniques.</a:t>
            </a:r>
          </a:p>
          <a:p>
            <a:r>
              <a:rPr lang="en-US" dirty="0"/>
              <a:t>Two important properties:</a:t>
            </a:r>
          </a:p>
          <a:p>
            <a:pPr lvl="1"/>
            <a:r>
              <a:rPr lang="en-US" dirty="0"/>
              <a:t>Relational Algebra</a:t>
            </a:r>
          </a:p>
          <a:p>
            <a:pPr lvl="1"/>
            <a:r>
              <a:rPr lang="en-US" b="1" dirty="0"/>
              <a:t>ACID</a:t>
            </a:r>
            <a:r>
              <a:rPr lang="en-US" dirty="0"/>
              <a:t> semantics:</a:t>
            </a:r>
          </a:p>
          <a:p>
            <a:pPr lvl="2"/>
            <a:r>
              <a:rPr lang="en-US" b="1" dirty="0"/>
              <a:t>A</a:t>
            </a:r>
            <a:r>
              <a:rPr lang="en-US" dirty="0"/>
              <a:t>tomicity, </a:t>
            </a:r>
            <a:r>
              <a:rPr lang="en-US" b="1" dirty="0"/>
              <a:t>C</a:t>
            </a:r>
            <a:r>
              <a:rPr lang="en-US" dirty="0"/>
              <a:t>onsistency, </a:t>
            </a:r>
            <a:r>
              <a:rPr lang="en-US" b="1" dirty="0"/>
              <a:t>I</a:t>
            </a:r>
            <a:r>
              <a:rPr lang="en-US" dirty="0"/>
              <a:t>solation, and </a:t>
            </a:r>
            <a:r>
              <a:rPr lang="en-US" b="1" dirty="0"/>
              <a:t>D</a:t>
            </a:r>
            <a:r>
              <a:rPr lang="en-US" dirty="0"/>
              <a:t>urability</a:t>
            </a:r>
          </a:p>
        </p:txBody>
      </p:sp>
      <p:pic>
        <p:nvPicPr>
          <p:cNvPr id="7" name="Content Placeholder 3">
            <a:extLst>
              <a:ext uri="{FF2B5EF4-FFF2-40B4-BE49-F238E27FC236}">
                <a16:creationId xmlns:a16="http://schemas.microsoft.com/office/drawing/2014/main" id="{6F4FC8E1-7BFD-4D43-87CB-5608769A7416}"/>
              </a:ext>
            </a:extLst>
          </p:cNvPr>
          <p:cNvPicPr>
            <a:picLocks noChangeAspect="1"/>
          </p:cNvPicPr>
          <p:nvPr/>
        </p:nvPicPr>
        <p:blipFill>
          <a:blip r:embed="rId2"/>
          <a:stretch>
            <a:fillRect/>
          </a:stretch>
        </p:blipFill>
        <p:spPr>
          <a:xfrm>
            <a:off x="2549711" y="5143500"/>
            <a:ext cx="7594600" cy="977900"/>
          </a:xfrm>
          <a:prstGeom prst="rect">
            <a:avLst/>
          </a:prstGeom>
        </p:spPr>
      </p:pic>
      <p:sp>
        <p:nvSpPr>
          <p:cNvPr id="8" name="Footer Placeholder 7">
            <a:extLst>
              <a:ext uri="{FF2B5EF4-FFF2-40B4-BE49-F238E27FC236}">
                <a16:creationId xmlns:a16="http://schemas.microsoft.com/office/drawing/2014/main" id="{2559F962-04DE-5C4F-B824-33123982AAAA}"/>
              </a:ext>
            </a:extLst>
          </p:cNvPr>
          <p:cNvSpPr>
            <a:spLocks noGrp="1"/>
          </p:cNvSpPr>
          <p:nvPr>
            <p:ph type="ftr" sz="quarter" idx="11"/>
          </p:nvPr>
        </p:nvSpPr>
        <p:spPr/>
        <p:txBody>
          <a:bodyPr/>
          <a:lstStyle/>
          <a:p>
            <a:r>
              <a:rPr lang="en-US"/>
              <a:t>Distributed and Cloud Computing - Fall 2021</a:t>
            </a:r>
          </a:p>
        </p:txBody>
      </p:sp>
      <p:sp>
        <p:nvSpPr>
          <p:cNvPr id="9" name="Slide Number Placeholder 8">
            <a:extLst>
              <a:ext uri="{FF2B5EF4-FFF2-40B4-BE49-F238E27FC236}">
                <a16:creationId xmlns:a16="http://schemas.microsoft.com/office/drawing/2014/main" id="{1971C0E3-5451-1642-BD90-B6F09E14502B}"/>
              </a:ext>
            </a:extLst>
          </p:cNvPr>
          <p:cNvSpPr>
            <a:spLocks noGrp="1"/>
          </p:cNvSpPr>
          <p:nvPr>
            <p:ph type="sldNum" sz="quarter" idx="12"/>
          </p:nvPr>
        </p:nvSpPr>
        <p:spPr/>
        <p:txBody>
          <a:bodyPr/>
          <a:lstStyle/>
          <a:p>
            <a:fld id="{E5F9FE24-64CB-6D42-A9EC-97246F7285E9}" type="slidenum">
              <a:rPr lang="en-US" smtClean="0"/>
              <a:t>54</a:t>
            </a:fld>
            <a:endParaRPr lang="en-US"/>
          </a:p>
        </p:txBody>
      </p:sp>
    </p:spTree>
    <p:extLst>
      <p:ext uri="{BB962C8B-B14F-4D97-AF65-F5344CB8AC3E}">
        <p14:creationId xmlns:p14="http://schemas.microsoft.com/office/powerpoint/2010/main" val="32606106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9C822-6963-D04C-81FA-CBE6B6440D06}"/>
              </a:ext>
            </a:extLst>
          </p:cNvPr>
          <p:cNvSpPr>
            <a:spLocks noGrp="1"/>
          </p:cNvSpPr>
          <p:nvPr>
            <p:ph type="title"/>
          </p:nvPr>
        </p:nvSpPr>
        <p:spPr/>
        <p:txBody>
          <a:bodyPr/>
          <a:lstStyle/>
          <a:p>
            <a:r>
              <a:rPr lang="en-US" dirty="0"/>
              <a:t>Relational Databases (continued)</a:t>
            </a:r>
          </a:p>
        </p:txBody>
      </p:sp>
      <p:sp>
        <p:nvSpPr>
          <p:cNvPr id="3" name="Content Placeholder 2">
            <a:extLst>
              <a:ext uri="{FF2B5EF4-FFF2-40B4-BE49-F238E27FC236}">
                <a16:creationId xmlns:a16="http://schemas.microsoft.com/office/drawing/2014/main" id="{9C75A1BB-9E7A-A847-9DB2-74855D0D85F6}"/>
              </a:ext>
            </a:extLst>
          </p:cNvPr>
          <p:cNvSpPr>
            <a:spLocks noGrp="1"/>
          </p:cNvSpPr>
          <p:nvPr>
            <p:ph idx="1"/>
          </p:nvPr>
        </p:nvSpPr>
        <p:spPr/>
        <p:txBody>
          <a:bodyPr/>
          <a:lstStyle/>
          <a:p>
            <a:r>
              <a:rPr lang="en-US" b="1" dirty="0"/>
              <a:t>Advantages:</a:t>
            </a:r>
          </a:p>
          <a:p>
            <a:pPr lvl="1"/>
            <a:r>
              <a:rPr lang="en-US" dirty="0"/>
              <a:t>simplifies data management and manipulation </a:t>
            </a:r>
          </a:p>
          <a:p>
            <a:pPr lvl="1"/>
            <a:r>
              <a:rPr lang="en-US" dirty="0"/>
              <a:t>provides for efficient querying and analysis</a:t>
            </a:r>
          </a:p>
          <a:p>
            <a:pPr lvl="1"/>
            <a:r>
              <a:rPr lang="en-US" dirty="0"/>
              <a:t>durable and reliable storage</a:t>
            </a:r>
          </a:p>
          <a:p>
            <a:pPr lvl="1"/>
            <a:r>
              <a:rPr lang="en-US" dirty="0"/>
              <a:t>scaling to large data sizes</a:t>
            </a:r>
          </a:p>
          <a:p>
            <a:pPr lvl="1"/>
            <a:r>
              <a:rPr lang="en-US" dirty="0"/>
              <a:t>validation of data formats</a:t>
            </a:r>
          </a:p>
          <a:p>
            <a:pPr lvl="1"/>
            <a:r>
              <a:rPr lang="en-US" dirty="0"/>
              <a:t>management of concurrent accesses.</a:t>
            </a:r>
          </a:p>
          <a:p>
            <a:pPr lvl="1"/>
            <a:endParaRPr lang="en-US" dirty="0"/>
          </a:p>
        </p:txBody>
      </p:sp>
      <p:sp>
        <p:nvSpPr>
          <p:cNvPr id="7" name="Footer Placeholder 6">
            <a:extLst>
              <a:ext uri="{FF2B5EF4-FFF2-40B4-BE49-F238E27FC236}">
                <a16:creationId xmlns:a16="http://schemas.microsoft.com/office/drawing/2014/main" id="{71658701-9705-5C4A-8B62-53424B75562B}"/>
              </a:ext>
            </a:extLst>
          </p:cNvPr>
          <p:cNvSpPr>
            <a:spLocks noGrp="1"/>
          </p:cNvSpPr>
          <p:nvPr>
            <p:ph type="ftr" sz="quarter" idx="11"/>
          </p:nvPr>
        </p:nvSpPr>
        <p:spPr/>
        <p:txBody>
          <a:bodyPr/>
          <a:lstStyle/>
          <a:p>
            <a:r>
              <a:rPr lang="en-US"/>
              <a:t>Distributed and Cloud Computing - Fall 2021</a:t>
            </a:r>
          </a:p>
        </p:txBody>
      </p:sp>
      <p:sp>
        <p:nvSpPr>
          <p:cNvPr id="8" name="Slide Number Placeholder 7">
            <a:extLst>
              <a:ext uri="{FF2B5EF4-FFF2-40B4-BE49-F238E27FC236}">
                <a16:creationId xmlns:a16="http://schemas.microsoft.com/office/drawing/2014/main" id="{9ABF4E5C-A1CA-E24B-882D-86ACCC70E9F4}"/>
              </a:ext>
            </a:extLst>
          </p:cNvPr>
          <p:cNvSpPr>
            <a:spLocks noGrp="1"/>
          </p:cNvSpPr>
          <p:nvPr>
            <p:ph type="sldNum" sz="quarter" idx="12"/>
          </p:nvPr>
        </p:nvSpPr>
        <p:spPr/>
        <p:txBody>
          <a:bodyPr/>
          <a:lstStyle/>
          <a:p>
            <a:fld id="{E5F9FE24-64CB-6D42-A9EC-97246F7285E9}" type="slidenum">
              <a:rPr lang="en-US" smtClean="0"/>
              <a:t>55</a:t>
            </a:fld>
            <a:endParaRPr lang="en-US"/>
          </a:p>
        </p:txBody>
      </p:sp>
    </p:spTree>
    <p:extLst>
      <p:ext uri="{BB962C8B-B14F-4D97-AF65-F5344CB8AC3E}">
        <p14:creationId xmlns:p14="http://schemas.microsoft.com/office/powerpoint/2010/main" val="12773198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B90F6-34F3-BF42-9F08-BF408FCC5805}"/>
              </a:ext>
            </a:extLst>
          </p:cNvPr>
          <p:cNvSpPr>
            <a:spLocks noGrp="1"/>
          </p:cNvSpPr>
          <p:nvPr>
            <p:ph type="title"/>
          </p:nvPr>
        </p:nvSpPr>
        <p:spPr/>
        <p:txBody>
          <a:bodyPr/>
          <a:lstStyle/>
          <a:p>
            <a:r>
              <a:rPr lang="en-US" b="1" dirty="0"/>
              <a:t>Relational Databases </a:t>
            </a:r>
            <a:r>
              <a:rPr lang="en-US" dirty="0"/>
              <a:t>in the Cloud</a:t>
            </a:r>
          </a:p>
        </p:txBody>
      </p:sp>
      <p:sp>
        <p:nvSpPr>
          <p:cNvPr id="3" name="Content Placeholder 2">
            <a:extLst>
              <a:ext uri="{FF2B5EF4-FFF2-40B4-BE49-F238E27FC236}">
                <a16:creationId xmlns:a16="http://schemas.microsoft.com/office/drawing/2014/main" id="{7DC6D73B-F075-5C40-8D4D-35D3F7D2062C}"/>
              </a:ext>
            </a:extLst>
          </p:cNvPr>
          <p:cNvSpPr>
            <a:spLocks noGrp="1"/>
          </p:cNvSpPr>
          <p:nvPr>
            <p:ph idx="1"/>
          </p:nvPr>
        </p:nvSpPr>
        <p:spPr/>
        <p:txBody>
          <a:bodyPr/>
          <a:lstStyle/>
          <a:p>
            <a:r>
              <a:rPr lang="en-US" sz="4000" dirty="0"/>
              <a:t>Amazon AWS:</a:t>
            </a:r>
          </a:p>
          <a:p>
            <a:pPr lvl="1"/>
            <a:r>
              <a:rPr lang="en-US" sz="3200" b="1" dirty="0"/>
              <a:t>Relational Database Service (RDS): </a:t>
            </a:r>
            <a:r>
              <a:rPr lang="en-US" sz="3200" dirty="0"/>
              <a:t>allows you to set up a conventional relational database (e.g., MySQL or Postgres) on Amazon computers</a:t>
            </a:r>
          </a:p>
          <a:p>
            <a:pPr lvl="1"/>
            <a:r>
              <a:rPr lang="en-US" sz="3200" b="1" dirty="0"/>
              <a:t>Aurora: </a:t>
            </a:r>
            <a:r>
              <a:rPr lang="en-US" sz="3200" dirty="0"/>
              <a:t>provides higher scalability, performance, and resilience than an RDS MySQL instance: </a:t>
            </a:r>
          </a:p>
          <a:p>
            <a:pPr lvl="2"/>
            <a:r>
              <a:rPr lang="en-US" sz="2800" dirty="0"/>
              <a:t>it can scale to many terabytes, replicate data across data centers (known as availability zones), and create m any read replicas to support large numbers of concurrent reads.</a:t>
            </a:r>
          </a:p>
          <a:p>
            <a:r>
              <a:rPr lang="en-US" sz="4000" dirty="0"/>
              <a:t>Google GCP:</a:t>
            </a:r>
          </a:p>
          <a:p>
            <a:pPr lvl="1"/>
            <a:r>
              <a:rPr lang="en-US" sz="3200" b="1" dirty="0"/>
              <a:t>Cloud SQL: </a:t>
            </a:r>
            <a:r>
              <a:rPr lang="en-US" sz="3200" dirty="0"/>
              <a:t>relational database service.</a:t>
            </a:r>
          </a:p>
          <a:p>
            <a:pPr lvl="1"/>
            <a:r>
              <a:rPr lang="en-US" sz="3200" b="1" dirty="0"/>
              <a:t>Spanner: </a:t>
            </a:r>
            <a:r>
              <a:rPr lang="en-US" sz="3200" dirty="0"/>
              <a:t>a globally distributed relational database that provides ACID transactions and SQL semantics with high scaling and availability</a:t>
            </a:r>
          </a:p>
          <a:p>
            <a:r>
              <a:rPr lang="en-US" sz="4000" dirty="0"/>
              <a:t>Microsoft Azure:</a:t>
            </a:r>
          </a:p>
          <a:p>
            <a:pPr lvl="1"/>
            <a:r>
              <a:rPr lang="en-US" sz="3200" b="1" dirty="0"/>
              <a:t>SQL Database: </a:t>
            </a:r>
            <a:r>
              <a:rPr lang="en-US" sz="3200" dirty="0"/>
              <a:t>based on their mature SQL Server technology and is highly available and scalable.</a:t>
            </a:r>
          </a:p>
          <a:p>
            <a:pPr lvl="1"/>
            <a:endParaRPr lang="en-US" dirty="0"/>
          </a:p>
          <a:p>
            <a:pPr lvl="1"/>
            <a:endParaRPr lang="en-US" dirty="0"/>
          </a:p>
          <a:p>
            <a:pPr lvl="1"/>
            <a:endParaRPr lang="en-US" dirty="0"/>
          </a:p>
          <a:p>
            <a:pPr lvl="1"/>
            <a:endParaRPr lang="en-US" dirty="0"/>
          </a:p>
          <a:p>
            <a:pPr lvl="1"/>
            <a:endParaRPr lang="en-US" dirty="0"/>
          </a:p>
        </p:txBody>
      </p:sp>
      <p:sp>
        <p:nvSpPr>
          <p:cNvPr id="7" name="Footer Placeholder 6">
            <a:extLst>
              <a:ext uri="{FF2B5EF4-FFF2-40B4-BE49-F238E27FC236}">
                <a16:creationId xmlns:a16="http://schemas.microsoft.com/office/drawing/2014/main" id="{CA273CF3-361C-B140-9BDE-88E59F26686C}"/>
              </a:ext>
            </a:extLst>
          </p:cNvPr>
          <p:cNvSpPr>
            <a:spLocks noGrp="1"/>
          </p:cNvSpPr>
          <p:nvPr>
            <p:ph type="ftr" sz="quarter" idx="11"/>
          </p:nvPr>
        </p:nvSpPr>
        <p:spPr/>
        <p:txBody>
          <a:bodyPr/>
          <a:lstStyle/>
          <a:p>
            <a:r>
              <a:rPr lang="en-US"/>
              <a:t>Distributed and Cloud Computing - Fall 2021</a:t>
            </a:r>
          </a:p>
        </p:txBody>
      </p:sp>
      <p:sp>
        <p:nvSpPr>
          <p:cNvPr id="8" name="Slide Number Placeholder 7">
            <a:extLst>
              <a:ext uri="{FF2B5EF4-FFF2-40B4-BE49-F238E27FC236}">
                <a16:creationId xmlns:a16="http://schemas.microsoft.com/office/drawing/2014/main" id="{C62CC618-5430-0443-A655-5AA735772337}"/>
              </a:ext>
            </a:extLst>
          </p:cNvPr>
          <p:cNvSpPr>
            <a:spLocks noGrp="1"/>
          </p:cNvSpPr>
          <p:nvPr>
            <p:ph type="sldNum" sz="quarter" idx="12"/>
          </p:nvPr>
        </p:nvSpPr>
        <p:spPr/>
        <p:txBody>
          <a:bodyPr/>
          <a:lstStyle/>
          <a:p>
            <a:fld id="{E5F9FE24-64CB-6D42-A9EC-97246F7285E9}" type="slidenum">
              <a:rPr lang="en-US" smtClean="0"/>
              <a:t>56</a:t>
            </a:fld>
            <a:endParaRPr lang="en-US"/>
          </a:p>
        </p:txBody>
      </p:sp>
    </p:spTree>
    <p:extLst>
      <p:ext uri="{BB962C8B-B14F-4D97-AF65-F5344CB8AC3E}">
        <p14:creationId xmlns:p14="http://schemas.microsoft.com/office/powerpoint/2010/main" val="29799967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617B7-5845-AF48-9B3B-42467F26D8CD}"/>
              </a:ext>
            </a:extLst>
          </p:cNvPr>
          <p:cNvSpPr>
            <a:spLocks noGrp="1"/>
          </p:cNvSpPr>
          <p:nvPr>
            <p:ph type="title"/>
          </p:nvPr>
        </p:nvSpPr>
        <p:spPr/>
        <p:txBody>
          <a:bodyPr/>
          <a:lstStyle/>
          <a:p>
            <a:r>
              <a:rPr lang="en-US" dirty="0"/>
              <a:t>Storage Models (2/5):</a:t>
            </a:r>
            <a:br>
              <a:rPr lang="en-US" dirty="0"/>
            </a:br>
            <a:r>
              <a:rPr lang="en-US" b="1" dirty="0"/>
              <a:t>NoSQL Databases</a:t>
            </a:r>
          </a:p>
        </p:txBody>
      </p:sp>
      <p:sp>
        <p:nvSpPr>
          <p:cNvPr id="3" name="Content Placeholder 2">
            <a:extLst>
              <a:ext uri="{FF2B5EF4-FFF2-40B4-BE49-F238E27FC236}">
                <a16:creationId xmlns:a16="http://schemas.microsoft.com/office/drawing/2014/main" id="{6040A95F-9ADE-4048-BE75-D9894B527740}"/>
              </a:ext>
            </a:extLst>
          </p:cNvPr>
          <p:cNvSpPr>
            <a:spLocks noGrp="1"/>
          </p:cNvSpPr>
          <p:nvPr>
            <p:ph idx="1"/>
          </p:nvPr>
        </p:nvSpPr>
        <p:spPr/>
        <p:txBody>
          <a:bodyPr/>
          <a:lstStyle/>
          <a:p>
            <a:r>
              <a:rPr lang="en-US" dirty="0"/>
              <a:t>A relational DBMS is almost certainly the right technology to use for </a:t>
            </a:r>
            <a:r>
              <a:rPr lang="en-US" b="1" dirty="0"/>
              <a:t>highly structured datasets </a:t>
            </a:r>
            <a:r>
              <a:rPr lang="en-US" dirty="0"/>
              <a:t>of moderate size</a:t>
            </a:r>
          </a:p>
          <a:p>
            <a:endParaRPr lang="en-US" dirty="0"/>
          </a:p>
          <a:p>
            <a:r>
              <a:rPr lang="en-US" dirty="0"/>
              <a:t>NoSQL systems are used if your data is extremely large or is less regular (e.g., text or if different items have different properties).</a:t>
            </a:r>
          </a:p>
          <a:p>
            <a:endParaRPr lang="en-US" dirty="0"/>
          </a:p>
          <a:p>
            <a:r>
              <a:rPr lang="en-US" dirty="0"/>
              <a:t>NoSQL == non SQL or not-only SQL</a:t>
            </a:r>
          </a:p>
          <a:p>
            <a:pPr lvl="1"/>
            <a:r>
              <a:rPr lang="en-US" dirty="0"/>
              <a:t>non-SQL: they do not support the full relational algebra (e.g., no join).</a:t>
            </a:r>
          </a:p>
          <a:p>
            <a:pPr lvl="1"/>
            <a:r>
              <a:rPr lang="en-US" dirty="0"/>
              <a:t>not-only-SQL: most of SQL is supported but other properties are available.</a:t>
            </a:r>
          </a:p>
          <a:p>
            <a:pPr lvl="1"/>
            <a:endParaRPr lang="en-US" dirty="0"/>
          </a:p>
          <a:p>
            <a:pPr lvl="1"/>
            <a:endParaRPr lang="en-US" dirty="0"/>
          </a:p>
          <a:p>
            <a:pPr lvl="1"/>
            <a:endParaRPr lang="en-US" dirty="0"/>
          </a:p>
          <a:p>
            <a:endParaRPr lang="en-US" dirty="0"/>
          </a:p>
          <a:p>
            <a:endParaRPr lang="en-US" dirty="0"/>
          </a:p>
        </p:txBody>
      </p:sp>
      <p:sp>
        <p:nvSpPr>
          <p:cNvPr id="7" name="Footer Placeholder 6">
            <a:extLst>
              <a:ext uri="{FF2B5EF4-FFF2-40B4-BE49-F238E27FC236}">
                <a16:creationId xmlns:a16="http://schemas.microsoft.com/office/drawing/2014/main" id="{5BA0CE81-460B-8C43-9723-A6FF923B7996}"/>
              </a:ext>
            </a:extLst>
          </p:cNvPr>
          <p:cNvSpPr>
            <a:spLocks noGrp="1"/>
          </p:cNvSpPr>
          <p:nvPr>
            <p:ph type="ftr" sz="quarter" idx="11"/>
          </p:nvPr>
        </p:nvSpPr>
        <p:spPr/>
        <p:txBody>
          <a:bodyPr/>
          <a:lstStyle/>
          <a:p>
            <a:r>
              <a:rPr lang="en-US"/>
              <a:t>Distributed and Cloud Computing - Fall 2021</a:t>
            </a:r>
          </a:p>
        </p:txBody>
      </p:sp>
      <p:sp>
        <p:nvSpPr>
          <p:cNvPr id="8" name="Slide Number Placeholder 7">
            <a:extLst>
              <a:ext uri="{FF2B5EF4-FFF2-40B4-BE49-F238E27FC236}">
                <a16:creationId xmlns:a16="http://schemas.microsoft.com/office/drawing/2014/main" id="{7214776D-06D7-EB44-B5C7-EB7A1F78EF32}"/>
              </a:ext>
            </a:extLst>
          </p:cNvPr>
          <p:cNvSpPr>
            <a:spLocks noGrp="1"/>
          </p:cNvSpPr>
          <p:nvPr>
            <p:ph type="sldNum" sz="quarter" idx="12"/>
          </p:nvPr>
        </p:nvSpPr>
        <p:spPr/>
        <p:txBody>
          <a:bodyPr/>
          <a:lstStyle/>
          <a:p>
            <a:fld id="{E5F9FE24-64CB-6D42-A9EC-97246F7285E9}" type="slidenum">
              <a:rPr lang="en-US" smtClean="0"/>
              <a:t>57</a:t>
            </a:fld>
            <a:endParaRPr lang="en-US"/>
          </a:p>
        </p:txBody>
      </p:sp>
    </p:spTree>
    <p:extLst>
      <p:ext uri="{BB962C8B-B14F-4D97-AF65-F5344CB8AC3E}">
        <p14:creationId xmlns:p14="http://schemas.microsoft.com/office/powerpoint/2010/main" val="10841802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A29DF-DF0D-1240-993A-D61274160649}"/>
              </a:ext>
            </a:extLst>
          </p:cNvPr>
          <p:cNvSpPr>
            <a:spLocks noGrp="1"/>
          </p:cNvSpPr>
          <p:nvPr>
            <p:ph type="title"/>
          </p:nvPr>
        </p:nvSpPr>
        <p:spPr/>
        <p:txBody>
          <a:bodyPr/>
          <a:lstStyle/>
          <a:p>
            <a:r>
              <a:rPr lang="en-US" dirty="0"/>
              <a:t>NoSQL (continued)</a:t>
            </a:r>
          </a:p>
        </p:txBody>
      </p:sp>
      <p:sp>
        <p:nvSpPr>
          <p:cNvPr id="3" name="Content Placeholder 2">
            <a:extLst>
              <a:ext uri="{FF2B5EF4-FFF2-40B4-BE49-F238E27FC236}">
                <a16:creationId xmlns:a16="http://schemas.microsoft.com/office/drawing/2014/main" id="{290D3994-0739-B94F-A540-F82749BC76D6}"/>
              </a:ext>
            </a:extLst>
          </p:cNvPr>
          <p:cNvSpPr>
            <a:spLocks noGrp="1"/>
          </p:cNvSpPr>
          <p:nvPr>
            <p:ph idx="1"/>
          </p:nvPr>
        </p:nvSpPr>
        <p:spPr/>
        <p:txBody>
          <a:bodyPr/>
          <a:lstStyle/>
          <a:p>
            <a:r>
              <a:rPr lang="en-US" dirty="0"/>
              <a:t>Example NoSQL systems:</a:t>
            </a:r>
          </a:p>
          <a:p>
            <a:pPr lvl="1"/>
            <a:r>
              <a:rPr lang="en-US" b="1" dirty="0"/>
              <a:t>key-value stores</a:t>
            </a:r>
            <a:r>
              <a:rPr lang="en-US" dirty="0"/>
              <a:t>: organize large numbers of records, each of which associates an arbitrary key with an arbitrary value. </a:t>
            </a:r>
          </a:p>
          <a:p>
            <a:pPr lvl="1"/>
            <a:r>
              <a:rPr lang="en-US" b="1" dirty="0"/>
              <a:t>document stores</a:t>
            </a:r>
            <a:r>
              <a:rPr lang="en-US" dirty="0"/>
              <a:t>: permit text search on the stored values</a:t>
            </a:r>
          </a:p>
          <a:p>
            <a:pPr lvl="1"/>
            <a:endParaRPr lang="en-US" dirty="0"/>
          </a:p>
          <a:p>
            <a:pPr lvl="1"/>
            <a:endParaRPr lang="en-US" dirty="0"/>
          </a:p>
          <a:p>
            <a:pPr lvl="1"/>
            <a:endParaRPr lang="en-US" dirty="0"/>
          </a:p>
          <a:p>
            <a:endParaRPr lang="en-US" dirty="0"/>
          </a:p>
        </p:txBody>
      </p:sp>
      <p:sp>
        <p:nvSpPr>
          <p:cNvPr id="7" name="Footer Placeholder 6">
            <a:extLst>
              <a:ext uri="{FF2B5EF4-FFF2-40B4-BE49-F238E27FC236}">
                <a16:creationId xmlns:a16="http://schemas.microsoft.com/office/drawing/2014/main" id="{938CE7D1-4758-274E-AB52-892206CA97E1}"/>
              </a:ext>
            </a:extLst>
          </p:cNvPr>
          <p:cNvSpPr>
            <a:spLocks noGrp="1"/>
          </p:cNvSpPr>
          <p:nvPr>
            <p:ph type="ftr" sz="quarter" idx="11"/>
          </p:nvPr>
        </p:nvSpPr>
        <p:spPr/>
        <p:txBody>
          <a:bodyPr/>
          <a:lstStyle/>
          <a:p>
            <a:r>
              <a:rPr lang="en-US"/>
              <a:t>Distributed and Cloud Computing - Fall 2021</a:t>
            </a:r>
          </a:p>
        </p:txBody>
      </p:sp>
      <p:sp>
        <p:nvSpPr>
          <p:cNvPr id="8" name="Slide Number Placeholder 7">
            <a:extLst>
              <a:ext uri="{FF2B5EF4-FFF2-40B4-BE49-F238E27FC236}">
                <a16:creationId xmlns:a16="http://schemas.microsoft.com/office/drawing/2014/main" id="{E3702AF3-B3CC-AC43-A0AD-D008B7B5775B}"/>
              </a:ext>
            </a:extLst>
          </p:cNvPr>
          <p:cNvSpPr>
            <a:spLocks noGrp="1"/>
          </p:cNvSpPr>
          <p:nvPr>
            <p:ph type="sldNum" sz="quarter" idx="12"/>
          </p:nvPr>
        </p:nvSpPr>
        <p:spPr/>
        <p:txBody>
          <a:bodyPr/>
          <a:lstStyle/>
          <a:p>
            <a:fld id="{E5F9FE24-64CB-6D42-A9EC-97246F7285E9}" type="slidenum">
              <a:rPr lang="en-US" smtClean="0"/>
              <a:t>58</a:t>
            </a:fld>
            <a:endParaRPr lang="en-US"/>
          </a:p>
        </p:txBody>
      </p:sp>
    </p:spTree>
    <p:extLst>
      <p:ext uri="{BB962C8B-B14F-4D97-AF65-F5344CB8AC3E}">
        <p14:creationId xmlns:p14="http://schemas.microsoft.com/office/powerpoint/2010/main" val="35476994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9D5E4-C1EF-5147-8E65-CBF58B419EA2}"/>
              </a:ext>
            </a:extLst>
          </p:cNvPr>
          <p:cNvSpPr>
            <a:spLocks noGrp="1"/>
          </p:cNvSpPr>
          <p:nvPr>
            <p:ph type="title"/>
          </p:nvPr>
        </p:nvSpPr>
        <p:spPr/>
        <p:txBody>
          <a:bodyPr/>
          <a:lstStyle/>
          <a:p>
            <a:r>
              <a:rPr lang="en-US" dirty="0"/>
              <a:t>NoSQL(continued)</a:t>
            </a:r>
          </a:p>
        </p:txBody>
      </p:sp>
      <p:sp>
        <p:nvSpPr>
          <p:cNvPr id="3" name="Content Placeholder 2">
            <a:extLst>
              <a:ext uri="{FF2B5EF4-FFF2-40B4-BE49-F238E27FC236}">
                <a16:creationId xmlns:a16="http://schemas.microsoft.com/office/drawing/2014/main" id="{501C865B-00B9-AA49-9B68-B411C97125BF}"/>
              </a:ext>
            </a:extLst>
          </p:cNvPr>
          <p:cNvSpPr>
            <a:spLocks noGrp="1"/>
          </p:cNvSpPr>
          <p:nvPr>
            <p:ph idx="1"/>
          </p:nvPr>
        </p:nvSpPr>
        <p:spPr/>
        <p:txBody>
          <a:bodyPr/>
          <a:lstStyle/>
          <a:p>
            <a:r>
              <a:rPr lang="en-US" dirty="0"/>
              <a:t>Advantages:</a:t>
            </a:r>
          </a:p>
          <a:p>
            <a:pPr lvl="1"/>
            <a:r>
              <a:rPr lang="en-US" dirty="0"/>
              <a:t>rapid ingest of large quantities of unstructured data</a:t>
            </a:r>
          </a:p>
          <a:p>
            <a:pPr lvl="1"/>
            <a:r>
              <a:rPr lang="en-US" dirty="0"/>
              <a:t>Arbitrary data can be stored without modifications to a database schema</a:t>
            </a:r>
          </a:p>
          <a:p>
            <a:pPr lvl="1"/>
            <a:r>
              <a:rPr lang="en-US" dirty="0"/>
              <a:t>NoSQL databases in the cloud are often distributed over multiple servers and also replicated over different data centers</a:t>
            </a:r>
          </a:p>
          <a:p>
            <a:endParaRPr lang="en-US" dirty="0"/>
          </a:p>
          <a:p>
            <a:r>
              <a:rPr lang="en-US" dirty="0"/>
              <a:t>Limitations:</a:t>
            </a:r>
          </a:p>
          <a:p>
            <a:pPr lvl="1"/>
            <a:r>
              <a:rPr lang="en-US" dirty="0"/>
              <a:t>fail to satisfy all of the ACID properties</a:t>
            </a:r>
          </a:p>
          <a:p>
            <a:pPr lvl="2"/>
            <a:r>
              <a:rPr lang="en-US" b="1" dirty="0">
                <a:solidFill>
                  <a:srgbClr val="FF0000"/>
                </a:solidFill>
              </a:rPr>
              <a:t>Eventual consistency</a:t>
            </a:r>
            <a:r>
              <a:rPr lang="en-US" b="1" dirty="0"/>
              <a:t>: </a:t>
            </a:r>
            <a:r>
              <a:rPr lang="en-US" dirty="0"/>
              <a:t>database state may be momentarily inconsistent across replicas.</a:t>
            </a:r>
          </a:p>
          <a:p>
            <a:pPr lvl="2"/>
            <a:r>
              <a:rPr lang="en-US" dirty="0"/>
              <a:t>This relaxation of ACID properties is acceptable if your concern is to respond rapidly to queries</a:t>
            </a:r>
          </a:p>
          <a:p>
            <a:pPr lvl="3"/>
            <a:r>
              <a:rPr lang="en-US" dirty="0"/>
              <a:t>It may be unacceptable if the data in question are, for example, medical records.</a:t>
            </a:r>
          </a:p>
          <a:p>
            <a:pPr lvl="3"/>
            <a:endParaRPr lang="en-US" dirty="0"/>
          </a:p>
          <a:p>
            <a:pPr lvl="2"/>
            <a:endParaRPr lang="en-US" dirty="0"/>
          </a:p>
          <a:p>
            <a:pPr marL="0" indent="0">
              <a:buNone/>
            </a:pPr>
            <a:endParaRPr lang="en-US" dirty="0"/>
          </a:p>
          <a:p>
            <a:pPr lvl="2"/>
            <a:endParaRPr lang="en-US" dirty="0"/>
          </a:p>
          <a:p>
            <a:pPr lvl="2"/>
            <a:endParaRPr lang="en-US" dirty="0"/>
          </a:p>
          <a:p>
            <a:endParaRPr lang="en-US" dirty="0"/>
          </a:p>
        </p:txBody>
      </p:sp>
      <p:sp>
        <p:nvSpPr>
          <p:cNvPr id="7" name="Footer Placeholder 6">
            <a:extLst>
              <a:ext uri="{FF2B5EF4-FFF2-40B4-BE49-F238E27FC236}">
                <a16:creationId xmlns:a16="http://schemas.microsoft.com/office/drawing/2014/main" id="{B1C69478-6FED-4E49-AB99-5D847480AFFD}"/>
              </a:ext>
            </a:extLst>
          </p:cNvPr>
          <p:cNvSpPr>
            <a:spLocks noGrp="1"/>
          </p:cNvSpPr>
          <p:nvPr>
            <p:ph type="ftr" sz="quarter" idx="11"/>
          </p:nvPr>
        </p:nvSpPr>
        <p:spPr/>
        <p:txBody>
          <a:bodyPr/>
          <a:lstStyle/>
          <a:p>
            <a:r>
              <a:rPr lang="en-US"/>
              <a:t>Distributed and Cloud Computing - Fall 2021</a:t>
            </a:r>
          </a:p>
        </p:txBody>
      </p:sp>
      <p:sp>
        <p:nvSpPr>
          <p:cNvPr id="8" name="Slide Number Placeholder 7">
            <a:extLst>
              <a:ext uri="{FF2B5EF4-FFF2-40B4-BE49-F238E27FC236}">
                <a16:creationId xmlns:a16="http://schemas.microsoft.com/office/drawing/2014/main" id="{83D83E9B-B289-1A44-A79D-6566A8E22E46}"/>
              </a:ext>
            </a:extLst>
          </p:cNvPr>
          <p:cNvSpPr>
            <a:spLocks noGrp="1"/>
          </p:cNvSpPr>
          <p:nvPr>
            <p:ph type="sldNum" sz="quarter" idx="12"/>
          </p:nvPr>
        </p:nvSpPr>
        <p:spPr/>
        <p:txBody>
          <a:bodyPr/>
          <a:lstStyle/>
          <a:p>
            <a:fld id="{E5F9FE24-64CB-6D42-A9EC-97246F7285E9}" type="slidenum">
              <a:rPr lang="en-US" smtClean="0"/>
              <a:t>59</a:t>
            </a:fld>
            <a:endParaRPr lang="en-US"/>
          </a:p>
        </p:txBody>
      </p:sp>
    </p:spTree>
    <p:extLst>
      <p:ext uri="{BB962C8B-B14F-4D97-AF65-F5344CB8AC3E}">
        <p14:creationId xmlns:p14="http://schemas.microsoft.com/office/powerpoint/2010/main" val="367242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C6D3D-F1E2-F244-8FDE-4F993E938ADE}"/>
              </a:ext>
            </a:extLst>
          </p:cNvPr>
          <p:cNvSpPr>
            <a:spLocks noGrp="1"/>
          </p:cNvSpPr>
          <p:nvPr>
            <p:ph type="title"/>
          </p:nvPr>
        </p:nvSpPr>
        <p:spPr/>
        <p:txBody>
          <a:bodyPr/>
          <a:lstStyle/>
          <a:p>
            <a:r>
              <a:rPr lang="en-US" dirty="0"/>
              <a:t>Hard Disk Drives (HDD)</a:t>
            </a:r>
          </a:p>
        </p:txBody>
      </p:sp>
      <p:sp>
        <p:nvSpPr>
          <p:cNvPr id="3" name="Content Placeholder 2">
            <a:extLst>
              <a:ext uri="{FF2B5EF4-FFF2-40B4-BE49-F238E27FC236}">
                <a16:creationId xmlns:a16="http://schemas.microsoft.com/office/drawing/2014/main" id="{37C2380E-127D-7B4C-8F13-DC7ED521D7EF}"/>
              </a:ext>
            </a:extLst>
          </p:cNvPr>
          <p:cNvSpPr>
            <a:spLocks noGrp="1"/>
          </p:cNvSpPr>
          <p:nvPr>
            <p:ph idx="1"/>
          </p:nvPr>
        </p:nvSpPr>
        <p:spPr>
          <a:xfrm>
            <a:off x="1257300" y="2738438"/>
            <a:ext cx="10562167" cy="6527007"/>
          </a:xfrm>
        </p:spPr>
        <p:txBody>
          <a:bodyPr/>
          <a:lstStyle/>
          <a:p>
            <a:r>
              <a:rPr lang="en-US" dirty="0"/>
              <a:t>Platters range from .85” to 14” (historically) </a:t>
            </a:r>
          </a:p>
          <a:p>
            <a:pPr lvl="1"/>
            <a:r>
              <a:rPr lang="en-US" dirty="0"/>
              <a:t>Commonly 3.5”, 2.5”, and 1.8” </a:t>
            </a:r>
          </a:p>
          <a:p>
            <a:r>
              <a:rPr lang="en-US" dirty="0"/>
              <a:t>Range from 30GB to 3TB per drive </a:t>
            </a:r>
          </a:p>
          <a:p>
            <a:r>
              <a:rPr lang="en-US" dirty="0"/>
              <a:t>Performance </a:t>
            </a:r>
          </a:p>
          <a:p>
            <a:pPr lvl="1"/>
            <a:r>
              <a:rPr lang="en-US" dirty="0"/>
              <a:t>Transfer Rate – theoretical – 6 Gb/sec</a:t>
            </a:r>
          </a:p>
          <a:p>
            <a:pPr lvl="1"/>
            <a:r>
              <a:rPr lang="en-US" dirty="0"/>
              <a:t>Effective Transfer Rate – real – 1Gb/sec</a:t>
            </a:r>
          </a:p>
          <a:p>
            <a:pPr lvl="1"/>
            <a:r>
              <a:rPr lang="en-US" dirty="0">
                <a:highlight>
                  <a:srgbClr val="FFFF00"/>
                </a:highlight>
              </a:rPr>
              <a:t>Seek time </a:t>
            </a:r>
            <a:r>
              <a:rPr lang="en-US" dirty="0"/>
              <a:t>from 3ms to 12ms – 9ms common for desktop drives</a:t>
            </a:r>
          </a:p>
          <a:p>
            <a:pPr lvl="1"/>
            <a:r>
              <a:rPr lang="en-US" dirty="0"/>
              <a:t>Average seek time measured or calculated based on 1/3 of tracks </a:t>
            </a:r>
          </a:p>
          <a:p>
            <a:pPr lvl="1"/>
            <a:r>
              <a:rPr lang="en-US" dirty="0">
                <a:highlight>
                  <a:srgbClr val="FFFF00"/>
                </a:highlight>
              </a:rPr>
              <a:t>Latency</a:t>
            </a:r>
            <a:r>
              <a:rPr lang="en-US" dirty="0"/>
              <a:t> based on spindle speed </a:t>
            </a:r>
          </a:p>
          <a:p>
            <a:pPr marL="1371600" lvl="2" indent="0">
              <a:buNone/>
            </a:pPr>
            <a:endParaRPr lang="en-US" dirty="0"/>
          </a:p>
        </p:txBody>
      </p:sp>
      <p:sp>
        <p:nvSpPr>
          <p:cNvPr id="6" name="Footer Placeholder 5">
            <a:extLst>
              <a:ext uri="{FF2B5EF4-FFF2-40B4-BE49-F238E27FC236}">
                <a16:creationId xmlns:a16="http://schemas.microsoft.com/office/drawing/2014/main" id="{F1D3AE53-7C3D-4E43-BEA8-16A5ED2236B3}"/>
              </a:ext>
            </a:extLst>
          </p:cNvPr>
          <p:cNvSpPr>
            <a:spLocks noGrp="1"/>
          </p:cNvSpPr>
          <p:nvPr>
            <p:ph type="ftr" sz="quarter" idx="11"/>
          </p:nvPr>
        </p:nvSpPr>
        <p:spPr/>
        <p:txBody>
          <a:bodyPr/>
          <a:lstStyle/>
          <a:p>
            <a:r>
              <a:rPr lang="en-US"/>
              <a:t>Distributed and Cloud Computing - Fall 2021</a:t>
            </a:r>
          </a:p>
        </p:txBody>
      </p:sp>
      <p:sp>
        <p:nvSpPr>
          <p:cNvPr id="7" name="Slide Number Placeholder 6">
            <a:extLst>
              <a:ext uri="{FF2B5EF4-FFF2-40B4-BE49-F238E27FC236}">
                <a16:creationId xmlns:a16="http://schemas.microsoft.com/office/drawing/2014/main" id="{42167D81-9B44-4346-A1FF-F1D434B6D406}"/>
              </a:ext>
            </a:extLst>
          </p:cNvPr>
          <p:cNvSpPr>
            <a:spLocks noGrp="1"/>
          </p:cNvSpPr>
          <p:nvPr>
            <p:ph type="sldNum" sz="quarter" idx="12"/>
          </p:nvPr>
        </p:nvSpPr>
        <p:spPr/>
        <p:txBody>
          <a:bodyPr/>
          <a:lstStyle/>
          <a:p>
            <a:fld id="{E5F9FE24-64CB-6D42-A9EC-97246F7285E9}" type="slidenum">
              <a:rPr lang="en-US" smtClean="0"/>
              <a:t>6</a:t>
            </a:fld>
            <a:endParaRPr lang="en-US"/>
          </a:p>
        </p:txBody>
      </p:sp>
      <p:pic>
        <p:nvPicPr>
          <p:cNvPr id="8" name="Picture 7">
            <a:extLst>
              <a:ext uri="{FF2B5EF4-FFF2-40B4-BE49-F238E27FC236}">
                <a16:creationId xmlns:a16="http://schemas.microsoft.com/office/drawing/2014/main" id="{D28551D2-8776-CF44-857C-6F0969B83D3B}"/>
              </a:ext>
            </a:extLst>
          </p:cNvPr>
          <p:cNvPicPr>
            <a:picLocks noChangeAspect="1"/>
          </p:cNvPicPr>
          <p:nvPr/>
        </p:nvPicPr>
        <p:blipFill>
          <a:blip r:embed="rId2"/>
          <a:stretch>
            <a:fillRect/>
          </a:stretch>
        </p:blipFill>
        <p:spPr>
          <a:xfrm>
            <a:off x="11631472" y="2141141"/>
            <a:ext cx="6351728" cy="7721600"/>
          </a:xfrm>
          <a:prstGeom prst="rect">
            <a:avLst/>
          </a:prstGeom>
        </p:spPr>
      </p:pic>
    </p:spTree>
    <p:extLst>
      <p:ext uri="{BB962C8B-B14F-4D97-AF65-F5344CB8AC3E}">
        <p14:creationId xmlns:p14="http://schemas.microsoft.com/office/powerpoint/2010/main" val="9148059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7E5EB-57E1-0F49-B4D2-62C06AD8C627}"/>
              </a:ext>
            </a:extLst>
          </p:cNvPr>
          <p:cNvSpPr>
            <a:spLocks noGrp="1"/>
          </p:cNvSpPr>
          <p:nvPr>
            <p:ph type="title"/>
          </p:nvPr>
        </p:nvSpPr>
        <p:spPr>
          <a:xfrm>
            <a:off x="1257300" y="160826"/>
            <a:ext cx="15773400" cy="1988345"/>
          </a:xfrm>
        </p:spPr>
        <p:txBody>
          <a:bodyPr/>
          <a:lstStyle/>
          <a:p>
            <a:r>
              <a:rPr lang="en-US" b="1" dirty="0"/>
              <a:t>NoSQL</a:t>
            </a:r>
            <a:r>
              <a:rPr lang="en-US" dirty="0"/>
              <a:t> in the cloud</a:t>
            </a:r>
          </a:p>
        </p:txBody>
      </p:sp>
      <p:sp>
        <p:nvSpPr>
          <p:cNvPr id="3" name="Content Placeholder 2">
            <a:extLst>
              <a:ext uri="{FF2B5EF4-FFF2-40B4-BE49-F238E27FC236}">
                <a16:creationId xmlns:a16="http://schemas.microsoft.com/office/drawing/2014/main" id="{F5020346-29A7-A949-B591-E6A4BBF74D17}"/>
              </a:ext>
            </a:extLst>
          </p:cNvPr>
          <p:cNvSpPr>
            <a:spLocks noGrp="1"/>
          </p:cNvSpPr>
          <p:nvPr>
            <p:ph idx="1"/>
          </p:nvPr>
        </p:nvSpPr>
        <p:spPr>
          <a:xfrm>
            <a:off x="1046285" y="2017469"/>
            <a:ext cx="16696592" cy="6527007"/>
          </a:xfrm>
        </p:spPr>
        <p:txBody>
          <a:bodyPr/>
          <a:lstStyle/>
          <a:p>
            <a:r>
              <a:rPr lang="en-US" sz="3200" dirty="0"/>
              <a:t>Amazon AWS:</a:t>
            </a:r>
          </a:p>
          <a:p>
            <a:pPr lvl="1"/>
            <a:r>
              <a:rPr lang="en-US" sz="2400" b="1" dirty="0"/>
              <a:t>DynamoDB</a:t>
            </a:r>
            <a:r>
              <a:rPr lang="en-US" sz="2400" dirty="0"/>
              <a:t>:</a:t>
            </a:r>
          </a:p>
          <a:p>
            <a:pPr lvl="2"/>
            <a:r>
              <a:rPr lang="en-US" sz="2000" dirty="0"/>
              <a:t>based on an extensible key-value model. For each row, the primary key column is the only required attribute, but any number of additional columns can be defined, indexed, and made searchable</a:t>
            </a:r>
          </a:p>
          <a:p>
            <a:pPr lvl="1"/>
            <a:r>
              <a:rPr lang="en-US" sz="2400" b="1" dirty="0"/>
              <a:t>Elastic Map-Reduce </a:t>
            </a:r>
            <a:r>
              <a:rPr lang="en-US" sz="2400" dirty="0"/>
              <a:t>(EMR)</a:t>
            </a:r>
          </a:p>
          <a:p>
            <a:pPr lvl="2"/>
            <a:r>
              <a:rPr lang="en-US" sz="2000" dirty="0"/>
              <a:t>allows analysis of large quantities of data with Spark and other data analytics platforms</a:t>
            </a:r>
          </a:p>
          <a:p>
            <a:r>
              <a:rPr lang="en-US" sz="3200" dirty="0"/>
              <a:t>Google GCP:</a:t>
            </a:r>
          </a:p>
          <a:p>
            <a:pPr lvl="1"/>
            <a:r>
              <a:rPr lang="en-US" sz="2400" b="1" dirty="0"/>
              <a:t>Cloud Bigtable</a:t>
            </a:r>
            <a:r>
              <a:rPr lang="en-US" sz="2400" dirty="0"/>
              <a:t>: highly scalable NoSQL database service</a:t>
            </a:r>
          </a:p>
          <a:p>
            <a:pPr lvl="2"/>
            <a:r>
              <a:rPr lang="en-US" sz="2000" dirty="0"/>
              <a:t>powers many core Google services, including Search, Analytics, Maps, and Gmail</a:t>
            </a:r>
          </a:p>
          <a:p>
            <a:pPr lvl="2"/>
            <a:r>
              <a:rPr lang="en-US" sz="2000" dirty="0"/>
              <a:t>designed to handle such large and sparse datasets in a manner that is efficient in space used and that supports massive workloads, while providing low latency and high bandwidth.</a:t>
            </a:r>
          </a:p>
          <a:p>
            <a:pPr lvl="1"/>
            <a:r>
              <a:rPr lang="en-US" sz="2400" b="1" dirty="0"/>
              <a:t>Cloud Datastore</a:t>
            </a:r>
            <a:r>
              <a:rPr lang="en-US" sz="2400" dirty="0"/>
              <a:t>: implements ACID semantics and thus the user does not have to wait for possible inconsistencies to be resolved</a:t>
            </a:r>
          </a:p>
          <a:p>
            <a:r>
              <a:rPr lang="en-US" sz="3200" dirty="0"/>
              <a:t>Microsoft Azure:</a:t>
            </a:r>
          </a:p>
          <a:p>
            <a:pPr lvl="1"/>
            <a:r>
              <a:rPr lang="en-US" sz="2400" b="1" dirty="0"/>
              <a:t>Table:</a:t>
            </a:r>
            <a:r>
              <a:rPr lang="en-US" sz="2400" dirty="0"/>
              <a:t> is a simple NoSQL key-value store, designed to support the highly reliable storage of any large number of key-value pairs.</a:t>
            </a:r>
          </a:p>
          <a:p>
            <a:pPr lvl="1"/>
            <a:r>
              <a:rPr lang="en-US" sz="2400" b="1" dirty="0"/>
              <a:t>HDInsight:</a:t>
            </a:r>
            <a:r>
              <a:rPr lang="en-US" sz="2400" dirty="0"/>
              <a:t> provides an implementation of the Hadoop storage service hosted on Azure cloud computers</a:t>
            </a:r>
          </a:p>
          <a:p>
            <a:pPr lvl="1"/>
            <a:r>
              <a:rPr lang="en-US" sz="2400" b="1" dirty="0" err="1"/>
              <a:t>DocumentDB</a:t>
            </a:r>
            <a:r>
              <a:rPr lang="en-US" sz="2400" b="1" dirty="0"/>
              <a:t>:</a:t>
            </a:r>
            <a:r>
              <a:rPr lang="en-US" sz="2400" dirty="0"/>
              <a:t>  supporting full text indexing and query, albeit at higher cost due to the greater resources needed for indexing.</a:t>
            </a:r>
          </a:p>
          <a:p>
            <a:pPr lvl="1"/>
            <a:endParaRPr lang="en-US" sz="2400" dirty="0"/>
          </a:p>
          <a:p>
            <a:pPr lvl="1"/>
            <a:endParaRPr lang="en-US" sz="2400" dirty="0"/>
          </a:p>
          <a:p>
            <a:pPr lvl="1"/>
            <a:endParaRPr lang="en-US" sz="2400" dirty="0"/>
          </a:p>
          <a:p>
            <a:pPr lvl="1"/>
            <a:endParaRPr lang="en-US" dirty="0"/>
          </a:p>
          <a:p>
            <a:pPr lvl="2"/>
            <a:endParaRPr lang="en-US" dirty="0"/>
          </a:p>
          <a:p>
            <a:pPr lvl="2"/>
            <a:endParaRPr lang="en-US" dirty="0"/>
          </a:p>
          <a:p>
            <a:pPr lvl="1"/>
            <a:endParaRPr lang="en-US" dirty="0"/>
          </a:p>
          <a:p>
            <a:pPr lvl="2"/>
            <a:endParaRPr lang="en-US" dirty="0"/>
          </a:p>
          <a:p>
            <a:pPr lvl="1"/>
            <a:endParaRPr lang="en-US" dirty="0"/>
          </a:p>
          <a:p>
            <a:pPr lvl="1"/>
            <a:endParaRPr lang="en-US" dirty="0"/>
          </a:p>
        </p:txBody>
      </p:sp>
      <p:sp>
        <p:nvSpPr>
          <p:cNvPr id="7" name="Footer Placeholder 6">
            <a:extLst>
              <a:ext uri="{FF2B5EF4-FFF2-40B4-BE49-F238E27FC236}">
                <a16:creationId xmlns:a16="http://schemas.microsoft.com/office/drawing/2014/main" id="{8C21E387-BB2B-994F-A23B-691E6DC3D87E}"/>
              </a:ext>
            </a:extLst>
          </p:cNvPr>
          <p:cNvSpPr>
            <a:spLocks noGrp="1"/>
          </p:cNvSpPr>
          <p:nvPr>
            <p:ph type="ftr" sz="quarter" idx="11"/>
          </p:nvPr>
        </p:nvSpPr>
        <p:spPr/>
        <p:txBody>
          <a:bodyPr/>
          <a:lstStyle/>
          <a:p>
            <a:r>
              <a:rPr lang="en-US"/>
              <a:t>Distributed and Cloud Computing - Fall 2021</a:t>
            </a:r>
          </a:p>
        </p:txBody>
      </p:sp>
      <p:sp>
        <p:nvSpPr>
          <p:cNvPr id="8" name="Slide Number Placeholder 7">
            <a:extLst>
              <a:ext uri="{FF2B5EF4-FFF2-40B4-BE49-F238E27FC236}">
                <a16:creationId xmlns:a16="http://schemas.microsoft.com/office/drawing/2014/main" id="{1EE8BB5F-D4B6-424A-AAB3-0283F455469C}"/>
              </a:ext>
            </a:extLst>
          </p:cNvPr>
          <p:cNvSpPr>
            <a:spLocks noGrp="1"/>
          </p:cNvSpPr>
          <p:nvPr>
            <p:ph type="sldNum" sz="quarter" idx="12"/>
          </p:nvPr>
        </p:nvSpPr>
        <p:spPr/>
        <p:txBody>
          <a:bodyPr/>
          <a:lstStyle/>
          <a:p>
            <a:fld id="{E5F9FE24-64CB-6D42-A9EC-97246F7285E9}" type="slidenum">
              <a:rPr lang="en-US" smtClean="0"/>
              <a:t>60</a:t>
            </a:fld>
            <a:endParaRPr lang="en-US"/>
          </a:p>
        </p:txBody>
      </p:sp>
    </p:spTree>
    <p:extLst>
      <p:ext uri="{BB962C8B-B14F-4D97-AF65-F5344CB8AC3E}">
        <p14:creationId xmlns:p14="http://schemas.microsoft.com/office/powerpoint/2010/main" val="29605635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AA0F7-7D38-F347-A788-DF7EA59F15CA}"/>
              </a:ext>
            </a:extLst>
          </p:cNvPr>
          <p:cNvSpPr>
            <a:spLocks noGrp="1"/>
          </p:cNvSpPr>
          <p:nvPr>
            <p:ph type="title"/>
          </p:nvPr>
        </p:nvSpPr>
        <p:spPr/>
        <p:txBody>
          <a:bodyPr/>
          <a:lstStyle/>
          <a:p>
            <a:r>
              <a:rPr lang="en-US" dirty="0"/>
              <a:t>Storage Models (3/5):</a:t>
            </a:r>
            <a:br>
              <a:rPr lang="en-US" dirty="0"/>
            </a:br>
            <a:r>
              <a:rPr lang="en-US" b="1" dirty="0"/>
              <a:t>Graph Databases</a:t>
            </a:r>
          </a:p>
        </p:txBody>
      </p:sp>
      <p:sp>
        <p:nvSpPr>
          <p:cNvPr id="3" name="Content Placeholder 2">
            <a:extLst>
              <a:ext uri="{FF2B5EF4-FFF2-40B4-BE49-F238E27FC236}">
                <a16:creationId xmlns:a16="http://schemas.microsoft.com/office/drawing/2014/main" id="{13A54EDC-519A-1E45-A658-CCE41394E1AE}"/>
              </a:ext>
            </a:extLst>
          </p:cNvPr>
          <p:cNvSpPr>
            <a:spLocks noGrp="1"/>
          </p:cNvSpPr>
          <p:nvPr>
            <p:ph idx="1"/>
          </p:nvPr>
        </p:nvSpPr>
        <p:spPr/>
        <p:txBody>
          <a:bodyPr/>
          <a:lstStyle/>
          <a:p>
            <a:r>
              <a:rPr lang="en-US" dirty="0"/>
              <a:t>A graph is a data structure in which edges connect nodes.</a:t>
            </a:r>
          </a:p>
          <a:p>
            <a:endParaRPr lang="en-US" dirty="0"/>
          </a:p>
          <a:p>
            <a:endParaRPr lang="en-US" dirty="0"/>
          </a:p>
          <a:p>
            <a:r>
              <a:rPr lang="en-US" dirty="0"/>
              <a:t>Graphs are useful when we need to search data based on relationships among data items (e.g., social network friendship and following).</a:t>
            </a:r>
          </a:p>
          <a:p>
            <a:endParaRPr lang="en-US" dirty="0"/>
          </a:p>
          <a:p>
            <a:r>
              <a:rPr lang="en-US" dirty="0"/>
              <a:t>Often graph databases are built on top of existing NoSQL databases</a:t>
            </a:r>
          </a:p>
          <a:p>
            <a:endParaRPr lang="en-US" dirty="0"/>
          </a:p>
          <a:p>
            <a:endParaRPr lang="en-US" dirty="0"/>
          </a:p>
        </p:txBody>
      </p:sp>
      <p:sp>
        <p:nvSpPr>
          <p:cNvPr id="7" name="Footer Placeholder 6">
            <a:extLst>
              <a:ext uri="{FF2B5EF4-FFF2-40B4-BE49-F238E27FC236}">
                <a16:creationId xmlns:a16="http://schemas.microsoft.com/office/drawing/2014/main" id="{FE22C3B9-B240-C74E-ACC1-63CC1166F2B4}"/>
              </a:ext>
            </a:extLst>
          </p:cNvPr>
          <p:cNvSpPr>
            <a:spLocks noGrp="1"/>
          </p:cNvSpPr>
          <p:nvPr>
            <p:ph type="ftr" sz="quarter" idx="11"/>
          </p:nvPr>
        </p:nvSpPr>
        <p:spPr/>
        <p:txBody>
          <a:bodyPr/>
          <a:lstStyle/>
          <a:p>
            <a:r>
              <a:rPr lang="en-US"/>
              <a:t>Distributed and Cloud Computing - Fall 2021</a:t>
            </a:r>
          </a:p>
        </p:txBody>
      </p:sp>
      <p:sp>
        <p:nvSpPr>
          <p:cNvPr id="8" name="Slide Number Placeholder 7">
            <a:extLst>
              <a:ext uri="{FF2B5EF4-FFF2-40B4-BE49-F238E27FC236}">
                <a16:creationId xmlns:a16="http://schemas.microsoft.com/office/drawing/2014/main" id="{997A6766-52F6-994E-B889-490CF918D5F2}"/>
              </a:ext>
            </a:extLst>
          </p:cNvPr>
          <p:cNvSpPr>
            <a:spLocks noGrp="1"/>
          </p:cNvSpPr>
          <p:nvPr>
            <p:ph type="sldNum" sz="quarter" idx="12"/>
          </p:nvPr>
        </p:nvSpPr>
        <p:spPr/>
        <p:txBody>
          <a:bodyPr/>
          <a:lstStyle/>
          <a:p>
            <a:fld id="{E5F9FE24-64CB-6D42-A9EC-97246F7285E9}" type="slidenum">
              <a:rPr lang="en-US" smtClean="0"/>
              <a:t>61</a:t>
            </a:fld>
            <a:endParaRPr lang="en-US"/>
          </a:p>
        </p:txBody>
      </p:sp>
    </p:spTree>
    <p:extLst>
      <p:ext uri="{BB962C8B-B14F-4D97-AF65-F5344CB8AC3E}">
        <p14:creationId xmlns:p14="http://schemas.microsoft.com/office/powerpoint/2010/main" val="18502755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5EA51-3403-F842-BD34-5CE7AEEA77AF}"/>
              </a:ext>
            </a:extLst>
          </p:cNvPr>
          <p:cNvSpPr>
            <a:spLocks noGrp="1"/>
          </p:cNvSpPr>
          <p:nvPr>
            <p:ph type="title"/>
          </p:nvPr>
        </p:nvSpPr>
        <p:spPr>
          <a:xfrm>
            <a:off x="1382806" y="404253"/>
            <a:ext cx="15773400" cy="1988345"/>
          </a:xfrm>
        </p:spPr>
        <p:txBody>
          <a:bodyPr/>
          <a:lstStyle/>
          <a:p>
            <a:r>
              <a:rPr lang="en-US" dirty="0"/>
              <a:t>Storage Models (4/5):</a:t>
            </a:r>
            <a:br>
              <a:rPr lang="en-US" dirty="0"/>
            </a:br>
            <a:r>
              <a:rPr lang="en-US" b="1" dirty="0"/>
              <a:t>Data Warehouses</a:t>
            </a:r>
          </a:p>
        </p:txBody>
      </p:sp>
      <p:sp>
        <p:nvSpPr>
          <p:cNvPr id="3" name="Content Placeholder 2">
            <a:extLst>
              <a:ext uri="{FF2B5EF4-FFF2-40B4-BE49-F238E27FC236}">
                <a16:creationId xmlns:a16="http://schemas.microsoft.com/office/drawing/2014/main" id="{24DD8AC2-454A-9948-BB2B-36396F3232AC}"/>
              </a:ext>
            </a:extLst>
          </p:cNvPr>
          <p:cNvSpPr>
            <a:spLocks noGrp="1"/>
          </p:cNvSpPr>
          <p:nvPr>
            <p:ph idx="1"/>
          </p:nvPr>
        </p:nvSpPr>
        <p:spPr/>
        <p:txBody>
          <a:bodyPr/>
          <a:lstStyle/>
          <a:p>
            <a:r>
              <a:rPr lang="en-US" sz="4000" dirty="0"/>
              <a:t>Data warehouses are data management systems that are optimized to support analytic queries that involve reading large datasets.</a:t>
            </a:r>
          </a:p>
          <a:p>
            <a:endParaRPr lang="en-US" sz="4000" dirty="0"/>
          </a:p>
          <a:p>
            <a:r>
              <a:rPr lang="en-US" sz="4000" dirty="0"/>
              <a:t>Data warehouses have different design goals and properties than do DBMSs. </a:t>
            </a:r>
          </a:p>
          <a:p>
            <a:r>
              <a:rPr lang="en-US" sz="4000" dirty="0"/>
              <a:t>Examples:</a:t>
            </a:r>
          </a:p>
          <a:p>
            <a:pPr lvl="1"/>
            <a:r>
              <a:rPr lang="en-US" sz="3200" dirty="0"/>
              <a:t>A medical center’s clinical DBMS is typically designed to enable many concurrent requests to read and update information on individual patients (e.g., “what is Ms. Smith’ s current weight?” or “Mr. Jones was prescribed Aspirin”). </a:t>
            </a:r>
          </a:p>
          <a:p>
            <a:pPr lvl="1"/>
            <a:r>
              <a:rPr lang="en-US" sz="3200" dirty="0"/>
              <a:t>Data from this DBMS are uploaded periodically (e.g., once a day) into the medical center’s data warehouse to support aggregate queries such as “What factors are correlated with length of stay?”</a:t>
            </a:r>
          </a:p>
          <a:p>
            <a:pPr lvl="1"/>
            <a:endParaRPr lang="en-US" sz="3200" dirty="0"/>
          </a:p>
          <a:p>
            <a:endParaRPr lang="en-US" dirty="0"/>
          </a:p>
          <a:p>
            <a:endParaRPr lang="en-US" dirty="0"/>
          </a:p>
        </p:txBody>
      </p:sp>
      <p:sp>
        <p:nvSpPr>
          <p:cNvPr id="7" name="Footer Placeholder 6">
            <a:extLst>
              <a:ext uri="{FF2B5EF4-FFF2-40B4-BE49-F238E27FC236}">
                <a16:creationId xmlns:a16="http://schemas.microsoft.com/office/drawing/2014/main" id="{1DE0DD44-856C-2642-8E59-241A422476CB}"/>
              </a:ext>
            </a:extLst>
          </p:cNvPr>
          <p:cNvSpPr>
            <a:spLocks noGrp="1"/>
          </p:cNvSpPr>
          <p:nvPr>
            <p:ph type="ftr" sz="quarter" idx="11"/>
          </p:nvPr>
        </p:nvSpPr>
        <p:spPr/>
        <p:txBody>
          <a:bodyPr/>
          <a:lstStyle/>
          <a:p>
            <a:r>
              <a:rPr lang="en-US" dirty="0"/>
              <a:t>Distributed and Cloud Computing - Fall 2021</a:t>
            </a:r>
          </a:p>
        </p:txBody>
      </p:sp>
      <p:sp>
        <p:nvSpPr>
          <p:cNvPr id="8" name="Slide Number Placeholder 7">
            <a:extLst>
              <a:ext uri="{FF2B5EF4-FFF2-40B4-BE49-F238E27FC236}">
                <a16:creationId xmlns:a16="http://schemas.microsoft.com/office/drawing/2014/main" id="{B9621E46-391F-7C4F-9502-8787A82F5C7C}"/>
              </a:ext>
            </a:extLst>
          </p:cNvPr>
          <p:cNvSpPr>
            <a:spLocks noGrp="1"/>
          </p:cNvSpPr>
          <p:nvPr>
            <p:ph type="sldNum" sz="quarter" idx="12"/>
          </p:nvPr>
        </p:nvSpPr>
        <p:spPr/>
        <p:txBody>
          <a:bodyPr/>
          <a:lstStyle/>
          <a:p>
            <a:fld id="{E5F9FE24-64CB-6D42-A9EC-97246F7285E9}" type="slidenum">
              <a:rPr lang="en-US" smtClean="0"/>
              <a:t>62</a:t>
            </a:fld>
            <a:endParaRPr lang="en-US"/>
          </a:p>
        </p:txBody>
      </p:sp>
    </p:spTree>
    <p:extLst>
      <p:ext uri="{BB962C8B-B14F-4D97-AF65-F5344CB8AC3E}">
        <p14:creationId xmlns:p14="http://schemas.microsoft.com/office/powerpoint/2010/main" val="32988064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12656-A324-7D45-AB1C-71F073918E93}"/>
              </a:ext>
            </a:extLst>
          </p:cNvPr>
          <p:cNvSpPr>
            <a:spLocks noGrp="1"/>
          </p:cNvSpPr>
          <p:nvPr>
            <p:ph type="title"/>
          </p:nvPr>
        </p:nvSpPr>
        <p:spPr/>
        <p:txBody>
          <a:bodyPr/>
          <a:lstStyle/>
          <a:p>
            <a:r>
              <a:rPr lang="en-US" b="1" dirty="0"/>
              <a:t>Warehouse</a:t>
            </a:r>
            <a:r>
              <a:rPr lang="en-US" dirty="0"/>
              <a:t> Analytics in the Cloud</a:t>
            </a:r>
          </a:p>
        </p:txBody>
      </p:sp>
      <p:sp>
        <p:nvSpPr>
          <p:cNvPr id="3" name="Content Placeholder 2">
            <a:extLst>
              <a:ext uri="{FF2B5EF4-FFF2-40B4-BE49-F238E27FC236}">
                <a16:creationId xmlns:a16="http://schemas.microsoft.com/office/drawing/2014/main" id="{A50A30B6-4F99-DF48-86C1-DA1C3EBB31EC}"/>
              </a:ext>
            </a:extLst>
          </p:cNvPr>
          <p:cNvSpPr>
            <a:spLocks noGrp="1"/>
          </p:cNvSpPr>
          <p:nvPr>
            <p:ph idx="1"/>
          </p:nvPr>
        </p:nvSpPr>
        <p:spPr/>
        <p:txBody>
          <a:bodyPr/>
          <a:lstStyle/>
          <a:p>
            <a:r>
              <a:rPr lang="en-US" dirty="0"/>
              <a:t>Amazon AWS:</a:t>
            </a:r>
          </a:p>
          <a:p>
            <a:pPr lvl="1"/>
            <a:r>
              <a:rPr lang="en-US" b="1" dirty="0"/>
              <a:t>Redshift:</a:t>
            </a:r>
            <a:r>
              <a:rPr lang="en-US" dirty="0"/>
              <a:t> designed to support high performance execution of analytic and reporting workloads against large datasets</a:t>
            </a:r>
          </a:p>
          <a:p>
            <a:pPr marL="0" indent="0">
              <a:buNone/>
            </a:pPr>
            <a:endParaRPr lang="en-US" dirty="0"/>
          </a:p>
          <a:p>
            <a:r>
              <a:rPr lang="en-US" dirty="0"/>
              <a:t>Google GCP:</a:t>
            </a:r>
          </a:p>
          <a:p>
            <a:pPr lvl="1"/>
            <a:r>
              <a:rPr lang="en-US" b="1" dirty="0" err="1"/>
              <a:t>BigQuery</a:t>
            </a:r>
            <a:r>
              <a:rPr lang="en-US" b="1" dirty="0"/>
              <a:t>:</a:t>
            </a:r>
            <a:r>
              <a:rPr lang="en-US" dirty="0"/>
              <a:t> fully distributed and replicated, so durability is not an issue. It also supports SQL query semantics</a:t>
            </a:r>
          </a:p>
          <a:p>
            <a:pPr marL="0" indent="0">
              <a:buNone/>
            </a:pPr>
            <a:endParaRPr lang="en-US" dirty="0"/>
          </a:p>
          <a:p>
            <a:r>
              <a:rPr lang="en-US" dirty="0"/>
              <a:t>Microsoft Azure:</a:t>
            </a:r>
          </a:p>
          <a:p>
            <a:pPr lvl="1"/>
            <a:r>
              <a:rPr lang="en-US" b="1" dirty="0"/>
              <a:t>Data Lake:  </a:t>
            </a:r>
            <a:r>
              <a:rPr lang="en-US" dirty="0"/>
              <a:t>a full suite of data analytics tools built on the open-source YARN and </a:t>
            </a:r>
            <a:r>
              <a:rPr lang="en-US" dirty="0" err="1"/>
              <a:t>WebHDFS</a:t>
            </a:r>
            <a:r>
              <a:rPr lang="en-US" dirty="0"/>
              <a:t> platforms</a:t>
            </a:r>
          </a:p>
          <a:p>
            <a:pPr lvl="1"/>
            <a:endParaRPr lang="en-US" dirty="0"/>
          </a:p>
        </p:txBody>
      </p:sp>
      <p:sp>
        <p:nvSpPr>
          <p:cNvPr id="7" name="Footer Placeholder 6">
            <a:extLst>
              <a:ext uri="{FF2B5EF4-FFF2-40B4-BE49-F238E27FC236}">
                <a16:creationId xmlns:a16="http://schemas.microsoft.com/office/drawing/2014/main" id="{90B86BBB-BBD2-0240-9AC3-F7DDA0700D19}"/>
              </a:ext>
            </a:extLst>
          </p:cNvPr>
          <p:cNvSpPr>
            <a:spLocks noGrp="1"/>
          </p:cNvSpPr>
          <p:nvPr>
            <p:ph type="ftr" sz="quarter" idx="11"/>
          </p:nvPr>
        </p:nvSpPr>
        <p:spPr/>
        <p:txBody>
          <a:bodyPr/>
          <a:lstStyle/>
          <a:p>
            <a:r>
              <a:rPr lang="en-US"/>
              <a:t>Distributed and Cloud Computing - Fall 2021</a:t>
            </a:r>
          </a:p>
        </p:txBody>
      </p:sp>
      <p:sp>
        <p:nvSpPr>
          <p:cNvPr id="8" name="Slide Number Placeholder 7">
            <a:extLst>
              <a:ext uri="{FF2B5EF4-FFF2-40B4-BE49-F238E27FC236}">
                <a16:creationId xmlns:a16="http://schemas.microsoft.com/office/drawing/2014/main" id="{881F9764-0187-3F41-9FAA-5B6B47D325D3}"/>
              </a:ext>
            </a:extLst>
          </p:cNvPr>
          <p:cNvSpPr>
            <a:spLocks noGrp="1"/>
          </p:cNvSpPr>
          <p:nvPr>
            <p:ph type="sldNum" sz="quarter" idx="12"/>
          </p:nvPr>
        </p:nvSpPr>
        <p:spPr/>
        <p:txBody>
          <a:bodyPr/>
          <a:lstStyle/>
          <a:p>
            <a:fld id="{E5F9FE24-64CB-6D42-A9EC-97246F7285E9}" type="slidenum">
              <a:rPr lang="en-US" smtClean="0"/>
              <a:t>63</a:t>
            </a:fld>
            <a:endParaRPr lang="en-US"/>
          </a:p>
        </p:txBody>
      </p:sp>
    </p:spTree>
    <p:extLst>
      <p:ext uri="{BB962C8B-B14F-4D97-AF65-F5344CB8AC3E}">
        <p14:creationId xmlns:p14="http://schemas.microsoft.com/office/powerpoint/2010/main" val="31806615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7D74D-4853-2948-AF6C-DC6969865BBB}"/>
              </a:ext>
            </a:extLst>
          </p:cNvPr>
          <p:cNvSpPr>
            <a:spLocks noGrp="1"/>
          </p:cNvSpPr>
          <p:nvPr>
            <p:ph type="title"/>
          </p:nvPr>
        </p:nvSpPr>
        <p:spPr/>
        <p:txBody>
          <a:bodyPr/>
          <a:lstStyle/>
          <a:p>
            <a:r>
              <a:rPr lang="en-US" dirty="0"/>
              <a:t>Storage Models (5/5):</a:t>
            </a:r>
            <a:br>
              <a:rPr lang="en-US" dirty="0"/>
            </a:br>
            <a:r>
              <a:rPr lang="en-US" b="1" dirty="0"/>
              <a:t>Archival Storage</a:t>
            </a:r>
            <a:endParaRPr lang="en-US" dirty="0"/>
          </a:p>
        </p:txBody>
      </p:sp>
      <p:sp>
        <p:nvSpPr>
          <p:cNvPr id="3" name="Content Placeholder 2">
            <a:extLst>
              <a:ext uri="{FF2B5EF4-FFF2-40B4-BE49-F238E27FC236}">
                <a16:creationId xmlns:a16="http://schemas.microsoft.com/office/drawing/2014/main" id="{5B86F86A-086D-B546-B21C-E08E3D2C5D88}"/>
              </a:ext>
            </a:extLst>
          </p:cNvPr>
          <p:cNvSpPr>
            <a:spLocks noGrp="1"/>
          </p:cNvSpPr>
          <p:nvPr>
            <p:ph idx="1"/>
          </p:nvPr>
        </p:nvSpPr>
        <p:spPr/>
        <p:txBody>
          <a:bodyPr/>
          <a:lstStyle/>
          <a:p>
            <a:r>
              <a:rPr lang="en-US" dirty="0"/>
              <a:t>Data archiving is the practice of identifying data that is no longer active and moving it out of production systems into long-term storage systems. </a:t>
            </a:r>
          </a:p>
          <a:p>
            <a:endParaRPr lang="en-US" dirty="0"/>
          </a:p>
          <a:p>
            <a:r>
              <a:rPr lang="en-US" dirty="0"/>
              <a:t>Archival data is stored so that at any time it can be brought back into service.</a:t>
            </a:r>
          </a:p>
        </p:txBody>
      </p:sp>
      <p:sp>
        <p:nvSpPr>
          <p:cNvPr id="7" name="Footer Placeholder 6">
            <a:extLst>
              <a:ext uri="{FF2B5EF4-FFF2-40B4-BE49-F238E27FC236}">
                <a16:creationId xmlns:a16="http://schemas.microsoft.com/office/drawing/2014/main" id="{444E066B-2157-9A48-934D-44D7AF4AF6CB}"/>
              </a:ext>
            </a:extLst>
          </p:cNvPr>
          <p:cNvSpPr>
            <a:spLocks noGrp="1"/>
          </p:cNvSpPr>
          <p:nvPr>
            <p:ph type="ftr" sz="quarter" idx="11"/>
          </p:nvPr>
        </p:nvSpPr>
        <p:spPr/>
        <p:txBody>
          <a:bodyPr/>
          <a:lstStyle/>
          <a:p>
            <a:r>
              <a:rPr lang="en-US"/>
              <a:t>Distributed and Cloud Computing - Fall 2021</a:t>
            </a:r>
          </a:p>
        </p:txBody>
      </p:sp>
      <p:sp>
        <p:nvSpPr>
          <p:cNvPr id="8" name="Slide Number Placeholder 7">
            <a:extLst>
              <a:ext uri="{FF2B5EF4-FFF2-40B4-BE49-F238E27FC236}">
                <a16:creationId xmlns:a16="http://schemas.microsoft.com/office/drawing/2014/main" id="{F0144379-D02D-2042-901F-0E7110C34972}"/>
              </a:ext>
            </a:extLst>
          </p:cNvPr>
          <p:cNvSpPr>
            <a:spLocks noGrp="1"/>
          </p:cNvSpPr>
          <p:nvPr>
            <p:ph type="sldNum" sz="quarter" idx="12"/>
          </p:nvPr>
        </p:nvSpPr>
        <p:spPr/>
        <p:txBody>
          <a:bodyPr/>
          <a:lstStyle/>
          <a:p>
            <a:fld id="{E5F9FE24-64CB-6D42-A9EC-97246F7285E9}" type="slidenum">
              <a:rPr lang="en-US" smtClean="0"/>
              <a:t>64</a:t>
            </a:fld>
            <a:endParaRPr lang="en-US"/>
          </a:p>
        </p:txBody>
      </p:sp>
    </p:spTree>
    <p:extLst>
      <p:ext uri="{BB962C8B-B14F-4D97-AF65-F5344CB8AC3E}">
        <p14:creationId xmlns:p14="http://schemas.microsoft.com/office/powerpoint/2010/main" val="29397783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AAD6D-02E4-914C-A792-E9C482F7E328}"/>
              </a:ext>
            </a:extLst>
          </p:cNvPr>
          <p:cNvSpPr>
            <a:spLocks noGrp="1"/>
          </p:cNvSpPr>
          <p:nvPr>
            <p:ph type="title"/>
          </p:nvPr>
        </p:nvSpPr>
        <p:spPr/>
        <p:txBody>
          <a:bodyPr/>
          <a:lstStyle/>
          <a:p>
            <a:r>
              <a:rPr lang="en-US" dirty="0"/>
              <a:t>The Cloud Storage Landscape</a:t>
            </a:r>
          </a:p>
        </p:txBody>
      </p:sp>
      <p:pic>
        <p:nvPicPr>
          <p:cNvPr id="4" name="Picture 3">
            <a:extLst>
              <a:ext uri="{FF2B5EF4-FFF2-40B4-BE49-F238E27FC236}">
                <a16:creationId xmlns:a16="http://schemas.microsoft.com/office/drawing/2014/main" id="{9847C3FF-7136-1246-9D7E-F3F4F4B7FBC9}"/>
              </a:ext>
            </a:extLst>
          </p:cNvPr>
          <p:cNvPicPr>
            <a:picLocks noChangeAspect="1"/>
          </p:cNvPicPr>
          <p:nvPr/>
        </p:nvPicPr>
        <p:blipFill>
          <a:blip r:embed="rId2"/>
          <a:stretch>
            <a:fillRect/>
          </a:stretch>
        </p:blipFill>
        <p:spPr>
          <a:xfrm>
            <a:off x="2831123" y="3314699"/>
            <a:ext cx="12168553" cy="6286501"/>
          </a:xfrm>
          <a:prstGeom prst="rect">
            <a:avLst/>
          </a:prstGeom>
        </p:spPr>
      </p:pic>
      <p:sp>
        <p:nvSpPr>
          <p:cNvPr id="3" name="Footer Placeholder 2">
            <a:extLst>
              <a:ext uri="{FF2B5EF4-FFF2-40B4-BE49-F238E27FC236}">
                <a16:creationId xmlns:a16="http://schemas.microsoft.com/office/drawing/2014/main" id="{E2BAE1B8-F318-304A-B8C2-1E4BC7E1A056}"/>
              </a:ext>
            </a:extLst>
          </p:cNvPr>
          <p:cNvSpPr>
            <a:spLocks noGrp="1"/>
          </p:cNvSpPr>
          <p:nvPr>
            <p:ph type="ftr" sz="quarter" idx="11"/>
          </p:nvPr>
        </p:nvSpPr>
        <p:spPr/>
        <p:txBody>
          <a:bodyPr/>
          <a:lstStyle/>
          <a:p>
            <a:r>
              <a:rPr lang="en-US"/>
              <a:t>Distributed and Cloud Computing - Fall 2021</a:t>
            </a:r>
          </a:p>
        </p:txBody>
      </p:sp>
      <p:sp>
        <p:nvSpPr>
          <p:cNvPr id="7" name="Slide Number Placeholder 6">
            <a:extLst>
              <a:ext uri="{FF2B5EF4-FFF2-40B4-BE49-F238E27FC236}">
                <a16:creationId xmlns:a16="http://schemas.microsoft.com/office/drawing/2014/main" id="{C8B976FB-D024-D246-8BE2-573F49474121}"/>
              </a:ext>
            </a:extLst>
          </p:cNvPr>
          <p:cNvSpPr>
            <a:spLocks noGrp="1"/>
          </p:cNvSpPr>
          <p:nvPr>
            <p:ph type="sldNum" sz="quarter" idx="12"/>
          </p:nvPr>
        </p:nvSpPr>
        <p:spPr/>
        <p:txBody>
          <a:bodyPr/>
          <a:lstStyle/>
          <a:p>
            <a:fld id="{E5F9FE24-64CB-6D42-A9EC-97246F7285E9}" type="slidenum">
              <a:rPr lang="en-US" smtClean="0"/>
              <a:t>65</a:t>
            </a:fld>
            <a:endParaRPr lang="en-US"/>
          </a:p>
        </p:txBody>
      </p:sp>
    </p:spTree>
    <p:extLst>
      <p:ext uri="{BB962C8B-B14F-4D97-AF65-F5344CB8AC3E}">
        <p14:creationId xmlns:p14="http://schemas.microsoft.com/office/powerpoint/2010/main" val="20641984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EEF34-4886-1B41-8E54-56F848C38EE1}"/>
              </a:ext>
            </a:extLst>
          </p:cNvPr>
          <p:cNvSpPr>
            <a:spLocks noGrp="1"/>
          </p:cNvSpPr>
          <p:nvPr>
            <p:ph type="title"/>
          </p:nvPr>
        </p:nvSpPr>
        <p:spPr/>
        <p:txBody>
          <a:bodyPr/>
          <a:lstStyle/>
          <a:p>
            <a:r>
              <a:rPr lang="en-US" dirty="0"/>
              <a:t>Cloud Storage Parameters</a:t>
            </a:r>
          </a:p>
        </p:txBody>
      </p:sp>
      <p:sp>
        <p:nvSpPr>
          <p:cNvPr id="3" name="Content Placeholder 2">
            <a:extLst>
              <a:ext uri="{FF2B5EF4-FFF2-40B4-BE49-F238E27FC236}">
                <a16:creationId xmlns:a16="http://schemas.microsoft.com/office/drawing/2014/main" id="{415CC2A7-456E-BF41-86FB-3702270CFA63}"/>
              </a:ext>
            </a:extLst>
          </p:cNvPr>
          <p:cNvSpPr>
            <a:spLocks noGrp="1"/>
          </p:cNvSpPr>
          <p:nvPr>
            <p:ph idx="1"/>
          </p:nvPr>
        </p:nvSpPr>
        <p:spPr/>
        <p:txBody>
          <a:bodyPr/>
          <a:lstStyle/>
          <a:p>
            <a:r>
              <a:rPr lang="en-US" sz="2800" dirty="0"/>
              <a:t>Cost per gigabyte</a:t>
            </a:r>
          </a:p>
          <a:p>
            <a:r>
              <a:rPr lang="en-US" sz="2800" dirty="0"/>
              <a:t>Storage capacity limits</a:t>
            </a:r>
          </a:p>
          <a:p>
            <a:r>
              <a:rPr lang="en-US" sz="2800" dirty="0"/>
              <a:t>The maximum number of containers allowed</a:t>
            </a:r>
          </a:p>
          <a:p>
            <a:r>
              <a:rPr lang="en-US" sz="2800" dirty="0"/>
              <a:t>Data encryption</a:t>
            </a:r>
          </a:p>
          <a:p>
            <a:r>
              <a:rPr lang="en-US" sz="2800" dirty="0"/>
              <a:t>Storage compression and/or deduplication</a:t>
            </a:r>
          </a:p>
          <a:p>
            <a:r>
              <a:rPr lang="en-US" sz="2800" dirty="0"/>
              <a:t>If an intelligent analysis of storage usage and/or automated optimization is provided</a:t>
            </a:r>
          </a:p>
          <a:p>
            <a:r>
              <a:rPr lang="en-US" sz="2800" dirty="0"/>
              <a:t>Dynamic container resizing (e.g., capacity on demand)</a:t>
            </a:r>
          </a:p>
          <a:p>
            <a:r>
              <a:rPr lang="en-US" sz="2800" dirty="0"/>
              <a:t>Data read/write speed</a:t>
            </a:r>
          </a:p>
          <a:p>
            <a:r>
              <a:rPr lang="en-US" sz="2800" dirty="0"/>
              <a:t>Number of data reads/writes allowed, or cost per thousand reads/writes</a:t>
            </a:r>
          </a:p>
          <a:p>
            <a:r>
              <a:rPr lang="en-US" sz="2800" dirty="0"/>
              <a:t>Data latency for reads/writes</a:t>
            </a:r>
          </a:p>
          <a:p>
            <a:r>
              <a:rPr lang="en-US" sz="2800" dirty="0"/>
              <a:t>Data retrieval time for archives</a:t>
            </a:r>
          </a:p>
          <a:p>
            <a:r>
              <a:rPr lang="en-US" sz="2800" dirty="0"/>
              <a:t>Archived data retrieval cost</a:t>
            </a:r>
          </a:p>
          <a:p>
            <a:endParaRPr lang="en-US" dirty="0"/>
          </a:p>
        </p:txBody>
      </p:sp>
      <p:sp>
        <p:nvSpPr>
          <p:cNvPr id="4" name="Footer Placeholder 3">
            <a:extLst>
              <a:ext uri="{FF2B5EF4-FFF2-40B4-BE49-F238E27FC236}">
                <a16:creationId xmlns:a16="http://schemas.microsoft.com/office/drawing/2014/main" id="{BC5D88ED-9AC6-804A-88AC-7E8B1C59B54C}"/>
              </a:ext>
            </a:extLst>
          </p:cNvPr>
          <p:cNvSpPr>
            <a:spLocks noGrp="1"/>
          </p:cNvSpPr>
          <p:nvPr>
            <p:ph type="ftr" sz="quarter" idx="11"/>
          </p:nvPr>
        </p:nvSpPr>
        <p:spPr/>
        <p:txBody>
          <a:bodyPr/>
          <a:lstStyle/>
          <a:p>
            <a:r>
              <a:rPr lang="en-US"/>
              <a:t>Distributed and Cloud Computing - Fall 2021</a:t>
            </a:r>
          </a:p>
        </p:txBody>
      </p:sp>
      <p:sp>
        <p:nvSpPr>
          <p:cNvPr id="7" name="Slide Number Placeholder 6">
            <a:extLst>
              <a:ext uri="{FF2B5EF4-FFF2-40B4-BE49-F238E27FC236}">
                <a16:creationId xmlns:a16="http://schemas.microsoft.com/office/drawing/2014/main" id="{E038E7CC-D875-0E49-92D3-6C442692BEB6}"/>
              </a:ext>
            </a:extLst>
          </p:cNvPr>
          <p:cNvSpPr>
            <a:spLocks noGrp="1"/>
          </p:cNvSpPr>
          <p:nvPr>
            <p:ph type="sldNum" sz="quarter" idx="12"/>
          </p:nvPr>
        </p:nvSpPr>
        <p:spPr/>
        <p:txBody>
          <a:bodyPr/>
          <a:lstStyle/>
          <a:p>
            <a:fld id="{E5F9FE24-64CB-6D42-A9EC-97246F7285E9}" type="slidenum">
              <a:rPr lang="en-US" smtClean="0"/>
              <a:t>66</a:t>
            </a:fld>
            <a:endParaRPr lang="en-US"/>
          </a:p>
        </p:txBody>
      </p:sp>
    </p:spTree>
    <p:extLst>
      <p:ext uri="{BB962C8B-B14F-4D97-AF65-F5344CB8AC3E}">
        <p14:creationId xmlns:p14="http://schemas.microsoft.com/office/powerpoint/2010/main" val="40935880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31EE3-6BEA-1C44-BDC7-6B509862F13A}"/>
              </a:ext>
            </a:extLst>
          </p:cNvPr>
          <p:cNvSpPr>
            <a:spLocks noGrp="1"/>
          </p:cNvSpPr>
          <p:nvPr>
            <p:ph type="title"/>
          </p:nvPr>
        </p:nvSpPr>
        <p:spPr/>
        <p:txBody>
          <a:bodyPr/>
          <a:lstStyle/>
          <a:p>
            <a:r>
              <a:rPr lang="en-US" dirty="0"/>
              <a:t>Cloud Storage Features</a:t>
            </a:r>
          </a:p>
        </p:txBody>
      </p:sp>
      <p:sp>
        <p:nvSpPr>
          <p:cNvPr id="3" name="Content Placeholder 2">
            <a:extLst>
              <a:ext uri="{FF2B5EF4-FFF2-40B4-BE49-F238E27FC236}">
                <a16:creationId xmlns:a16="http://schemas.microsoft.com/office/drawing/2014/main" id="{618C51F6-8CE7-2C40-B048-BAEAB1D2C35D}"/>
              </a:ext>
            </a:extLst>
          </p:cNvPr>
          <p:cNvSpPr>
            <a:spLocks noGrp="1"/>
          </p:cNvSpPr>
          <p:nvPr>
            <p:ph idx="1"/>
          </p:nvPr>
        </p:nvSpPr>
        <p:spPr/>
        <p:txBody>
          <a:bodyPr/>
          <a:lstStyle/>
          <a:p>
            <a:r>
              <a:rPr lang="en-US" sz="3600" b="1" dirty="0"/>
              <a:t>Compression</a:t>
            </a:r>
          </a:p>
          <a:p>
            <a:pPr lvl="1"/>
            <a:r>
              <a:rPr lang="en-US" sz="2800" dirty="0"/>
              <a:t>make files smaller so they take up less storage space.</a:t>
            </a:r>
          </a:p>
          <a:p>
            <a:pPr lvl="1"/>
            <a:r>
              <a:rPr lang="en-US" sz="2800" dirty="0"/>
              <a:t>works by looking for repeated information within a file and then replacing that information with a shorter string.</a:t>
            </a:r>
            <a:endParaRPr lang="en-US" sz="3600" dirty="0"/>
          </a:p>
          <a:p>
            <a:r>
              <a:rPr lang="en-US" sz="3600" b="1" dirty="0"/>
              <a:t>Deduplication</a:t>
            </a:r>
          </a:p>
          <a:p>
            <a:pPr lvl="1"/>
            <a:r>
              <a:rPr lang="en-US" sz="2800" dirty="0"/>
              <a:t>works at the file level or block level to eliminate duplicate data.</a:t>
            </a:r>
          </a:p>
          <a:p>
            <a:pPr lvl="1"/>
            <a:r>
              <a:rPr lang="en-US" sz="2800" dirty="0"/>
              <a:t>Example: an email server with a lot of file attachments, might be dozens or even hundreds of backed-up emails that contain the same attached Excel file</a:t>
            </a:r>
          </a:p>
          <a:p>
            <a:pPr lvl="2"/>
            <a:r>
              <a:rPr lang="en-US" sz="2400" dirty="0"/>
              <a:t>With deduplication, only one copy of that Excel file will be stored.</a:t>
            </a:r>
          </a:p>
          <a:p>
            <a:pPr lvl="1"/>
            <a:r>
              <a:rPr lang="en-US" sz="3000" dirty="0"/>
              <a:t>Deduplication can run as an inline process or a background process.</a:t>
            </a:r>
          </a:p>
          <a:p>
            <a:r>
              <a:rPr lang="en-US" sz="3600" b="1" dirty="0"/>
              <a:t>Capacity on Demand</a:t>
            </a:r>
          </a:p>
          <a:p>
            <a:pPr lvl="1"/>
            <a:r>
              <a:rPr lang="en-US" sz="2800" dirty="0"/>
              <a:t>if you need extra storage capacity, it is instantaneously available. </a:t>
            </a:r>
          </a:p>
          <a:p>
            <a:pPr lvl="2"/>
            <a:r>
              <a:rPr lang="en-US" sz="2200" dirty="0"/>
              <a:t>You just pay extra for the extra capacity that you use.</a:t>
            </a:r>
          </a:p>
          <a:p>
            <a:pPr lvl="1"/>
            <a:r>
              <a:rPr lang="en-US" sz="2800" dirty="0"/>
              <a:t>This can get tricky in some cases as you may end up paying much more than you expected.</a:t>
            </a:r>
            <a:br>
              <a:rPr lang="en-US" dirty="0"/>
            </a:br>
            <a:endParaRPr lang="en-US" dirty="0"/>
          </a:p>
        </p:txBody>
      </p:sp>
      <p:sp>
        <p:nvSpPr>
          <p:cNvPr id="4" name="Footer Placeholder 3">
            <a:extLst>
              <a:ext uri="{FF2B5EF4-FFF2-40B4-BE49-F238E27FC236}">
                <a16:creationId xmlns:a16="http://schemas.microsoft.com/office/drawing/2014/main" id="{F2B5BD76-1D6E-5E4D-8E40-6BF8336F42B2}"/>
              </a:ext>
            </a:extLst>
          </p:cNvPr>
          <p:cNvSpPr>
            <a:spLocks noGrp="1"/>
          </p:cNvSpPr>
          <p:nvPr>
            <p:ph type="ftr" sz="quarter" idx="11"/>
          </p:nvPr>
        </p:nvSpPr>
        <p:spPr/>
        <p:txBody>
          <a:bodyPr/>
          <a:lstStyle/>
          <a:p>
            <a:r>
              <a:rPr lang="en-US"/>
              <a:t>Distributed and Cloud Computing - Fall 2021</a:t>
            </a:r>
          </a:p>
        </p:txBody>
      </p:sp>
      <p:sp>
        <p:nvSpPr>
          <p:cNvPr id="7" name="Slide Number Placeholder 6">
            <a:extLst>
              <a:ext uri="{FF2B5EF4-FFF2-40B4-BE49-F238E27FC236}">
                <a16:creationId xmlns:a16="http://schemas.microsoft.com/office/drawing/2014/main" id="{A608C835-129D-A64A-991F-7792EB8AB83D}"/>
              </a:ext>
            </a:extLst>
          </p:cNvPr>
          <p:cNvSpPr>
            <a:spLocks noGrp="1"/>
          </p:cNvSpPr>
          <p:nvPr>
            <p:ph type="sldNum" sz="quarter" idx="12"/>
          </p:nvPr>
        </p:nvSpPr>
        <p:spPr/>
        <p:txBody>
          <a:bodyPr/>
          <a:lstStyle/>
          <a:p>
            <a:fld id="{E5F9FE24-64CB-6D42-A9EC-97246F7285E9}" type="slidenum">
              <a:rPr lang="en-US" smtClean="0"/>
              <a:t>67</a:t>
            </a:fld>
            <a:endParaRPr lang="en-US"/>
          </a:p>
        </p:txBody>
      </p:sp>
    </p:spTree>
    <p:extLst>
      <p:ext uri="{BB962C8B-B14F-4D97-AF65-F5344CB8AC3E}">
        <p14:creationId xmlns:p14="http://schemas.microsoft.com/office/powerpoint/2010/main" val="708591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35CBB-C96D-D74D-8CBB-484826CCCD17}"/>
              </a:ext>
            </a:extLst>
          </p:cNvPr>
          <p:cNvSpPr>
            <a:spLocks noGrp="1"/>
          </p:cNvSpPr>
          <p:nvPr>
            <p:ph type="title"/>
          </p:nvPr>
        </p:nvSpPr>
        <p:spPr/>
        <p:txBody>
          <a:bodyPr/>
          <a:lstStyle/>
          <a:p>
            <a:r>
              <a:rPr lang="en-US" dirty="0"/>
              <a:t>Using Cloud Storage Services</a:t>
            </a:r>
          </a:p>
        </p:txBody>
      </p:sp>
      <p:sp>
        <p:nvSpPr>
          <p:cNvPr id="3" name="Content Placeholder 2">
            <a:extLst>
              <a:ext uri="{FF2B5EF4-FFF2-40B4-BE49-F238E27FC236}">
                <a16:creationId xmlns:a16="http://schemas.microsoft.com/office/drawing/2014/main" id="{57B9E178-C46B-C24C-839D-B1012C206271}"/>
              </a:ext>
            </a:extLst>
          </p:cNvPr>
          <p:cNvSpPr>
            <a:spLocks noGrp="1"/>
          </p:cNvSpPr>
          <p:nvPr>
            <p:ph idx="1"/>
          </p:nvPr>
        </p:nvSpPr>
        <p:spPr>
          <a:xfrm>
            <a:off x="1450730" y="2316407"/>
            <a:ext cx="15773400" cy="6527007"/>
          </a:xfrm>
        </p:spPr>
        <p:txBody>
          <a:bodyPr/>
          <a:lstStyle/>
          <a:p>
            <a:r>
              <a:rPr lang="en-US" dirty="0"/>
              <a:t>Two main methods for managing data services: </a:t>
            </a:r>
          </a:p>
          <a:p>
            <a:pPr lvl="1"/>
            <a:r>
              <a:rPr lang="en-US" dirty="0"/>
              <a:t>Console: accomplish anything that you want to do with a few mouse clicks.</a:t>
            </a:r>
          </a:p>
          <a:p>
            <a:pPr lvl="1"/>
            <a:r>
              <a:rPr lang="en-US" dirty="0"/>
              <a:t>REST API: suitable for repetitive tasks (e.g., handling thousands of objects on a daily basis)</a:t>
            </a:r>
          </a:p>
          <a:p>
            <a:pPr lvl="2"/>
            <a:r>
              <a:rPr lang="en-US" dirty="0"/>
              <a:t>programmatical access to services through Software Development Kits (SDKs).</a:t>
            </a:r>
          </a:p>
          <a:p>
            <a:pPr lvl="2"/>
            <a:endParaRPr lang="en-US" dirty="0"/>
          </a:p>
          <a:p>
            <a:r>
              <a:rPr lang="en-US" dirty="0"/>
              <a:t>Cloud provider’s REST APIs and SDK are not identical.</a:t>
            </a:r>
          </a:p>
          <a:p>
            <a:endParaRPr lang="en-US" dirty="0"/>
          </a:p>
          <a:p>
            <a:r>
              <a:rPr lang="en-US" dirty="0"/>
              <a:t>Efforts for standard Python SDK:</a:t>
            </a:r>
          </a:p>
          <a:p>
            <a:pPr lvl="1"/>
            <a:r>
              <a:rPr lang="en-US" b="1" dirty="0" err="1"/>
              <a:t>CloudBridge</a:t>
            </a:r>
            <a:endParaRPr lang="en-US" b="1" dirty="0"/>
          </a:p>
          <a:p>
            <a:pPr lvl="1"/>
            <a:r>
              <a:rPr lang="en-US" b="1" dirty="0"/>
              <a:t>Apache </a:t>
            </a:r>
            <a:r>
              <a:rPr lang="en-US" b="1" dirty="0" err="1"/>
              <a:t>Libcloud</a:t>
            </a:r>
            <a:endParaRPr lang="en-US" b="1" dirty="0"/>
          </a:p>
        </p:txBody>
      </p:sp>
      <p:sp>
        <p:nvSpPr>
          <p:cNvPr id="7" name="Footer Placeholder 6">
            <a:extLst>
              <a:ext uri="{FF2B5EF4-FFF2-40B4-BE49-F238E27FC236}">
                <a16:creationId xmlns:a16="http://schemas.microsoft.com/office/drawing/2014/main" id="{B79FE7A8-BECC-DE4C-9C8F-5DBFAE946442}"/>
              </a:ext>
            </a:extLst>
          </p:cNvPr>
          <p:cNvSpPr>
            <a:spLocks noGrp="1"/>
          </p:cNvSpPr>
          <p:nvPr>
            <p:ph type="ftr" sz="quarter" idx="11"/>
          </p:nvPr>
        </p:nvSpPr>
        <p:spPr/>
        <p:txBody>
          <a:bodyPr/>
          <a:lstStyle/>
          <a:p>
            <a:r>
              <a:rPr lang="en-US"/>
              <a:t>Distributed and Cloud Computing - Fall 2021</a:t>
            </a:r>
          </a:p>
        </p:txBody>
      </p:sp>
      <p:sp>
        <p:nvSpPr>
          <p:cNvPr id="8" name="Slide Number Placeholder 7">
            <a:extLst>
              <a:ext uri="{FF2B5EF4-FFF2-40B4-BE49-F238E27FC236}">
                <a16:creationId xmlns:a16="http://schemas.microsoft.com/office/drawing/2014/main" id="{0E6B1188-46A8-D14A-954B-AC2EC86519C5}"/>
              </a:ext>
            </a:extLst>
          </p:cNvPr>
          <p:cNvSpPr>
            <a:spLocks noGrp="1"/>
          </p:cNvSpPr>
          <p:nvPr>
            <p:ph type="sldNum" sz="quarter" idx="12"/>
          </p:nvPr>
        </p:nvSpPr>
        <p:spPr/>
        <p:txBody>
          <a:bodyPr/>
          <a:lstStyle/>
          <a:p>
            <a:fld id="{E5F9FE24-64CB-6D42-A9EC-97246F7285E9}" type="slidenum">
              <a:rPr lang="en-US" smtClean="0"/>
              <a:t>68</a:t>
            </a:fld>
            <a:endParaRPr lang="en-US"/>
          </a:p>
        </p:txBody>
      </p:sp>
    </p:spTree>
    <p:extLst>
      <p:ext uri="{BB962C8B-B14F-4D97-AF65-F5344CB8AC3E}">
        <p14:creationId xmlns:p14="http://schemas.microsoft.com/office/powerpoint/2010/main" val="6358542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4A70A2-18C0-E444-B632-774D8F221E74}"/>
              </a:ext>
            </a:extLst>
          </p:cNvPr>
          <p:cNvSpPr>
            <a:spLocks noGrp="1"/>
          </p:cNvSpPr>
          <p:nvPr>
            <p:ph type="ctrTitle"/>
          </p:nvPr>
        </p:nvSpPr>
        <p:spPr/>
        <p:txBody>
          <a:bodyPr/>
          <a:lstStyle/>
          <a:p>
            <a:r>
              <a:rPr lang="en-US" dirty="0"/>
              <a:t>Part 2</a:t>
            </a:r>
          </a:p>
        </p:txBody>
      </p:sp>
      <p:sp>
        <p:nvSpPr>
          <p:cNvPr id="5" name="Subtitle 4">
            <a:extLst>
              <a:ext uri="{FF2B5EF4-FFF2-40B4-BE49-F238E27FC236}">
                <a16:creationId xmlns:a16="http://schemas.microsoft.com/office/drawing/2014/main" id="{982B49B8-EBF3-9F4F-AD8B-D1A749444257}"/>
              </a:ext>
            </a:extLst>
          </p:cNvPr>
          <p:cNvSpPr>
            <a:spLocks noGrp="1"/>
          </p:cNvSpPr>
          <p:nvPr>
            <p:ph type="subTitle" idx="1"/>
          </p:nvPr>
        </p:nvSpPr>
        <p:spPr/>
        <p:txBody>
          <a:bodyPr/>
          <a:lstStyle/>
          <a:p>
            <a:r>
              <a:rPr lang="en-US" dirty="0"/>
              <a:t>AWS Academy Cloud Foundations Course</a:t>
            </a:r>
          </a:p>
          <a:p>
            <a:r>
              <a:rPr lang="en-US" dirty="0"/>
              <a:t>Module 7: Storage</a:t>
            </a:r>
          </a:p>
        </p:txBody>
      </p:sp>
      <p:sp>
        <p:nvSpPr>
          <p:cNvPr id="7" name="Footer Placeholder 6">
            <a:extLst>
              <a:ext uri="{FF2B5EF4-FFF2-40B4-BE49-F238E27FC236}">
                <a16:creationId xmlns:a16="http://schemas.microsoft.com/office/drawing/2014/main" id="{1EF77370-5C0D-C246-BBEB-759086236A01}"/>
              </a:ext>
            </a:extLst>
          </p:cNvPr>
          <p:cNvSpPr>
            <a:spLocks noGrp="1"/>
          </p:cNvSpPr>
          <p:nvPr>
            <p:ph type="ftr" sz="quarter" idx="11"/>
          </p:nvPr>
        </p:nvSpPr>
        <p:spPr/>
        <p:txBody>
          <a:bodyPr/>
          <a:lstStyle/>
          <a:p>
            <a:r>
              <a:rPr lang="en-US"/>
              <a:t>Distributed and Cloud Computing - Fall 2021</a:t>
            </a:r>
          </a:p>
        </p:txBody>
      </p:sp>
      <p:sp>
        <p:nvSpPr>
          <p:cNvPr id="8" name="Slide Number Placeholder 7">
            <a:extLst>
              <a:ext uri="{FF2B5EF4-FFF2-40B4-BE49-F238E27FC236}">
                <a16:creationId xmlns:a16="http://schemas.microsoft.com/office/drawing/2014/main" id="{F5A8860C-5468-034F-8C55-6B29E297FD05}"/>
              </a:ext>
            </a:extLst>
          </p:cNvPr>
          <p:cNvSpPr>
            <a:spLocks noGrp="1"/>
          </p:cNvSpPr>
          <p:nvPr>
            <p:ph type="sldNum" sz="quarter" idx="12"/>
          </p:nvPr>
        </p:nvSpPr>
        <p:spPr/>
        <p:txBody>
          <a:bodyPr/>
          <a:lstStyle/>
          <a:p>
            <a:fld id="{E5F9FE24-64CB-6D42-A9EC-97246F7285E9}" type="slidenum">
              <a:rPr lang="en-US" smtClean="0"/>
              <a:t>69</a:t>
            </a:fld>
            <a:endParaRPr lang="en-US"/>
          </a:p>
        </p:txBody>
      </p:sp>
    </p:spTree>
    <p:extLst>
      <p:ext uri="{BB962C8B-B14F-4D97-AF65-F5344CB8AC3E}">
        <p14:creationId xmlns:p14="http://schemas.microsoft.com/office/powerpoint/2010/main" val="1683075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BBC38-73C5-BD45-8541-D1285DC49F24}"/>
              </a:ext>
            </a:extLst>
          </p:cNvPr>
          <p:cNvSpPr>
            <a:spLocks noGrp="1"/>
          </p:cNvSpPr>
          <p:nvPr>
            <p:ph type="title"/>
          </p:nvPr>
        </p:nvSpPr>
        <p:spPr/>
        <p:txBody>
          <a:bodyPr/>
          <a:lstStyle/>
          <a:p>
            <a:r>
              <a:rPr lang="en-US" dirty="0"/>
              <a:t>HDD (continued)</a:t>
            </a:r>
          </a:p>
        </p:txBody>
      </p:sp>
      <p:sp>
        <p:nvSpPr>
          <p:cNvPr id="3" name="Content Placeholder 2">
            <a:extLst>
              <a:ext uri="{FF2B5EF4-FFF2-40B4-BE49-F238E27FC236}">
                <a16:creationId xmlns:a16="http://schemas.microsoft.com/office/drawing/2014/main" id="{E3593A67-282D-B34C-9789-D9EFBA12DC1C}"/>
              </a:ext>
            </a:extLst>
          </p:cNvPr>
          <p:cNvSpPr>
            <a:spLocks noGrp="1"/>
          </p:cNvSpPr>
          <p:nvPr>
            <p:ph idx="1"/>
          </p:nvPr>
        </p:nvSpPr>
        <p:spPr>
          <a:xfrm>
            <a:off x="1257300" y="2738438"/>
            <a:ext cx="15773400" cy="6796088"/>
          </a:xfrm>
        </p:spPr>
        <p:txBody>
          <a:bodyPr/>
          <a:lstStyle/>
          <a:p>
            <a:r>
              <a:rPr lang="en-US" b="1" dirty="0"/>
              <a:t>Magnetic disks </a:t>
            </a:r>
            <a:r>
              <a:rPr lang="en-US" dirty="0"/>
              <a:t>provide bulk of secondary storage of modern computers</a:t>
            </a:r>
          </a:p>
          <a:p>
            <a:r>
              <a:rPr lang="en-US" dirty="0"/>
              <a:t>Drives rotate at 60 to 250 times per second </a:t>
            </a:r>
          </a:p>
          <a:p>
            <a:r>
              <a:rPr lang="en-US" b="1" dirty="0"/>
              <a:t>Transfer rate </a:t>
            </a:r>
            <a:r>
              <a:rPr lang="en-US" dirty="0"/>
              <a:t>is rate at which data flow between drive and computer</a:t>
            </a:r>
          </a:p>
          <a:p>
            <a:r>
              <a:rPr lang="en-US" dirty="0">
                <a:highlight>
                  <a:srgbClr val="FFFF00"/>
                </a:highlight>
              </a:rPr>
              <a:t>Positioning time </a:t>
            </a:r>
            <a:r>
              <a:rPr lang="en-US" dirty="0"/>
              <a:t>(random-access time) is time to move disk arm to desired cylinder (</a:t>
            </a:r>
            <a:r>
              <a:rPr lang="en-US" dirty="0">
                <a:highlight>
                  <a:srgbClr val="FFFF00"/>
                </a:highlight>
              </a:rPr>
              <a:t>seek time</a:t>
            </a:r>
            <a:r>
              <a:rPr lang="en-US" dirty="0"/>
              <a:t>) and time for desired sector to rotate under the disk head (</a:t>
            </a:r>
            <a:r>
              <a:rPr lang="en-US" dirty="0">
                <a:highlight>
                  <a:srgbClr val="FFFF00"/>
                </a:highlight>
              </a:rPr>
              <a:t>rotational latency</a:t>
            </a:r>
            <a:r>
              <a:rPr lang="en-US" dirty="0"/>
              <a:t>) </a:t>
            </a:r>
          </a:p>
          <a:p>
            <a:r>
              <a:rPr lang="en-US" dirty="0"/>
              <a:t>Head crash results from disk head making contact with the disk surface -- That’s bad </a:t>
            </a:r>
          </a:p>
        </p:txBody>
      </p:sp>
      <p:sp>
        <p:nvSpPr>
          <p:cNvPr id="6" name="Footer Placeholder 5">
            <a:extLst>
              <a:ext uri="{FF2B5EF4-FFF2-40B4-BE49-F238E27FC236}">
                <a16:creationId xmlns:a16="http://schemas.microsoft.com/office/drawing/2014/main" id="{05587B0C-2721-3040-B247-05D314CDFAC9}"/>
              </a:ext>
            </a:extLst>
          </p:cNvPr>
          <p:cNvSpPr>
            <a:spLocks noGrp="1"/>
          </p:cNvSpPr>
          <p:nvPr>
            <p:ph type="ftr" sz="quarter" idx="11"/>
          </p:nvPr>
        </p:nvSpPr>
        <p:spPr/>
        <p:txBody>
          <a:bodyPr/>
          <a:lstStyle/>
          <a:p>
            <a:r>
              <a:rPr lang="en-US"/>
              <a:t>Distributed and Cloud Computing - Fall 2021</a:t>
            </a:r>
          </a:p>
        </p:txBody>
      </p:sp>
      <p:sp>
        <p:nvSpPr>
          <p:cNvPr id="7" name="Slide Number Placeholder 6">
            <a:extLst>
              <a:ext uri="{FF2B5EF4-FFF2-40B4-BE49-F238E27FC236}">
                <a16:creationId xmlns:a16="http://schemas.microsoft.com/office/drawing/2014/main" id="{217DA492-BA1E-D14D-9D53-8EFC6333AE99}"/>
              </a:ext>
            </a:extLst>
          </p:cNvPr>
          <p:cNvSpPr>
            <a:spLocks noGrp="1"/>
          </p:cNvSpPr>
          <p:nvPr>
            <p:ph type="sldNum" sz="quarter" idx="12"/>
          </p:nvPr>
        </p:nvSpPr>
        <p:spPr/>
        <p:txBody>
          <a:bodyPr/>
          <a:lstStyle/>
          <a:p>
            <a:fld id="{E5F9FE24-64CB-6D42-A9EC-97246F7285E9}" type="slidenum">
              <a:rPr lang="en-US" smtClean="0"/>
              <a:t>7</a:t>
            </a:fld>
            <a:endParaRPr lang="en-US"/>
          </a:p>
        </p:txBody>
      </p:sp>
    </p:spTree>
    <p:extLst>
      <p:ext uri="{BB962C8B-B14F-4D97-AF65-F5344CB8AC3E}">
        <p14:creationId xmlns:p14="http://schemas.microsoft.com/office/powerpoint/2010/main" val="9121159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descr="AWS Academy Cloud Foundations.">
            <a:extLst>
              <a:ext uri="{FF2B5EF4-FFF2-40B4-BE49-F238E27FC236}">
                <a16:creationId xmlns:a16="http://schemas.microsoft.com/office/drawing/2014/main" id="{E8213009-50A0-5448-BFE6-30EFBA8DB8F6}"/>
              </a:ext>
            </a:extLst>
          </p:cNvPr>
          <p:cNvSpPr>
            <a:spLocks noGrp="1"/>
          </p:cNvSpPr>
          <p:nvPr>
            <p:ph type="body" sz="quarter" idx="10"/>
          </p:nvPr>
        </p:nvSpPr>
        <p:spPr/>
        <p:txBody>
          <a:bodyPr>
            <a:normAutofit/>
          </a:bodyPr>
          <a:lstStyle/>
          <a:p>
            <a:r>
              <a:rPr lang="en-US" dirty="0"/>
              <a:t>AWS Academy Cloud Foundations</a:t>
            </a:r>
          </a:p>
        </p:txBody>
      </p:sp>
      <p:sp>
        <p:nvSpPr>
          <p:cNvPr id="6" name="Title 5" descr="Module 7: Storage."/>
          <p:cNvSpPr>
            <a:spLocks noGrp="1"/>
          </p:cNvSpPr>
          <p:nvPr>
            <p:ph type="title"/>
          </p:nvPr>
        </p:nvSpPr>
        <p:spPr/>
        <p:txBody>
          <a:bodyPr/>
          <a:lstStyle/>
          <a:p>
            <a:r>
              <a:rPr lang="en-US" sz="8100" dirty="0"/>
              <a:t>Module 7: Storage</a:t>
            </a:r>
          </a:p>
        </p:txBody>
      </p:sp>
      <p:sp>
        <p:nvSpPr>
          <p:cNvPr id="3" name="TextBox 2">
            <a:extLst>
              <a:ext uri="{FF2B5EF4-FFF2-40B4-BE49-F238E27FC236}">
                <a16:creationId xmlns:a16="http://schemas.microsoft.com/office/drawing/2014/main" id="{06A6D384-6D2E-7D43-A879-7905EC93D215}"/>
              </a:ext>
              <a:ext uri="{C183D7F6-B498-43B3-948B-1728B52AA6E4}">
                <adec:decorative xmlns:adec="http://schemas.microsoft.com/office/drawing/2017/decorative" val="0"/>
              </a:ext>
            </a:extLst>
          </p:cNvPr>
          <p:cNvSpPr txBox="1"/>
          <p:nvPr/>
        </p:nvSpPr>
        <p:spPr>
          <a:xfrm>
            <a:off x="377687" y="9720470"/>
            <a:ext cx="6162261" cy="300082"/>
          </a:xfrm>
          <a:prstGeom prst="rect">
            <a:avLst/>
          </a:prstGeom>
          <a:noFill/>
        </p:spPr>
        <p:txBody>
          <a:bodyPr wrap="square" rtlCol="0">
            <a:spAutoFit/>
          </a:bodyPr>
          <a:lstStyle/>
          <a:p>
            <a:pPr defTabSz="1371600">
              <a:buClrTx/>
            </a:pPr>
            <a:r>
              <a:rPr lang="en-US" sz="1350" kern="1200" dirty="0">
                <a:solidFill>
                  <a:srgbClr val="FFFFFF"/>
                </a:solidFill>
                <a:latin typeface="Amazon Ember Light" charset="0"/>
                <a:ea typeface="Amazon Ember Light" charset="0"/>
                <a:cs typeface="Amazon Ember Light" charset="0"/>
              </a:rPr>
              <a:t>© 2019, Amazon Web Services, Inc. or its Affiliates. All rights reserved.</a:t>
            </a:r>
          </a:p>
        </p:txBody>
      </p:sp>
    </p:spTree>
    <p:custDataLst>
      <p:tags r:id="rId1"/>
    </p:custDataLst>
    <p:extLst>
      <p:ext uri="{BB962C8B-B14F-4D97-AF65-F5344CB8AC3E}">
        <p14:creationId xmlns:p14="http://schemas.microsoft.com/office/powerpoint/2010/main" val="40602630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overview</a:t>
            </a:r>
          </a:p>
        </p:txBody>
      </p:sp>
      <p:sp>
        <p:nvSpPr>
          <p:cNvPr id="5" name="Content Placeholder 4"/>
          <p:cNvSpPr>
            <a:spLocks noGrp="1"/>
          </p:cNvSpPr>
          <p:nvPr>
            <p:ph idx="1"/>
          </p:nvPr>
        </p:nvSpPr>
        <p:spPr/>
        <p:txBody>
          <a:bodyPr>
            <a:noAutofit/>
          </a:bodyPr>
          <a:lstStyle/>
          <a:p>
            <a:pPr marL="0" indent="0">
              <a:spcBef>
                <a:spcPts val="2700"/>
              </a:spcBef>
              <a:buNone/>
            </a:pPr>
            <a:r>
              <a:rPr lang="en-US" b="1" dirty="0"/>
              <a:t>Topics</a:t>
            </a:r>
          </a:p>
          <a:p>
            <a:pPr marL="342900" lvl="1">
              <a:spcBef>
                <a:spcPts val="1500"/>
              </a:spcBef>
            </a:pPr>
            <a:r>
              <a:rPr lang="en-US" dirty="0"/>
              <a:t>Amazon Elastic Block Store (Amazon EBS)</a:t>
            </a:r>
          </a:p>
          <a:p>
            <a:pPr marL="342900" lvl="1">
              <a:spcBef>
                <a:spcPts val="1500"/>
              </a:spcBef>
            </a:pPr>
            <a:r>
              <a:rPr lang="en-US" dirty="0"/>
              <a:t>Amazon Simple Storage Service (Amazon S3)</a:t>
            </a:r>
          </a:p>
          <a:p>
            <a:pPr marL="342900" lvl="1">
              <a:spcBef>
                <a:spcPts val="1500"/>
              </a:spcBef>
            </a:pPr>
            <a:r>
              <a:rPr lang="en-US" dirty="0"/>
              <a:t>Amazon Elastic File System (Amazon EFS)</a:t>
            </a:r>
          </a:p>
          <a:p>
            <a:pPr marL="342900" lvl="1">
              <a:spcBef>
                <a:spcPts val="1500"/>
              </a:spcBef>
            </a:pPr>
            <a:r>
              <a:rPr lang="en-US" dirty="0"/>
              <a:t>Amazon Simple Storage Service Glacier</a:t>
            </a:r>
          </a:p>
          <a:p>
            <a:pPr marL="0" indent="0">
              <a:spcBef>
                <a:spcPts val="2700"/>
              </a:spcBef>
              <a:buNone/>
            </a:pPr>
            <a:endParaRPr lang="en-US" dirty="0"/>
          </a:p>
        </p:txBody>
      </p:sp>
      <p:sp>
        <p:nvSpPr>
          <p:cNvPr id="6" name="Content Placeholder 5">
            <a:extLst>
              <a:ext uri="{FF2B5EF4-FFF2-40B4-BE49-F238E27FC236}">
                <a16:creationId xmlns:a16="http://schemas.microsoft.com/office/drawing/2014/main" id="{79AB60CE-670C-974B-8C37-C3795121745F}"/>
              </a:ext>
            </a:extLst>
          </p:cNvPr>
          <p:cNvSpPr>
            <a:spLocks noGrp="1"/>
          </p:cNvSpPr>
          <p:nvPr>
            <p:ph idx="13"/>
          </p:nvPr>
        </p:nvSpPr>
        <p:spPr/>
        <p:txBody>
          <a:bodyPr/>
          <a:lstStyle/>
          <a:p>
            <a:pPr marL="0" indent="0">
              <a:buNone/>
            </a:pPr>
            <a:r>
              <a:rPr lang="en-US" b="1" dirty="0"/>
              <a:t>Demos</a:t>
            </a:r>
          </a:p>
          <a:p>
            <a:r>
              <a:rPr lang="en-US" sz="3600" dirty="0"/>
              <a:t>Amazon EBS console</a:t>
            </a:r>
          </a:p>
          <a:p>
            <a:r>
              <a:rPr lang="en-US" sz="3600" dirty="0"/>
              <a:t>Amazon S3 console</a:t>
            </a:r>
          </a:p>
          <a:p>
            <a:r>
              <a:rPr lang="en-US" sz="3600" dirty="0"/>
              <a:t>Amazon EFS console</a:t>
            </a:r>
          </a:p>
          <a:p>
            <a:r>
              <a:rPr lang="en-US" sz="3600" dirty="0"/>
              <a:t>Amazon S3 Glacier console</a:t>
            </a:r>
          </a:p>
          <a:p>
            <a:pPr marL="0" indent="0">
              <a:buNone/>
            </a:pPr>
            <a:r>
              <a:rPr lang="en-US" b="1" dirty="0"/>
              <a:t>Lab</a:t>
            </a:r>
          </a:p>
          <a:p>
            <a:r>
              <a:rPr lang="en-US" sz="3600" dirty="0"/>
              <a:t>Working with Amazon EBS</a:t>
            </a:r>
            <a:endParaRPr lang="en-US" dirty="0"/>
          </a:p>
        </p:txBody>
      </p:sp>
      <p:sp>
        <p:nvSpPr>
          <p:cNvPr id="11" name="Footer Placeholder 10">
            <a:extLst>
              <a:ext uri="{FF2B5EF4-FFF2-40B4-BE49-F238E27FC236}">
                <a16:creationId xmlns:a16="http://schemas.microsoft.com/office/drawing/2014/main" id="{02F2D423-513E-6747-954E-10364F2DE1CE}"/>
              </a:ext>
            </a:extLst>
          </p:cNvPr>
          <p:cNvSpPr>
            <a:spLocks noGrp="1"/>
          </p:cNvSpPr>
          <p:nvPr>
            <p:ph type="ftr" sz="quarter" idx="3"/>
          </p:nvPr>
        </p:nvSpPr>
        <p:spPr>
          <a:xfrm>
            <a:off x="7249584" y="9535585"/>
            <a:ext cx="5603186" cy="547688"/>
          </a:xfrm>
        </p:spPr>
        <p:txBody>
          <a:bodyPr/>
          <a:lstStyle/>
          <a:p>
            <a:r>
              <a:rPr lang="en-US"/>
              <a:t>Distributed and Cloud Computing - Fall 2021</a:t>
            </a:r>
            <a:endParaRPr lang="en-US" dirty="0"/>
          </a:p>
        </p:txBody>
      </p:sp>
      <p:sp>
        <p:nvSpPr>
          <p:cNvPr id="12" name="Slide Number Placeholder 11">
            <a:extLst>
              <a:ext uri="{FF2B5EF4-FFF2-40B4-BE49-F238E27FC236}">
                <a16:creationId xmlns:a16="http://schemas.microsoft.com/office/drawing/2014/main" id="{D2D3CD2F-4982-1D40-B69F-75FBC5537427}"/>
              </a:ext>
            </a:extLst>
          </p:cNvPr>
          <p:cNvSpPr>
            <a:spLocks noGrp="1"/>
          </p:cNvSpPr>
          <p:nvPr>
            <p:ph type="sldNum" sz="quarter" idx="12"/>
          </p:nvPr>
        </p:nvSpPr>
        <p:spPr/>
        <p:txBody>
          <a:bodyPr/>
          <a:lstStyle/>
          <a:p>
            <a:fld id="{B6A95138-A96E-2F42-A959-2EFD44FE4AB7}" type="slidenum">
              <a:rPr lang="en-US" smtClean="0"/>
              <a:t>71</a:t>
            </a:fld>
            <a:endParaRPr lang="en-US" dirty="0"/>
          </a:p>
        </p:txBody>
      </p:sp>
    </p:spTree>
    <p:custDataLst>
      <p:tags r:id="rId1"/>
    </p:custDataLst>
    <p:extLst>
      <p:ext uri="{BB962C8B-B14F-4D97-AF65-F5344CB8AC3E}">
        <p14:creationId xmlns:p14="http://schemas.microsoft.com/office/powerpoint/2010/main" val="38596011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dirty="0"/>
              <a:t>Module objectives</a:t>
            </a:r>
          </a:p>
        </p:txBody>
      </p:sp>
      <p:sp>
        <p:nvSpPr>
          <p:cNvPr id="9" name="Content Placeholder 8"/>
          <p:cNvSpPr>
            <a:spLocks noGrp="1"/>
          </p:cNvSpPr>
          <p:nvPr>
            <p:ph idx="1"/>
          </p:nvPr>
        </p:nvSpPr>
        <p:spPr/>
        <p:txBody>
          <a:bodyPr/>
          <a:lstStyle/>
          <a:p>
            <a:pPr marL="0" indent="0">
              <a:buNone/>
            </a:pPr>
            <a:r>
              <a:rPr lang="en-US" sz="3000" dirty="0"/>
              <a:t>After completing this module, you should be able to:</a:t>
            </a:r>
          </a:p>
          <a:p>
            <a:pPr lvl="0"/>
            <a:r>
              <a:rPr lang="en-US" sz="3000" dirty="0"/>
              <a:t>Identify the different types of storage</a:t>
            </a:r>
          </a:p>
          <a:p>
            <a:pPr lvl="0"/>
            <a:r>
              <a:rPr lang="en-US" sz="3000" dirty="0"/>
              <a:t>Explain Amazon S3</a:t>
            </a:r>
          </a:p>
          <a:p>
            <a:pPr lvl="0"/>
            <a:r>
              <a:rPr lang="en-US" sz="3000" dirty="0"/>
              <a:t>Identify the functionality in Amazon S3</a:t>
            </a:r>
          </a:p>
          <a:p>
            <a:pPr lvl="0"/>
            <a:r>
              <a:rPr lang="en-US" sz="3000" dirty="0"/>
              <a:t>Explain Amazon EBS</a:t>
            </a:r>
          </a:p>
          <a:p>
            <a:pPr lvl="0"/>
            <a:r>
              <a:rPr lang="en-US" sz="3000" dirty="0"/>
              <a:t>Identify the functionality in Amazon EBS</a:t>
            </a:r>
          </a:p>
          <a:p>
            <a:pPr lvl="0"/>
            <a:r>
              <a:rPr lang="en-US" sz="3000" dirty="0"/>
              <a:t>Perform functions in Amazon EBS to build an Amazon EC2 storage solution </a:t>
            </a:r>
          </a:p>
          <a:p>
            <a:pPr lvl="0"/>
            <a:r>
              <a:rPr lang="en-US" sz="3000" dirty="0"/>
              <a:t>Explain Amazon EFS</a:t>
            </a:r>
          </a:p>
          <a:p>
            <a:pPr lvl="0"/>
            <a:r>
              <a:rPr lang="en-US" sz="3000" dirty="0"/>
              <a:t>Identify the functionality in Amazon EFS</a:t>
            </a:r>
          </a:p>
          <a:p>
            <a:pPr lvl="0"/>
            <a:r>
              <a:rPr lang="en-US" sz="3000" dirty="0"/>
              <a:t>Explain Amazon S3 Glacier</a:t>
            </a:r>
          </a:p>
          <a:p>
            <a:pPr lvl="0"/>
            <a:r>
              <a:rPr lang="en-US" sz="3000" dirty="0"/>
              <a:t>Identify the functionality in Amazon S3 Glacier</a:t>
            </a:r>
          </a:p>
          <a:p>
            <a:pPr lvl="0"/>
            <a:r>
              <a:rPr lang="en-US" sz="3000" dirty="0"/>
              <a:t>Differentiate between Amazon EBS, Amazon S3, Amazon EFS, and Amazon S3 Glacier</a:t>
            </a:r>
          </a:p>
          <a:p>
            <a:endParaRPr lang="en-US" sz="3000" dirty="0"/>
          </a:p>
        </p:txBody>
      </p:sp>
      <p:sp>
        <p:nvSpPr>
          <p:cNvPr id="5" name="Footer Placeholder 4">
            <a:extLst>
              <a:ext uri="{FF2B5EF4-FFF2-40B4-BE49-F238E27FC236}">
                <a16:creationId xmlns:a16="http://schemas.microsoft.com/office/drawing/2014/main" id="{01A94386-C62E-0347-9A3C-04DD15434592}"/>
              </a:ext>
            </a:extLst>
          </p:cNvPr>
          <p:cNvSpPr>
            <a:spLocks noGrp="1"/>
          </p:cNvSpPr>
          <p:nvPr>
            <p:ph type="ftr" sz="quarter" idx="3"/>
          </p:nvPr>
        </p:nvSpPr>
        <p:spPr/>
        <p:txBody>
          <a:bodyPr/>
          <a:lstStyle/>
          <a:p>
            <a:r>
              <a:rPr lang="en-US"/>
              <a:t>Distributed and Cloud Computing - Fall 2021</a:t>
            </a:r>
            <a:endParaRPr lang="en-US" dirty="0"/>
          </a:p>
        </p:txBody>
      </p:sp>
      <p:sp>
        <p:nvSpPr>
          <p:cNvPr id="6" name="Slide Number Placeholder 5">
            <a:extLst>
              <a:ext uri="{FF2B5EF4-FFF2-40B4-BE49-F238E27FC236}">
                <a16:creationId xmlns:a16="http://schemas.microsoft.com/office/drawing/2014/main" id="{0DE975D0-8F62-AF45-9832-3DA7EEB9D6F9}"/>
              </a:ext>
            </a:extLst>
          </p:cNvPr>
          <p:cNvSpPr>
            <a:spLocks noGrp="1"/>
          </p:cNvSpPr>
          <p:nvPr>
            <p:ph type="sldNum" sz="quarter" idx="12"/>
          </p:nvPr>
        </p:nvSpPr>
        <p:spPr/>
        <p:txBody>
          <a:bodyPr/>
          <a:lstStyle/>
          <a:p>
            <a:fld id="{B6A95138-A96E-2F42-A959-2EFD44FE4AB7}" type="slidenum">
              <a:rPr lang="en-US" smtClean="0"/>
              <a:t>72</a:t>
            </a:fld>
            <a:endParaRPr lang="en-US" dirty="0"/>
          </a:p>
        </p:txBody>
      </p:sp>
    </p:spTree>
    <p:custDataLst>
      <p:tags r:id="rId1"/>
    </p:custDataLst>
    <p:extLst>
      <p:ext uri="{BB962C8B-B14F-4D97-AF65-F5344CB8AC3E}">
        <p14:creationId xmlns:p14="http://schemas.microsoft.com/office/powerpoint/2010/main" val="30129332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Core AWS services</a:t>
            </a:r>
          </a:p>
        </p:txBody>
      </p:sp>
      <p:grpSp>
        <p:nvGrpSpPr>
          <p:cNvPr id="5" name="Group 4" descr="AWS Core storage services."/>
          <p:cNvGrpSpPr/>
          <p:nvPr/>
        </p:nvGrpSpPr>
        <p:grpSpPr>
          <a:xfrm>
            <a:off x="347468" y="1841417"/>
            <a:ext cx="17630444" cy="8081300"/>
            <a:chOff x="601378" y="1237120"/>
            <a:chExt cx="11753629" cy="5387533"/>
          </a:xfrm>
        </p:grpSpPr>
        <p:sp>
          <p:nvSpPr>
            <p:cNvPr id="31" name="Rounded Rectangle 30" descr="four storage services.">
              <a:extLst>
                <a:ext uri="{C183D7F6-B498-43B3-948B-1728B52AA6E4}">
                  <adec:decorative xmlns:adec="http://schemas.microsoft.com/office/drawing/2017/decorative" val="0"/>
                </a:ext>
              </a:extLst>
            </p:cNvPr>
            <p:cNvSpPr/>
            <p:nvPr/>
          </p:nvSpPr>
          <p:spPr>
            <a:xfrm>
              <a:off x="6334624" y="1237120"/>
              <a:ext cx="2734973" cy="3179095"/>
            </a:xfrm>
            <a:prstGeom prst="roundRect">
              <a:avLst>
                <a:gd name="adj" fmla="val 12488"/>
              </a:avLst>
            </a:prstGeom>
            <a:solidFill>
              <a:schemeClr val="bg1">
                <a:lumMod val="85000"/>
              </a:schemeClr>
            </a:solidFill>
            <a:ln w="19050"/>
          </p:spPr>
          <p:style>
            <a:lnRef idx="2">
              <a:schemeClr val="dk1"/>
            </a:lnRef>
            <a:fillRef idx="1">
              <a:schemeClr val="lt1"/>
            </a:fillRef>
            <a:effectRef idx="0">
              <a:schemeClr val="dk1"/>
            </a:effectRef>
            <a:fontRef idx="minor">
              <a:schemeClr val="dk1"/>
            </a:fontRef>
          </p:style>
          <p:txBody>
            <a:bodyPr rtlCol="0" anchor="ctr"/>
            <a:lstStyle/>
            <a:p>
              <a:pPr algn="ctr" defTabSz="1371600">
                <a:buClrTx/>
              </a:pPr>
              <a:endParaRPr lang="en-US" sz="3600" kern="1200" dirty="0">
                <a:solidFill>
                  <a:srgbClr val="000000"/>
                </a:solidFill>
                <a:latin typeface="Amazon Ember Light"/>
                <a:ea typeface="Amazon Ember" panose="020B0603020204020204" pitchFamily="34" charset="0"/>
                <a:cs typeface="Amazon Ember" panose="020B0603020204020204" pitchFamily="34" charset="0"/>
              </a:endParaRPr>
            </a:p>
          </p:txBody>
        </p:sp>
        <p:sp>
          <p:nvSpPr>
            <p:cNvPr id="34" name="TextBox 33" descr="Amazon EC2"/>
            <p:cNvSpPr txBox="1"/>
            <p:nvPr/>
          </p:nvSpPr>
          <p:spPr>
            <a:xfrm>
              <a:off x="3487389" y="4222030"/>
              <a:ext cx="2313197" cy="925262"/>
            </a:xfrm>
            <a:prstGeom prst="rect">
              <a:avLst/>
            </a:prstGeom>
            <a:noFill/>
          </p:spPr>
          <p:txBody>
            <a:bodyPr wrap="square" lIns="0" tIns="0" rIns="0" bIns="0" rtlCol="0" anchor="t">
              <a:noAutofit/>
            </a:bodyPr>
            <a:lstStyle/>
            <a:p>
              <a:pPr algn="ctr" defTabSz="1371600">
                <a:buClrTx/>
              </a:pPr>
              <a:r>
                <a:rPr lang="en-US" sz="3600" b="1" kern="1200" dirty="0">
                  <a:latin typeface="Amazon Ember Light"/>
                  <a:ea typeface="Amazon Ember" panose="020B0603020204020204" pitchFamily="34" charset="0"/>
                  <a:cs typeface="Amazon Ember" panose="020B0603020204020204" pitchFamily="34" charset="0"/>
                </a:rPr>
                <a:t>Amazon Elastic Compute Cloud (Amazon EC2)</a:t>
              </a:r>
            </a:p>
          </p:txBody>
        </p:sp>
        <p:sp>
          <p:nvSpPr>
            <p:cNvPr id="39" name="TextBox 21">
              <a:extLst>
                <a:ext uri="{C183D7F6-B498-43B3-948B-1728B52AA6E4}">
                  <adec:decorative xmlns:adec="http://schemas.microsoft.com/office/drawing/2017/decorative" val="1"/>
                </a:ext>
              </a:extLst>
            </p:cNvPr>
            <p:cNvSpPr txBox="1"/>
            <p:nvPr/>
          </p:nvSpPr>
          <p:spPr>
            <a:xfrm>
              <a:off x="6647721" y="2176917"/>
              <a:ext cx="988541" cy="465219"/>
            </a:xfrm>
            <a:prstGeom prst="rect">
              <a:avLst/>
            </a:prstGeom>
            <a:noFill/>
          </p:spPr>
          <p:txBody>
            <a:bodyPr wrap="square" lIns="0" tIns="0" rIns="0" bIns="0" rtlCol="0" anchor="t">
              <a:noAutofit/>
            </a:bodyPr>
            <a:lstStyle/>
            <a:p>
              <a:pPr algn="ctr" defTabSz="1371600">
                <a:lnSpc>
                  <a:spcPct val="90000"/>
                </a:lnSpc>
                <a:buClrTx/>
              </a:pPr>
              <a:r>
                <a:rPr lang="en-US" sz="2400" kern="1200" dirty="0">
                  <a:latin typeface="Amazon Ember Light"/>
                  <a:ea typeface="Amazon Ember" panose="020B0603020204020204" pitchFamily="34" charset="0"/>
                  <a:cs typeface="Amazon Ember" panose="020B0603020204020204" pitchFamily="34" charset="0"/>
                </a:rPr>
                <a:t>Amazon S3</a:t>
              </a:r>
            </a:p>
          </p:txBody>
        </p:sp>
        <p:sp>
          <p:nvSpPr>
            <p:cNvPr id="40" name="TextBox 31">
              <a:extLst>
                <a:ext uri="{C183D7F6-B498-43B3-948B-1728B52AA6E4}">
                  <adec:decorative xmlns:adec="http://schemas.microsoft.com/office/drawing/2017/decorative" val="1"/>
                </a:ext>
              </a:extLst>
            </p:cNvPr>
            <p:cNvSpPr txBox="1"/>
            <p:nvPr/>
          </p:nvSpPr>
          <p:spPr>
            <a:xfrm>
              <a:off x="7802056" y="3754844"/>
              <a:ext cx="994209" cy="575359"/>
            </a:xfrm>
            <a:prstGeom prst="rect">
              <a:avLst/>
            </a:prstGeom>
            <a:noFill/>
          </p:spPr>
          <p:txBody>
            <a:bodyPr wrap="square" lIns="0" tIns="0" rIns="0" bIns="0" rtlCol="0" anchor="t">
              <a:noAutofit/>
            </a:bodyPr>
            <a:lstStyle/>
            <a:p>
              <a:pPr algn="ctr" defTabSz="1371600">
                <a:lnSpc>
                  <a:spcPct val="90000"/>
                </a:lnSpc>
                <a:buClrTx/>
              </a:pPr>
              <a:r>
                <a:rPr lang="en-US" sz="2400" kern="1200" dirty="0">
                  <a:latin typeface="Amazon Ember Light"/>
                  <a:ea typeface="Amazon Ember" panose="020B0603020204020204" pitchFamily="34" charset="0"/>
                  <a:cs typeface="Amazon Ember" panose="020B0603020204020204" pitchFamily="34" charset="0"/>
                </a:rPr>
                <a:t>Amazon S3 Glacier</a:t>
              </a:r>
            </a:p>
          </p:txBody>
        </p:sp>
        <p:sp>
          <p:nvSpPr>
            <p:cNvPr id="41" name="TextBox 32">
              <a:extLst>
                <a:ext uri="{C183D7F6-B498-43B3-948B-1728B52AA6E4}">
                  <adec:decorative xmlns:adec="http://schemas.microsoft.com/office/drawing/2017/decorative" val="1"/>
                </a:ext>
              </a:extLst>
            </p:cNvPr>
            <p:cNvSpPr txBox="1"/>
            <p:nvPr/>
          </p:nvSpPr>
          <p:spPr>
            <a:xfrm>
              <a:off x="7816552" y="2160508"/>
              <a:ext cx="965217" cy="646805"/>
            </a:xfrm>
            <a:prstGeom prst="rect">
              <a:avLst/>
            </a:prstGeom>
            <a:noFill/>
          </p:spPr>
          <p:txBody>
            <a:bodyPr wrap="square" lIns="0" tIns="0" rIns="0" bIns="0" rtlCol="0" anchor="t">
              <a:noAutofit/>
            </a:bodyPr>
            <a:lstStyle/>
            <a:p>
              <a:pPr algn="ctr" defTabSz="1371600">
                <a:lnSpc>
                  <a:spcPct val="90000"/>
                </a:lnSpc>
                <a:buClrTx/>
              </a:pPr>
              <a:r>
                <a:rPr lang="en-US" sz="2400" kern="1200" dirty="0">
                  <a:latin typeface="Amazon Ember Light"/>
                  <a:ea typeface="Amazon Ember" panose="020B0603020204020204" pitchFamily="34" charset="0"/>
                  <a:cs typeface="Amazon Ember" panose="020B0603020204020204" pitchFamily="34" charset="0"/>
                </a:rPr>
                <a:t>Amazon EBS</a:t>
              </a:r>
            </a:p>
          </p:txBody>
        </p:sp>
        <p:sp>
          <p:nvSpPr>
            <p:cNvPr id="53" name="TextBox 35" descr="Amazon RDS."/>
            <p:cNvSpPr txBox="1"/>
            <p:nvPr/>
          </p:nvSpPr>
          <p:spPr>
            <a:xfrm>
              <a:off x="6120088" y="5781479"/>
              <a:ext cx="1865155" cy="465219"/>
            </a:xfrm>
            <a:prstGeom prst="rect">
              <a:avLst/>
            </a:prstGeom>
            <a:noFill/>
          </p:spPr>
          <p:txBody>
            <a:bodyPr wrap="square" lIns="0" tIns="0" rIns="0" bIns="0" rtlCol="0" anchor="t">
              <a:noAutofit/>
            </a:bodyPr>
            <a:lstStyle/>
            <a:p>
              <a:pPr algn="ctr" defTabSz="1371600">
                <a:lnSpc>
                  <a:spcPct val="90000"/>
                </a:lnSpc>
                <a:buClrTx/>
              </a:pPr>
              <a:r>
                <a:rPr lang="en-US" sz="2400" kern="1200" dirty="0">
                  <a:latin typeface="Amazon Ember Light"/>
                  <a:ea typeface="+mn-ea"/>
                  <a:cs typeface="+mn-cs"/>
                </a:rPr>
                <a:t>Amazon Relational</a:t>
              </a:r>
            </a:p>
            <a:p>
              <a:pPr algn="ctr" defTabSz="1371600">
                <a:lnSpc>
                  <a:spcPct val="90000"/>
                </a:lnSpc>
                <a:buClrTx/>
              </a:pPr>
              <a:r>
                <a:rPr lang="en-US" sz="2400" kern="1200" dirty="0">
                  <a:latin typeface="Amazon Ember Light"/>
                  <a:ea typeface="+mn-ea"/>
                  <a:cs typeface="+mn-cs"/>
                </a:rPr>
                <a:t>Database Service</a:t>
              </a:r>
            </a:p>
          </p:txBody>
        </p:sp>
        <p:sp>
          <p:nvSpPr>
            <p:cNvPr id="55" name="TextBox 36" descr="Amazon DynamoDB."/>
            <p:cNvSpPr txBox="1"/>
            <p:nvPr/>
          </p:nvSpPr>
          <p:spPr>
            <a:xfrm>
              <a:off x="8080881" y="5781479"/>
              <a:ext cx="1278131" cy="336971"/>
            </a:xfrm>
            <a:prstGeom prst="rect">
              <a:avLst/>
            </a:prstGeom>
            <a:noFill/>
          </p:spPr>
          <p:txBody>
            <a:bodyPr wrap="square" lIns="0" tIns="0" rIns="0" bIns="0" rtlCol="0" anchor="t">
              <a:noAutofit/>
            </a:bodyPr>
            <a:lstStyle/>
            <a:p>
              <a:pPr algn="ctr" defTabSz="1371600">
                <a:lnSpc>
                  <a:spcPct val="90000"/>
                </a:lnSpc>
                <a:buClrTx/>
              </a:pPr>
              <a:r>
                <a:rPr lang="en-US" sz="2400" kern="1200" dirty="0">
                  <a:latin typeface="Amazon Ember Light"/>
                  <a:ea typeface="Amazon Ember" panose="020B0603020204020204" pitchFamily="34" charset="0"/>
                  <a:cs typeface="Amazon Ember" panose="020B0603020204020204" pitchFamily="34" charset="0"/>
                </a:rPr>
                <a:t>Amazon DynamoDB</a:t>
              </a:r>
            </a:p>
          </p:txBody>
        </p:sp>
        <p:sp>
          <p:nvSpPr>
            <p:cNvPr id="57" name="TextBox 52" descr="AWS IAM."/>
            <p:cNvSpPr txBox="1"/>
            <p:nvPr/>
          </p:nvSpPr>
          <p:spPr>
            <a:xfrm>
              <a:off x="9161575" y="4222030"/>
              <a:ext cx="3193432" cy="468017"/>
            </a:xfrm>
            <a:prstGeom prst="rect">
              <a:avLst/>
            </a:prstGeom>
            <a:noFill/>
          </p:spPr>
          <p:txBody>
            <a:bodyPr wrap="square" lIns="0" tIns="0" rIns="0" bIns="0" rtlCol="0" anchor="t">
              <a:noAutofit/>
            </a:bodyPr>
            <a:lstStyle/>
            <a:p>
              <a:pPr algn="ctr" defTabSz="1371600">
                <a:buClrTx/>
              </a:pPr>
              <a:r>
                <a:rPr lang="en-US" sz="3600" b="1" kern="1200" dirty="0">
                  <a:latin typeface="Amazon Ember Light"/>
                  <a:ea typeface="Amazon Ember" panose="020B0603020204020204" pitchFamily="34" charset="0"/>
                  <a:cs typeface="Amazon Ember" panose="020B0603020204020204" pitchFamily="34" charset="0"/>
                </a:rPr>
                <a:t>AWS Identity and Access Management (IAM)</a:t>
              </a:r>
            </a:p>
          </p:txBody>
        </p:sp>
        <p:sp>
          <p:nvSpPr>
            <p:cNvPr id="59" name="TextBox 58">
              <a:extLst>
                <a:ext uri="{C183D7F6-B498-43B3-948B-1728B52AA6E4}">
                  <adec:decorative xmlns:adec="http://schemas.microsoft.com/office/drawing/2017/decorative" val="1"/>
                </a:ext>
              </a:extLst>
            </p:cNvPr>
            <p:cNvSpPr txBox="1"/>
            <p:nvPr/>
          </p:nvSpPr>
          <p:spPr>
            <a:xfrm>
              <a:off x="6488551" y="3747482"/>
              <a:ext cx="1306880" cy="520310"/>
            </a:xfrm>
            <a:prstGeom prst="rect">
              <a:avLst/>
            </a:prstGeom>
            <a:noFill/>
          </p:spPr>
          <p:txBody>
            <a:bodyPr wrap="square" lIns="0" tIns="0" rIns="0" bIns="0" rtlCol="0" anchor="t">
              <a:noAutofit/>
            </a:bodyPr>
            <a:lstStyle/>
            <a:p>
              <a:pPr algn="ctr" defTabSz="1371600">
                <a:lnSpc>
                  <a:spcPct val="90000"/>
                </a:lnSpc>
                <a:buClrTx/>
              </a:pPr>
              <a:r>
                <a:rPr lang="en-US" sz="2400" kern="1200" dirty="0">
                  <a:latin typeface="Amazon Ember Light"/>
                  <a:ea typeface="Amazon Ember" panose="020B0603020204020204" pitchFamily="34" charset="0"/>
                  <a:cs typeface="Amazon Ember" panose="020B0603020204020204" pitchFamily="34" charset="0"/>
                </a:rPr>
                <a:t>Amazon </a:t>
              </a:r>
            </a:p>
            <a:p>
              <a:pPr algn="ctr" defTabSz="1371600">
                <a:lnSpc>
                  <a:spcPct val="90000"/>
                </a:lnSpc>
                <a:buClrTx/>
              </a:pPr>
              <a:r>
                <a:rPr lang="en-US" sz="2400" kern="1200" dirty="0">
                  <a:latin typeface="Amazon Ember Light"/>
                  <a:ea typeface="Amazon Ember" panose="020B0603020204020204" pitchFamily="34" charset="0"/>
                  <a:cs typeface="Amazon Ember" panose="020B0603020204020204" pitchFamily="34" charset="0"/>
                </a:rPr>
                <a:t>EFS</a:t>
              </a:r>
            </a:p>
          </p:txBody>
        </p:sp>
        <p:sp>
          <p:nvSpPr>
            <p:cNvPr id="60" name="TextBox 59" descr="Amazon VPC"/>
            <p:cNvSpPr txBox="1"/>
            <p:nvPr/>
          </p:nvSpPr>
          <p:spPr>
            <a:xfrm>
              <a:off x="601378" y="4209446"/>
              <a:ext cx="2842862" cy="1247249"/>
            </a:xfrm>
            <a:prstGeom prst="rect">
              <a:avLst/>
            </a:prstGeom>
            <a:noFill/>
          </p:spPr>
          <p:txBody>
            <a:bodyPr wrap="square" lIns="0" tIns="0" rIns="0" bIns="0" rtlCol="0" anchor="t">
              <a:noAutofit/>
            </a:bodyPr>
            <a:lstStyle/>
            <a:p>
              <a:pPr algn="ctr" defTabSz="1371600">
                <a:buClrTx/>
              </a:pPr>
              <a:r>
                <a:rPr lang="en-US" sz="3600" b="1" kern="1200" dirty="0">
                  <a:latin typeface="Amazon Ember Light"/>
                  <a:ea typeface="Amazon Ember" panose="020B0603020204020204" pitchFamily="34" charset="0"/>
                  <a:cs typeface="Amazon Ember" panose="020B0603020204020204" pitchFamily="34" charset="0"/>
                </a:rPr>
                <a:t>Amazon Virtual Private Cloud (Amazon VPC)</a:t>
              </a:r>
            </a:p>
          </p:txBody>
        </p:sp>
        <p:sp>
          <p:nvSpPr>
            <p:cNvPr id="61" name="TextBox 3" descr="Database services."/>
            <p:cNvSpPr txBox="1"/>
            <p:nvPr/>
          </p:nvSpPr>
          <p:spPr>
            <a:xfrm>
              <a:off x="6804957" y="6255321"/>
              <a:ext cx="1865156" cy="369332"/>
            </a:xfrm>
            <a:prstGeom prst="rect">
              <a:avLst/>
            </a:prstGeom>
            <a:noFill/>
          </p:spPr>
          <p:txBody>
            <a:bodyPr wrap="square" lIns="0" tIns="0" rIns="0" bIns="0" rtlCol="0" anchor="t">
              <a:spAutoFit/>
            </a:bodyPr>
            <a:lstStyle/>
            <a:p>
              <a:pPr algn="ctr" defTabSz="1371600">
                <a:buClrTx/>
              </a:pPr>
              <a:r>
                <a:rPr lang="en-US" sz="3600" b="1" kern="1200" dirty="0">
                  <a:latin typeface="Amazon Ember Light"/>
                  <a:ea typeface="Amazon Ember" panose="020B0603020204020204" pitchFamily="34" charset="0"/>
                  <a:cs typeface="Amazon Ember" panose="020B0603020204020204" pitchFamily="34" charset="0"/>
                </a:rPr>
                <a:t>Database</a:t>
              </a:r>
            </a:p>
          </p:txBody>
        </p:sp>
        <p:sp>
          <p:nvSpPr>
            <p:cNvPr id="23" name="TextBox 3" descr="Storage.">
              <a:extLst>
                <a:ext uri="{FF2B5EF4-FFF2-40B4-BE49-F238E27FC236}">
                  <a16:creationId xmlns:a16="http://schemas.microsoft.com/office/drawing/2014/main" id="{B7D15E15-7DB1-3347-9819-AE36FDCE02BC}"/>
                </a:ext>
              </a:extLst>
            </p:cNvPr>
            <p:cNvSpPr txBox="1"/>
            <p:nvPr/>
          </p:nvSpPr>
          <p:spPr>
            <a:xfrm>
              <a:off x="6719232" y="4485541"/>
              <a:ext cx="1865156" cy="369332"/>
            </a:xfrm>
            <a:prstGeom prst="rect">
              <a:avLst/>
            </a:prstGeom>
            <a:noFill/>
          </p:spPr>
          <p:txBody>
            <a:bodyPr wrap="square" lIns="0" tIns="0" rIns="0" bIns="0" rtlCol="0" anchor="t">
              <a:spAutoFit/>
            </a:bodyPr>
            <a:lstStyle/>
            <a:p>
              <a:pPr algn="ctr" defTabSz="1371600">
                <a:buClrTx/>
              </a:pPr>
              <a:r>
                <a:rPr lang="en-US" sz="3600" b="1" kern="1200" dirty="0">
                  <a:latin typeface="Amazon Ember Light"/>
                  <a:ea typeface="Amazon Ember" panose="020B0603020204020204" pitchFamily="34" charset="0"/>
                  <a:cs typeface="Amazon Ember" panose="020B0603020204020204" pitchFamily="34" charset="0"/>
                </a:rPr>
                <a:t>Storage</a:t>
              </a:r>
            </a:p>
          </p:txBody>
        </p:sp>
        <p:pic>
          <p:nvPicPr>
            <p:cNvPr id="24" name="Graphic 23">
              <a:extLst>
                <a:ext uri="{FF2B5EF4-FFF2-40B4-BE49-F238E27FC236}">
                  <a16:creationId xmlns:a16="http://schemas.microsoft.com/office/drawing/2014/main" id="{2E54E173-32B9-4BB8-B85D-9BD822A56B9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79718" y="2615876"/>
              <a:ext cx="1486183" cy="1486183"/>
            </a:xfrm>
            <a:prstGeom prst="rect">
              <a:avLst/>
            </a:prstGeom>
          </p:spPr>
        </p:pic>
        <p:pic>
          <p:nvPicPr>
            <p:cNvPr id="25" name="Graphic 24">
              <a:extLst>
                <a:ext uri="{FF2B5EF4-FFF2-40B4-BE49-F238E27FC236}">
                  <a16:creationId xmlns:a16="http://schemas.microsoft.com/office/drawing/2014/main" id="{118DEC31-35F5-4429-8D0B-EC016FD7B748}"/>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00897" y="2615876"/>
              <a:ext cx="1486183" cy="1486183"/>
            </a:xfrm>
            <a:prstGeom prst="rect">
              <a:avLst/>
            </a:prstGeom>
          </p:spPr>
        </p:pic>
        <p:pic>
          <p:nvPicPr>
            <p:cNvPr id="26" name="Graphic 25">
              <a:extLst>
                <a:ext uri="{FF2B5EF4-FFF2-40B4-BE49-F238E27FC236}">
                  <a16:creationId xmlns:a16="http://schemas.microsoft.com/office/drawing/2014/main" id="{4E7E13FC-88A3-4DF6-AA2B-150CF85E9B64}"/>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97065" y="5003402"/>
              <a:ext cx="711200" cy="711200"/>
            </a:xfrm>
            <a:prstGeom prst="rect">
              <a:avLst/>
            </a:prstGeom>
          </p:spPr>
        </p:pic>
        <p:pic>
          <p:nvPicPr>
            <p:cNvPr id="27" name="Graphic 26">
              <a:extLst>
                <a:ext uri="{FF2B5EF4-FFF2-40B4-BE49-F238E27FC236}">
                  <a16:creationId xmlns:a16="http://schemas.microsoft.com/office/drawing/2014/main" id="{900D6818-3477-4849-AC82-917186F16BCF}"/>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77275" y="5003402"/>
              <a:ext cx="705765" cy="705765"/>
            </a:xfrm>
            <a:prstGeom prst="rect">
              <a:avLst/>
            </a:prstGeom>
          </p:spPr>
        </p:pic>
        <p:pic>
          <p:nvPicPr>
            <p:cNvPr id="28" name="Graphic 27">
              <a:extLst>
                <a:ext uri="{FF2B5EF4-FFF2-40B4-BE49-F238E27FC236}">
                  <a16:creationId xmlns:a16="http://schemas.microsoft.com/office/drawing/2014/main" id="{9437B055-AEE9-44CD-84EC-ACC1A4710EB7}"/>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015200" y="2615876"/>
              <a:ext cx="1486183" cy="1486183"/>
            </a:xfrm>
            <a:prstGeom prst="rect">
              <a:avLst/>
            </a:prstGeom>
          </p:spPr>
        </p:pic>
        <p:pic>
          <p:nvPicPr>
            <p:cNvPr id="29" name="Graphic 28">
              <a:extLst>
                <a:ext uri="{FF2B5EF4-FFF2-40B4-BE49-F238E27FC236}">
                  <a16:creationId xmlns:a16="http://schemas.microsoft.com/office/drawing/2014/main" id="{B370BD15-618E-48BF-B28B-4BA19F0321E6}"/>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786391" y="2969405"/>
              <a:ext cx="711200" cy="711200"/>
            </a:xfrm>
            <a:prstGeom prst="rect">
              <a:avLst/>
            </a:prstGeom>
          </p:spPr>
        </p:pic>
        <p:pic>
          <p:nvPicPr>
            <p:cNvPr id="30" name="Graphic 29">
              <a:extLst>
                <a:ext uri="{FF2B5EF4-FFF2-40B4-BE49-F238E27FC236}">
                  <a16:creationId xmlns:a16="http://schemas.microsoft.com/office/drawing/2014/main" id="{8C565046-E4AE-4044-9F5D-AF8739EF7761}"/>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943560" y="2966615"/>
              <a:ext cx="711200" cy="711200"/>
            </a:xfrm>
            <a:prstGeom prst="rect">
              <a:avLst/>
            </a:prstGeom>
          </p:spPr>
        </p:pic>
        <p:pic>
          <p:nvPicPr>
            <p:cNvPr id="37" name="Graphic 36">
              <a:extLst>
                <a:ext uri="{FF2B5EF4-FFF2-40B4-BE49-F238E27FC236}">
                  <a16:creationId xmlns:a16="http://schemas.microsoft.com/office/drawing/2014/main" id="{87D6F491-7B98-49CC-938D-210A2505D498}"/>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943560" y="1367372"/>
              <a:ext cx="711200" cy="711200"/>
            </a:xfrm>
            <a:prstGeom prst="rect">
              <a:avLst/>
            </a:prstGeom>
          </p:spPr>
        </p:pic>
        <p:pic>
          <p:nvPicPr>
            <p:cNvPr id="43" name="Graphic 42">
              <a:extLst>
                <a:ext uri="{FF2B5EF4-FFF2-40B4-BE49-F238E27FC236}">
                  <a16:creationId xmlns:a16="http://schemas.microsoft.com/office/drawing/2014/main" id="{35978C94-8290-497B-8428-B94D4BFBF0EA}"/>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786391" y="1403119"/>
              <a:ext cx="711200" cy="711200"/>
            </a:xfrm>
            <a:prstGeom prst="rect">
              <a:avLst/>
            </a:prstGeom>
          </p:spPr>
        </p:pic>
      </p:grpSp>
      <p:sp>
        <p:nvSpPr>
          <p:cNvPr id="7" name="Footer Placeholder 6">
            <a:extLst>
              <a:ext uri="{FF2B5EF4-FFF2-40B4-BE49-F238E27FC236}">
                <a16:creationId xmlns:a16="http://schemas.microsoft.com/office/drawing/2014/main" id="{1805D391-6258-7845-9182-E791C70A6CB4}"/>
              </a:ext>
            </a:extLst>
          </p:cNvPr>
          <p:cNvSpPr>
            <a:spLocks noGrp="1"/>
          </p:cNvSpPr>
          <p:nvPr>
            <p:ph type="ftr" sz="quarter" idx="3"/>
          </p:nvPr>
        </p:nvSpPr>
        <p:spPr>
          <a:xfrm>
            <a:off x="7356795" y="9754571"/>
            <a:ext cx="5603186" cy="547688"/>
          </a:xfrm>
        </p:spPr>
        <p:txBody>
          <a:bodyPr/>
          <a:lstStyle/>
          <a:p>
            <a:r>
              <a:rPr lang="en-US" dirty="0"/>
              <a:t>Distributed and Cloud Computing - Fall 2021</a:t>
            </a:r>
          </a:p>
        </p:txBody>
      </p:sp>
      <p:sp>
        <p:nvSpPr>
          <p:cNvPr id="8" name="Slide Number Placeholder 7">
            <a:extLst>
              <a:ext uri="{FF2B5EF4-FFF2-40B4-BE49-F238E27FC236}">
                <a16:creationId xmlns:a16="http://schemas.microsoft.com/office/drawing/2014/main" id="{0C63CA33-2CF4-7145-A587-1CF32A304693}"/>
              </a:ext>
            </a:extLst>
          </p:cNvPr>
          <p:cNvSpPr>
            <a:spLocks noGrp="1"/>
          </p:cNvSpPr>
          <p:nvPr>
            <p:ph type="sldNum" sz="quarter" idx="12"/>
          </p:nvPr>
        </p:nvSpPr>
        <p:spPr/>
        <p:txBody>
          <a:bodyPr/>
          <a:lstStyle/>
          <a:p>
            <a:fld id="{B6A95138-A96E-2F42-A959-2EFD44FE4AB7}" type="slidenum">
              <a:rPr lang="en-US" smtClean="0"/>
              <a:t>73</a:t>
            </a:fld>
            <a:endParaRPr lang="en-US" dirty="0"/>
          </a:p>
        </p:txBody>
      </p:sp>
    </p:spTree>
    <p:custDataLst>
      <p:tags r:id="rId1"/>
    </p:custDataLst>
    <p:extLst>
      <p:ext uri="{BB962C8B-B14F-4D97-AF65-F5344CB8AC3E}">
        <p14:creationId xmlns:p14="http://schemas.microsoft.com/office/powerpoint/2010/main" val="8460755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628650" y="3831534"/>
            <a:ext cx="13694451" cy="732747"/>
          </a:xfrm>
        </p:spPr>
        <p:txBody>
          <a:bodyPr>
            <a:normAutofit/>
          </a:bodyPr>
          <a:lstStyle/>
          <a:p>
            <a:r>
              <a:rPr lang="en-US" dirty="0"/>
              <a:t>Module 7: Storage</a:t>
            </a:r>
          </a:p>
        </p:txBody>
      </p:sp>
      <p:sp>
        <p:nvSpPr>
          <p:cNvPr id="2" name="Title 1"/>
          <p:cNvSpPr>
            <a:spLocks noGrp="1"/>
          </p:cNvSpPr>
          <p:nvPr>
            <p:ph type="title"/>
          </p:nvPr>
        </p:nvSpPr>
        <p:spPr/>
        <p:txBody>
          <a:bodyPr>
            <a:noAutofit/>
          </a:bodyPr>
          <a:lstStyle/>
          <a:p>
            <a:r>
              <a:rPr lang="en-US" sz="6000" dirty="0"/>
              <a:t>Section 1: Amazon Elastic Block Store (Amazon EBS)</a:t>
            </a:r>
          </a:p>
        </p:txBody>
      </p:sp>
      <p:sp>
        <p:nvSpPr>
          <p:cNvPr id="6" name="Footer Placeholder 5">
            <a:extLst>
              <a:ext uri="{FF2B5EF4-FFF2-40B4-BE49-F238E27FC236}">
                <a16:creationId xmlns:a16="http://schemas.microsoft.com/office/drawing/2014/main" id="{2AF33316-C989-574C-9DAE-049C0FCA7021}"/>
              </a:ext>
            </a:extLst>
          </p:cNvPr>
          <p:cNvSpPr>
            <a:spLocks noGrp="1"/>
          </p:cNvSpPr>
          <p:nvPr>
            <p:ph type="ftr" sz="quarter" idx="3"/>
          </p:nvPr>
        </p:nvSpPr>
        <p:spPr/>
        <p:txBody>
          <a:bodyPr/>
          <a:lstStyle/>
          <a:p>
            <a:r>
              <a:rPr lang="en-US"/>
              <a:t>Distributed and Cloud Computing - Fall 2021</a:t>
            </a:r>
            <a:endParaRPr lang="en-US" dirty="0"/>
          </a:p>
        </p:txBody>
      </p:sp>
    </p:spTree>
    <p:custDataLst>
      <p:tags r:id="rId1"/>
    </p:custDataLst>
    <p:extLst>
      <p:ext uri="{BB962C8B-B14F-4D97-AF65-F5344CB8AC3E}">
        <p14:creationId xmlns:p14="http://schemas.microsoft.com/office/powerpoint/2010/main" val="35443733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a:t>
            </a:r>
          </a:p>
        </p:txBody>
      </p:sp>
      <p:pic>
        <p:nvPicPr>
          <p:cNvPr id="5" name="Graphic 4">
            <a:extLst>
              <a:ext uri="{FF2B5EF4-FFF2-40B4-BE49-F238E27FC236}">
                <a16:creationId xmlns:a16="http://schemas.microsoft.com/office/drawing/2014/main" id="{7228C83A-AF88-4BC8-B110-0C8DBDFA33E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59266" y="3537069"/>
            <a:ext cx="2599122" cy="2599122"/>
          </a:xfrm>
          <a:prstGeom prst="rect">
            <a:avLst/>
          </a:prstGeom>
        </p:spPr>
      </p:pic>
      <p:sp>
        <p:nvSpPr>
          <p:cNvPr id="11" name="TextBox 10"/>
          <p:cNvSpPr txBox="1"/>
          <p:nvPr/>
        </p:nvSpPr>
        <p:spPr>
          <a:xfrm>
            <a:off x="5174675" y="6885493"/>
            <a:ext cx="7645782" cy="1292662"/>
          </a:xfrm>
          <a:prstGeom prst="rect">
            <a:avLst/>
          </a:prstGeom>
          <a:noFill/>
        </p:spPr>
        <p:txBody>
          <a:bodyPr wrap="square" lIns="0" tIns="0" rIns="0" bIns="0" rtlCol="0" anchor="ctr">
            <a:spAutoFit/>
          </a:bodyPr>
          <a:lstStyle>
            <a:defPPr>
              <a:defRPr lang="en-US"/>
            </a:defPPr>
            <a:lvl1pPr algn="ctr">
              <a:defRPr sz="2800" b="1"/>
            </a:lvl1pPr>
          </a:lstStyle>
          <a:p>
            <a:pPr defTabSz="1371600">
              <a:buClrTx/>
            </a:pPr>
            <a:r>
              <a:rPr lang="en-US" sz="4200" b="0" kern="1200" dirty="0">
                <a:latin typeface="Amazon Ember Light"/>
                <a:ea typeface="+mn-ea"/>
                <a:cs typeface="+mn-cs"/>
              </a:rPr>
              <a:t>Amazon Elastic Block Store (Amazon EBS)</a:t>
            </a:r>
          </a:p>
        </p:txBody>
      </p:sp>
      <p:sp>
        <p:nvSpPr>
          <p:cNvPr id="7" name="Footer Placeholder 6">
            <a:extLst>
              <a:ext uri="{FF2B5EF4-FFF2-40B4-BE49-F238E27FC236}">
                <a16:creationId xmlns:a16="http://schemas.microsoft.com/office/drawing/2014/main" id="{463DCF9D-20EC-4342-85D8-D2394E31F5A7}"/>
              </a:ext>
            </a:extLst>
          </p:cNvPr>
          <p:cNvSpPr>
            <a:spLocks noGrp="1"/>
          </p:cNvSpPr>
          <p:nvPr>
            <p:ph type="ftr" sz="quarter" idx="3"/>
          </p:nvPr>
        </p:nvSpPr>
        <p:spPr/>
        <p:txBody>
          <a:bodyPr/>
          <a:lstStyle/>
          <a:p>
            <a:r>
              <a:rPr lang="en-US"/>
              <a:t>Distributed and Cloud Computing - Fall 2021</a:t>
            </a:r>
            <a:endParaRPr lang="en-US" dirty="0"/>
          </a:p>
        </p:txBody>
      </p:sp>
      <p:sp>
        <p:nvSpPr>
          <p:cNvPr id="8" name="Slide Number Placeholder 7">
            <a:extLst>
              <a:ext uri="{FF2B5EF4-FFF2-40B4-BE49-F238E27FC236}">
                <a16:creationId xmlns:a16="http://schemas.microsoft.com/office/drawing/2014/main" id="{8C7AC7E3-C1A5-EF48-B8A8-85E475241592}"/>
              </a:ext>
            </a:extLst>
          </p:cNvPr>
          <p:cNvSpPr>
            <a:spLocks noGrp="1"/>
          </p:cNvSpPr>
          <p:nvPr>
            <p:ph type="sldNum" sz="quarter" idx="12"/>
          </p:nvPr>
        </p:nvSpPr>
        <p:spPr/>
        <p:txBody>
          <a:bodyPr/>
          <a:lstStyle/>
          <a:p>
            <a:fld id="{B6A95138-A96E-2F42-A959-2EFD44FE4AB7}" type="slidenum">
              <a:rPr lang="en-US" smtClean="0"/>
              <a:t>75</a:t>
            </a:fld>
            <a:endParaRPr lang="en-US" dirty="0"/>
          </a:p>
        </p:txBody>
      </p:sp>
    </p:spTree>
    <p:custDataLst>
      <p:tags r:id="rId1"/>
    </p:custDataLst>
    <p:extLst>
      <p:ext uri="{BB962C8B-B14F-4D97-AF65-F5344CB8AC3E}">
        <p14:creationId xmlns:p14="http://schemas.microsoft.com/office/powerpoint/2010/main" val="2630087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5400" dirty="0"/>
              <a:t>AWS storage options: Block storage versus object storage</a:t>
            </a:r>
          </a:p>
        </p:txBody>
      </p:sp>
      <p:grpSp>
        <p:nvGrpSpPr>
          <p:cNvPr id="4" name="Group 7" descr="What if you want to change one character in a 1-GB file?"/>
          <p:cNvGrpSpPr/>
          <p:nvPr/>
        </p:nvGrpSpPr>
        <p:grpSpPr>
          <a:xfrm>
            <a:off x="480959" y="2110137"/>
            <a:ext cx="15079445" cy="1244759"/>
            <a:chOff x="703236" y="2835131"/>
            <a:chExt cx="7205194" cy="622379"/>
          </a:xfrm>
        </p:grpSpPr>
        <p:grpSp>
          <p:nvGrpSpPr>
            <p:cNvPr id="20" name="Group 8"/>
            <p:cNvGrpSpPr/>
            <p:nvPr/>
          </p:nvGrpSpPr>
          <p:grpSpPr>
            <a:xfrm>
              <a:off x="703236" y="2835131"/>
              <a:ext cx="540451" cy="622379"/>
              <a:chOff x="3402623" y="3640015"/>
              <a:chExt cx="826477" cy="861647"/>
            </a:xfrm>
          </p:grpSpPr>
          <p:sp>
            <p:nvSpPr>
              <p:cNvPr id="14" name="Flowchart: Document 10"/>
              <p:cNvSpPr/>
              <p:nvPr/>
            </p:nvSpPr>
            <p:spPr>
              <a:xfrm>
                <a:off x="3402623" y="3640015"/>
                <a:ext cx="826477" cy="861647"/>
              </a:xfrm>
              <a:prstGeom prst="flowChartDocumen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371600">
                  <a:buClrTx/>
                </a:pPr>
                <a:endParaRPr lang="en-US" sz="3600" kern="1200" dirty="0">
                  <a:solidFill>
                    <a:srgbClr val="FFFFFF"/>
                  </a:solidFill>
                  <a:latin typeface="Amazon Ember Light"/>
                </a:endParaRPr>
              </a:p>
            </p:txBody>
          </p:sp>
          <p:cxnSp>
            <p:nvCxnSpPr>
              <p:cNvPr id="16" name="Straight Connector 11"/>
              <p:cNvCxnSpPr/>
              <p:nvPr/>
            </p:nvCxnSpPr>
            <p:spPr>
              <a:xfrm>
                <a:off x="3464169" y="3807069"/>
                <a:ext cx="694593" cy="0"/>
              </a:xfrm>
              <a:prstGeom prst="line">
                <a:avLst/>
              </a:prstGeom>
              <a:ln w="19050">
                <a:solidFill>
                  <a:schemeClr val="accent3">
                    <a:lumMod val="50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7" name="Straight Connector 12"/>
              <p:cNvCxnSpPr/>
              <p:nvPr/>
            </p:nvCxnSpPr>
            <p:spPr>
              <a:xfrm>
                <a:off x="3464169" y="3959469"/>
                <a:ext cx="694593" cy="0"/>
              </a:xfrm>
              <a:prstGeom prst="line">
                <a:avLst/>
              </a:prstGeom>
              <a:ln w="19050">
                <a:solidFill>
                  <a:schemeClr val="accent3">
                    <a:lumMod val="50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8" name="Straight Connector 23"/>
              <p:cNvCxnSpPr/>
              <p:nvPr/>
            </p:nvCxnSpPr>
            <p:spPr>
              <a:xfrm>
                <a:off x="3464169" y="4111869"/>
                <a:ext cx="694593" cy="0"/>
              </a:xfrm>
              <a:prstGeom prst="line">
                <a:avLst/>
              </a:prstGeom>
              <a:ln w="19050">
                <a:solidFill>
                  <a:schemeClr val="accent3">
                    <a:lumMod val="50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9" name="Straight Connector 25"/>
              <p:cNvCxnSpPr/>
              <p:nvPr/>
            </p:nvCxnSpPr>
            <p:spPr>
              <a:xfrm>
                <a:off x="3464169" y="4264269"/>
                <a:ext cx="694593" cy="0"/>
              </a:xfrm>
              <a:prstGeom prst="line">
                <a:avLst/>
              </a:prstGeom>
              <a:ln w="19050">
                <a:solidFill>
                  <a:schemeClr val="accent3">
                    <a:lumMod val="50000"/>
                  </a:schemeClr>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grpSp>
        <p:sp>
          <p:nvSpPr>
            <p:cNvPr id="38" name="TextBox 9"/>
            <p:cNvSpPr txBox="1"/>
            <p:nvPr/>
          </p:nvSpPr>
          <p:spPr>
            <a:xfrm>
              <a:off x="1309261" y="2932340"/>
              <a:ext cx="6599169" cy="323165"/>
            </a:xfrm>
            <a:prstGeom prst="rect">
              <a:avLst/>
            </a:prstGeom>
            <a:noFill/>
          </p:spPr>
          <p:txBody>
            <a:bodyPr wrap="square" rtlCol="0">
              <a:spAutoFit/>
            </a:bodyPr>
            <a:lstStyle/>
            <a:p>
              <a:pPr defTabSz="1371600">
                <a:buClrTx/>
              </a:pPr>
              <a:r>
                <a:rPr lang="en-US" sz="3600" kern="1200" dirty="0">
                  <a:latin typeface="Amazon Ember" panose="020B0603020204020204"/>
                  <a:ea typeface="Amazon Ember Light" panose="020B0403020204020204" pitchFamily="34" charset="0"/>
                  <a:cs typeface="Amazon Ember Light" panose="020B0403020204020204" pitchFamily="34" charset="0"/>
                </a:rPr>
                <a:t>What if you want to </a:t>
              </a:r>
              <a:r>
                <a:rPr lang="en-US" sz="3600" kern="1200" dirty="0">
                  <a:latin typeface="Amazon Ember" panose="020B0603020204020204"/>
                  <a:ea typeface="Amazon Ember" panose="020B0603020204020204" pitchFamily="34" charset="0"/>
                  <a:cs typeface="Amazon Ember" panose="020B0603020204020204" pitchFamily="34" charset="0"/>
                </a:rPr>
                <a:t>change</a:t>
              </a:r>
              <a:r>
                <a:rPr lang="en-US" sz="3600" kern="1200" dirty="0">
                  <a:latin typeface="Amazon Ember" panose="020B0603020204020204"/>
                  <a:ea typeface="Amazon Ember Light" panose="020B0403020204020204" pitchFamily="34" charset="0"/>
                  <a:cs typeface="Amazon Ember Light" panose="020B0403020204020204" pitchFamily="34" charset="0"/>
                </a:rPr>
                <a:t> </a:t>
              </a:r>
              <a:r>
                <a:rPr lang="en-US" sz="3600" u="sng" kern="1200" dirty="0">
                  <a:latin typeface="Amazon Ember" panose="020B0603020204020204"/>
                  <a:ea typeface="Amazon Ember Light" panose="020B0403020204020204" pitchFamily="34" charset="0"/>
                  <a:cs typeface="Amazon Ember Light" panose="020B0403020204020204" pitchFamily="34" charset="0"/>
                </a:rPr>
                <a:t>one character</a:t>
              </a:r>
              <a:r>
                <a:rPr lang="en-US" sz="3600" kern="1200" dirty="0">
                  <a:latin typeface="Amazon Ember" panose="020B0603020204020204"/>
                  <a:ea typeface="Amazon Ember Light" panose="020B0403020204020204" pitchFamily="34" charset="0"/>
                  <a:cs typeface="Amazon Ember Light" panose="020B0403020204020204" pitchFamily="34" charset="0"/>
                </a:rPr>
                <a:t> in a 1-GB file?</a:t>
              </a:r>
            </a:p>
          </p:txBody>
        </p:sp>
      </p:grpSp>
      <p:graphicFrame>
        <p:nvGraphicFramePr>
          <p:cNvPr id="26" name="Table 25" descr="Block storage."/>
          <p:cNvGraphicFramePr>
            <a:graphicFrameLocks noGrp="1"/>
          </p:cNvGraphicFramePr>
          <p:nvPr/>
        </p:nvGraphicFramePr>
        <p:xfrm>
          <a:off x="3561281" y="3638124"/>
          <a:ext cx="2844996" cy="3234416"/>
        </p:xfrm>
        <a:graphic>
          <a:graphicData uri="http://schemas.openxmlformats.org/drawingml/2006/table">
            <a:tbl>
              <a:tblPr firstRow="1" bandRow="1"/>
              <a:tblGrid>
                <a:gridCol w="948332">
                  <a:extLst>
                    <a:ext uri="{9D8B030D-6E8A-4147-A177-3AD203B41FA5}">
                      <a16:colId xmlns:a16="http://schemas.microsoft.com/office/drawing/2014/main" val="20000"/>
                    </a:ext>
                  </a:extLst>
                </a:gridCol>
                <a:gridCol w="948332">
                  <a:extLst>
                    <a:ext uri="{9D8B030D-6E8A-4147-A177-3AD203B41FA5}">
                      <a16:colId xmlns:a16="http://schemas.microsoft.com/office/drawing/2014/main" val="20001"/>
                    </a:ext>
                  </a:extLst>
                </a:gridCol>
                <a:gridCol w="948332">
                  <a:extLst>
                    <a:ext uri="{9D8B030D-6E8A-4147-A177-3AD203B41FA5}">
                      <a16:colId xmlns:a16="http://schemas.microsoft.com/office/drawing/2014/main" val="20002"/>
                    </a:ext>
                  </a:extLst>
                </a:gridCol>
              </a:tblGrid>
              <a:tr h="808604">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sz="2700" dirty="0"/>
                    </a:p>
                  </a:txBody>
                  <a:tcPr marL="137160" marR="137160" marT="68580" marB="68580">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sz="2700" dirty="0"/>
                    </a:p>
                  </a:txBody>
                  <a:tcPr marL="137160" marR="137160" marT="68580" marB="68580">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sz="2700" dirty="0"/>
                    </a:p>
                  </a:txBody>
                  <a:tcPr marL="137160" marR="137160" marT="68580" marB="68580">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extLst>
                  <a:ext uri="{0D108BD9-81ED-4DB2-BD59-A6C34878D82A}">
                    <a16:rowId xmlns:a16="http://schemas.microsoft.com/office/drawing/2014/main" val="10000"/>
                  </a:ext>
                </a:extLst>
              </a:tr>
              <a:tr h="808604">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sz="2700" dirty="0"/>
                    </a:p>
                  </a:txBody>
                  <a:tcPr marL="137160" marR="137160" marT="68580" marB="68580">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sz="2700" dirty="0"/>
                    </a:p>
                  </a:txBody>
                  <a:tcPr marL="137160" marR="137160" marT="68580" marB="68580">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sz="2700" dirty="0"/>
                    </a:p>
                  </a:txBody>
                  <a:tcPr marL="137160" marR="137160" marT="68580" marB="68580">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extLst>
                  <a:ext uri="{0D108BD9-81ED-4DB2-BD59-A6C34878D82A}">
                    <a16:rowId xmlns:a16="http://schemas.microsoft.com/office/drawing/2014/main" val="10001"/>
                  </a:ext>
                </a:extLst>
              </a:tr>
              <a:tr h="808604">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sz="2700" dirty="0"/>
                    </a:p>
                  </a:txBody>
                  <a:tcPr marL="137160" marR="137160" marT="68580" marB="68580">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sz="2700" dirty="0"/>
                    </a:p>
                  </a:txBody>
                  <a:tcPr marL="137160" marR="137160" marT="68580" marB="68580">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sz="2700" dirty="0"/>
                    </a:p>
                  </a:txBody>
                  <a:tcPr marL="137160" marR="137160" marT="68580" marB="68580">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extLst>
                  <a:ext uri="{0D108BD9-81ED-4DB2-BD59-A6C34878D82A}">
                    <a16:rowId xmlns:a16="http://schemas.microsoft.com/office/drawing/2014/main" val="10002"/>
                  </a:ext>
                </a:extLst>
              </a:tr>
              <a:tr h="808604">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sz="2700" dirty="0"/>
                    </a:p>
                  </a:txBody>
                  <a:tcPr marL="137160" marR="137160" marT="68580" marB="68580">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sz="2700" dirty="0"/>
                    </a:p>
                  </a:txBody>
                  <a:tcPr marL="137160" marR="137160" marT="68580" marB="68580">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sz="2700" dirty="0"/>
                    </a:p>
                  </a:txBody>
                  <a:tcPr marL="137160" marR="137160" marT="68580" marB="68580">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F7A028">
                        <a:lumMod val="40000"/>
                        <a:lumOff val="60000"/>
                      </a:srgbClr>
                    </a:solidFill>
                  </a:tcPr>
                </a:tc>
                <a:extLst>
                  <a:ext uri="{0D108BD9-81ED-4DB2-BD59-A6C34878D82A}">
                    <a16:rowId xmlns:a16="http://schemas.microsoft.com/office/drawing/2014/main" val="10003"/>
                  </a:ext>
                </a:extLst>
              </a:tr>
            </a:tbl>
          </a:graphicData>
        </a:graphic>
      </p:graphicFrame>
      <p:sp>
        <p:nvSpPr>
          <p:cNvPr id="28" name="Rectangle 27">
            <a:extLst>
              <a:ext uri="{C183D7F6-B498-43B3-948B-1728B52AA6E4}">
                <adec:decorative xmlns:adec="http://schemas.microsoft.com/office/drawing/2017/decorative" val="1"/>
              </a:ext>
            </a:extLst>
          </p:cNvPr>
          <p:cNvSpPr/>
          <p:nvPr/>
        </p:nvSpPr>
        <p:spPr>
          <a:xfrm>
            <a:off x="5467371" y="4444966"/>
            <a:ext cx="928188" cy="813596"/>
          </a:xfrm>
          <a:prstGeom prst="rect">
            <a:avLst/>
          </a:prstGeom>
          <a:solidFill>
            <a:srgbClr val="0C67AE">
              <a:lumMod val="60000"/>
              <a:lumOff val="40000"/>
            </a:srgbClr>
          </a:solidFill>
          <a:ln w="9525" cap="flat" cmpd="sng" algn="ctr">
            <a:noFill/>
            <a:prstDash val="solid"/>
          </a:ln>
          <a:effectLst/>
        </p:spPr>
        <p:txBody>
          <a:bodyPr rtlCol="0" anchor="ctr"/>
          <a:lstStyle/>
          <a:p>
            <a:pPr algn="ctr" defTabSz="685800">
              <a:buClrTx/>
              <a:defRPr/>
            </a:pPr>
            <a:endParaRPr lang="en-US" sz="2700" dirty="0">
              <a:solidFill>
                <a:prstClr val="white"/>
              </a:solidFill>
              <a:ea typeface="+mn-ea"/>
              <a:cs typeface="+mn-cs"/>
            </a:endParaRPr>
          </a:p>
        </p:txBody>
      </p:sp>
      <p:sp>
        <p:nvSpPr>
          <p:cNvPr id="23" name="Content Placeholder 2"/>
          <p:cNvSpPr txBox="1">
            <a:spLocks/>
          </p:cNvSpPr>
          <p:nvPr/>
        </p:nvSpPr>
        <p:spPr>
          <a:xfrm>
            <a:off x="2106632" y="7121585"/>
            <a:ext cx="5941811" cy="931022"/>
          </a:xfrm>
          <a:prstGeom prst="rect">
            <a:avLst/>
          </a:prstGeom>
        </p:spPr>
        <p:txBody>
          <a:bodyPr vert="horz" lIns="182880" tIns="91440" rIns="182880" bIns="91440" rtlCol="0">
            <a:noAutofit/>
          </a:bodyPr>
          <a:lstStyle>
            <a:lvl1pPr marL="0" indent="0" algn="l" defTabSz="457200" rtl="0" eaLnBrk="1" latinLnBrk="0" hangingPunct="1">
              <a:spcBef>
                <a:spcPct val="20000"/>
              </a:spcBef>
              <a:buFontTx/>
              <a:buNone/>
              <a:defRPr sz="2400" b="0" i="0" kern="1200">
                <a:solidFill>
                  <a:srgbClr val="4D4D4C"/>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rgbClr val="4D4D4C"/>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rgbClr val="4D4D4C"/>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rgbClr val="4D4D4C"/>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rgbClr val="4D4D4C"/>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indent="0" algn="ctr" defTabSz="685800">
              <a:buClrTx/>
              <a:buNone/>
            </a:pPr>
            <a:r>
              <a:rPr lang="en-US" sz="48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Block storage</a:t>
            </a:r>
          </a:p>
        </p:txBody>
      </p:sp>
      <p:sp>
        <p:nvSpPr>
          <p:cNvPr id="3" name="Content Placeholder 2"/>
          <p:cNvSpPr>
            <a:spLocks noGrp="1"/>
          </p:cNvSpPr>
          <p:nvPr>
            <p:ph idx="1"/>
          </p:nvPr>
        </p:nvSpPr>
        <p:spPr>
          <a:xfrm>
            <a:off x="565188" y="8090242"/>
            <a:ext cx="8350212" cy="565790"/>
          </a:xfrm>
        </p:spPr>
        <p:txBody>
          <a:bodyPr>
            <a:noAutofit/>
          </a:bodyPr>
          <a:lstStyle/>
          <a:p>
            <a:pPr marL="0" lvl="1" indent="0" algn="ctr">
              <a:buNone/>
            </a:pPr>
            <a:r>
              <a:rPr lang="en-US" dirty="0"/>
              <a:t>Change one block (piece of the file)</a:t>
            </a:r>
          </a:p>
          <a:p>
            <a:pPr marL="0" lvl="1" indent="0" algn="ctr">
              <a:buNone/>
            </a:pPr>
            <a:r>
              <a:rPr lang="en-US" dirty="0"/>
              <a:t>that contains the character</a:t>
            </a:r>
          </a:p>
        </p:txBody>
      </p:sp>
      <p:graphicFrame>
        <p:nvGraphicFramePr>
          <p:cNvPr id="27" name="Table 26" descr="Object storage."/>
          <p:cNvGraphicFramePr>
            <a:graphicFrameLocks noGrp="1"/>
          </p:cNvGraphicFramePr>
          <p:nvPr/>
        </p:nvGraphicFramePr>
        <p:xfrm>
          <a:off x="11796785" y="3648264"/>
          <a:ext cx="2844996" cy="3234416"/>
        </p:xfrm>
        <a:graphic>
          <a:graphicData uri="http://schemas.openxmlformats.org/drawingml/2006/table">
            <a:tbl>
              <a:tblPr firstRow="1" bandRow="1"/>
              <a:tblGrid>
                <a:gridCol w="948332">
                  <a:extLst>
                    <a:ext uri="{9D8B030D-6E8A-4147-A177-3AD203B41FA5}">
                      <a16:colId xmlns:a16="http://schemas.microsoft.com/office/drawing/2014/main" val="20000"/>
                    </a:ext>
                  </a:extLst>
                </a:gridCol>
                <a:gridCol w="948332">
                  <a:extLst>
                    <a:ext uri="{9D8B030D-6E8A-4147-A177-3AD203B41FA5}">
                      <a16:colId xmlns:a16="http://schemas.microsoft.com/office/drawing/2014/main" val="20001"/>
                    </a:ext>
                  </a:extLst>
                </a:gridCol>
                <a:gridCol w="948332">
                  <a:extLst>
                    <a:ext uri="{9D8B030D-6E8A-4147-A177-3AD203B41FA5}">
                      <a16:colId xmlns:a16="http://schemas.microsoft.com/office/drawing/2014/main" val="20002"/>
                    </a:ext>
                  </a:extLst>
                </a:gridCol>
              </a:tblGrid>
              <a:tr h="808604">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sz="2700" dirty="0"/>
                    </a:p>
                  </a:txBody>
                  <a:tcPr marL="137160" marR="137160" marT="68580" marB="68580">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sz="2700" dirty="0"/>
                    </a:p>
                  </a:txBody>
                  <a:tcPr marL="137160" marR="137160" marT="68580" marB="68580">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sz="2700" dirty="0"/>
                    </a:p>
                  </a:txBody>
                  <a:tcPr marL="137160" marR="137160" marT="68580" marB="68580">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extLst>
                  <a:ext uri="{0D108BD9-81ED-4DB2-BD59-A6C34878D82A}">
                    <a16:rowId xmlns:a16="http://schemas.microsoft.com/office/drawing/2014/main" val="10000"/>
                  </a:ext>
                </a:extLst>
              </a:tr>
              <a:tr h="808604">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sz="2700" dirty="0"/>
                    </a:p>
                  </a:txBody>
                  <a:tcPr marL="137160" marR="137160" marT="68580" marB="68580">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sz="2700" dirty="0"/>
                    </a:p>
                  </a:txBody>
                  <a:tcPr marL="137160" marR="137160" marT="68580" marB="68580">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sz="2700" dirty="0"/>
                    </a:p>
                  </a:txBody>
                  <a:tcPr marL="137160" marR="137160" marT="68580" marB="68580">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extLst>
                  <a:ext uri="{0D108BD9-81ED-4DB2-BD59-A6C34878D82A}">
                    <a16:rowId xmlns:a16="http://schemas.microsoft.com/office/drawing/2014/main" val="10001"/>
                  </a:ext>
                </a:extLst>
              </a:tr>
              <a:tr h="808604">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sz="2700" dirty="0"/>
                    </a:p>
                  </a:txBody>
                  <a:tcPr marL="137160" marR="137160" marT="68580" marB="68580">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sz="2700" dirty="0"/>
                    </a:p>
                  </a:txBody>
                  <a:tcPr marL="137160" marR="137160" marT="68580" marB="68580">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sz="2700" dirty="0"/>
                    </a:p>
                  </a:txBody>
                  <a:tcPr marL="137160" marR="137160" marT="68580" marB="68580">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extLst>
                  <a:ext uri="{0D108BD9-81ED-4DB2-BD59-A6C34878D82A}">
                    <a16:rowId xmlns:a16="http://schemas.microsoft.com/office/drawing/2014/main" val="10002"/>
                  </a:ext>
                </a:extLst>
              </a:tr>
              <a:tr h="808604">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sz="2700" dirty="0"/>
                    </a:p>
                  </a:txBody>
                  <a:tcPr marL="137160" marR="137160" marT="68580" marB="68580">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sz="2700" dirty="0"/>
                    </a:p>
                  </a:txBody>
                  <a:tcPr marL="137160" marR="137160" marT="68580" marB="68580">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endParaRPr lang="en-US" sz="2700" dirty="0"/>
                    </a:p>
                  </a:txBody>
                  <a:tcPr marL="137160" marR="137160" marT="68580" marB="68580">
                    <a:lnL w="12700" cmpd="sng">
                      <a:solidFill>
                        <a:srgbClr val="474746"/>
                      </a:solidFill>
                    </a:lnL>
                    <a:lnR w="12700" cmpd="sng">
                      <a:solidFill>
                        <a:srgbClr val="474746"/>
                      </a:solidFill>
                    </a:lnR>
                    <a:lnT w="12700" cmpd="sng">
                      <a:solidFill>
                        <a:srgbClr val="474746"/>
                      </a:solidFill>
                    </a:lnT>
                    <a:lnB w="12700" cmpd="sng">
                      <a:solidFill>
                        <a:srgbClr val="474746"/>
                      </a:solidFill>
                    </a:lnB>
                    <a:lnTlToBr w="12700" cmpd="sng">
                      <a:noFill/>
                      <a:prstDash val="solid"/>
                    </a:lnTlToBr>
                    <a:lnBlToTr w="12700" cmpd="sng">
                      <a:noFill/>
                      <a:prstDash val="solid"/>
                    </a:lnBlToTr>
                    <a:solidFill>
                      <a:srgbClr val="0C67AE">
                        <a:lumMod val="60000"/>
                        <a:lumOff val="40000"/>
                      </a:srgbClr>
                    </a:solidFill>
                  </a:tcPr>
                </a:tc>
                <a:extLst>
                  <a:ext uri="{0D108BD9-81ED-4DB2-BD59-A6C34878D82A}">
                    <a16:rowId xmlns:a16="http://schemas.microsoft.com/office/drawing/2014/main" val="10003"/>
                  </a:ext>
                </a:extLst>
              </a:tr>
            </a:tbl>
          </a:graphicData>
        </a:graphic>
      </p:graphicFrame>
      <p:sp>
        <p:nvSpPr>
          <p:cNvPr id="21" name="Content Placeholder 2"/>
          <p:cNvSpPr txBox="1">
            <a:spLocks/>
          </p:cNvSpPr>
          <p:nvPr/>
        </p:nvSpPr>
        <p:spPr>
          <a:xfrm>
            <a:off x="10930421" y="7115539"/>
            <a:ext cx="4791752" cy="697010"/>
          </a:xfrm>
          <a:prstGeom prst="rect">
            <a:avLst/>
          </a:prstGeom>
        </p:spPr>
        <p:txBody>
          <a:bodyPr vert="horz" lIns="182880" tIns="91440" rIns="182880" bIns="91440" rtlCol="0">
            <a:noAutofit/>
          </a:bodyPr>
          <a:lstStyle>
            <a:defPPr>
              <a:defRPr lang="en-US"/>
            </a:defPPr>
            <a:lvl1pPr indent="0" defTabSz="457200">
              <a:spcBef>
                <a:spcPct val="20000"/>
              </a:spcBef>
              <a:buFontTx/>
              <a:buNone/>
              <a:defRPr sz="2400" b="0" i="0">
                <a:solidFill>
                  <a:srgbClr val="4D4D4C"/>
                </a:solidFill>
                <a:latin typeface="Arial"/>
                <a:cs typeface="Arial"/>
              </a:defRPr>
            </a:lvl1pPr>
            <a:lvl2pPr marL="0" lvl="1" indent="0" algn="ctr" defTabSz="457200">
              <a:spcBef>
                <a:spcPct val="20000"/>
              </a:spcBef>
              <a:buFont typeface="Arial"/>
              <a:buNone/>
              <a:defRPr sz="2133" b="1" i="0">
                <a:latin typeface="Amazon Ember" panose="020B0603020204020204" pitchFamily="34" charset="0"/>
                <a:ea typeface="Amazon Ember" panose="020B0603020204020204" pitchFamily="34" charset="0"/>
                <a:cs typeface="Amazon Ember" panose="020B0603020204020204" pitchFamily="34" charset="0"/>
              </a:defRPr>
            </a:lvl2pPr>
            <a:lvl3pPr marL="1143000" indent="-228600" defTabSz="457200">
              <a:spcBef>
                <a:spcPct val="20000"/>
              </a:spcBef>
              <a:buFont typeface="Arial"/>
              <a:buChar char="•"/>
              <a:defRPr b="0" i="0">
                <a:solidFill>
                  <a:srgbClr val="4D4D4C"/>
                </a:solidFill>
                <a:latin typeface="Arial"/>
                <a:cs typeface="Arial"/>
              </a:defRPr>
            </a:lvl3pPr>
            <a:lvl4pPr marL="1600200" indent="-228600" defTabSz="457200">
              <a:spcBef>
                <a:spcPct val="20000"/>
              </a:spcBef>
              <a:buFont typeface="Arial"/>
              <a:buChar char="–"/>
              <a:defRPr sz="1600" b="0" i="0">
                <a:solidFill>
                  <a:srgbClr val="4D4D4C"/>
                </a:solidFill>
                <a:latin typeface="Arial"/>
                <a:cs typeface="Arial"/>
              </a:defRPr>
            </a:lvl4pPr>
            <a:lvl5pPr marL="2057400" indent="-228600" defTabSz="457200">
              <a:spcBef>
                <a:spcPct val="20000"/>
              </a:spcBef>
              <a:buFont typeface="Arial"/>
              <a:buChar char="»"/>
              <a:defRPr sz="1600" b="0" i="0">
                <a:solidFill>
                  <a:srgbClr val="4D4D4C"/>
                </a:solidFill>
                <a:latin typeface="Arial"/>
                <a:cs typeface="Arial"/>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lvl="1" defTabSz="685800">
              <a:buClrTx/>
            </a:pPr>
            <a:r>
              <a:rPr lang="en-US" sz="4800" b="0" kern="1200" dirty="0"/>
              <a:t>Object storage</a:t>
            </a:r>
          </a:p>
        </p:txBody>
      </p:sp>
      <p:sp>
        <p:nvSpPr>
          <p:cNvPr id="5" name="Content Placeholder 2"/>
          <p:cNvSpPr txBox="1">
            <a:spLocks/>
          </p:cNvSpPr>
          <p:nvPr/>
        </p:nvSpPr>
        <p:spPr>
          <a:xfrm>
            <a:off x="9797582" y="8090242"/>
            <a:ext cx="6470057" cy="565790"/>
          </a:xfrm>
          <a:prstGeom prst="rect">
            <a:avLst/>
          </a:prstGeom>
        </p:spPr>
        <p:txBody>
          <a:bodyPr vert="horz" lIns="137160" tIns="68580" rIns="137160" bIns="68580" rtlCol="0">
            <a:noAutofit/>
          </a:bodyPr>
          <a:lstStyle>
            <a:lvl1pPr marL="228600" indent="-228600">
              <a:lnSpc>
                <a:spcPct val="90000"/>
              </a:lnSpc>
              <a:spcBef>
                <a:spcPts val="1000"/>
              </a:spcBef>
              <a:buFontTx/>
              <a:buBlip>
                <a:blip r:embed="rId4"/>
              </a:buBlip>
              <a:defRPr sz="2800" b="0" i="0">
                <a:latin typeface="Amazon Ember Light" charset="0"/>
                <a:ea typeface="Amazon Ember Light" charset="0"/>
                <a:cs typeface="Amazon Ember Light" charset="0"/>
              </a:defRPr>
            </a:lvl1pPr>
            <a:lvl2pPr marL="0" lvl="1" indent="0" algn="ctr">
              <a:lnSpc>
                <a:spcPct val="90000"/>
              </a:lnSpc>
              <a:spcBef>
                <a:spcPts val="500"/>
              </a:spcBef>
              <a:buFontTx/>
              <a:buNone/>
              <a:defRPr sz="1600" b="0" i="0">
                <a:latin typeface="Amazon Ember Light" charset="0"/>
                <a:ea typeface="Amazon Ember Light" charset="0"/>
                <a:cs typeface="Amazon Ember Light" charset="0"/>
              </a:defRPr>
            </a:lvl2pPr>
            <a:lvl3pPr marL="1143000" indent="-228600">
              <a:lnSpc>
                <a:spcPct val="90000"/>
              </a:lnSpc>
              <a:spcBef>
                <a:spcPts val="500"/>
              </a:spcBef>
              <a:buFontTx/>
              <a:buBlip>
                <a:blip r:embed="rId4"/>
              </a:buBlip>
              <a:defRPr sz="2000" b="0" i="0">
                <a:latin typeface="Amazon Ember Light" charset="0"/>
                <a:ea typeface="Amazon Ember Light" charset="0"/>
                <a:cs typeface="Amazon Ember Light" charset="0"/>
              </a:defRPr>
            </a:lvl3pPr>
            <a:lvl4pPr marL="1600200" indent="-228600">
              <a:lnSpc>
                <a:spcPct val="90000"/>
              </a:lnSpc>
              <a:spcBef>
                <a:spcPts val="500"/>
              </a:spcBef>
              <a:buFontTx/>
              <a:buBlip>
                <a:blip r:embed="rId4"/>
              </a:buBlip>
              <a:defRPr b="0" i="0">
                <a:latin typeface="Amazon Ember Light" charset="0"/>
                <a:ea typeface="Amazon Ember Light" charset="0"/>
                <a:cs typeface="Amazon Ember Light" charset="0"/>
              </a:defRPr>
            </a:lvl4pPr>
            <a:lvl5pPr marL="2057400" indent="-228600">
              <a:lnSpc>
                <a:spcPct val="90000"/>
              </a:lnSpc>
              <a:spcBef>
                <a:spcPts val="500"/>
              </a:spcBef>
              <a:buFontTx/>
              <a:buBlip>
                <a:blip r:embed="rId4"/>
              </a:buBlip>
              <a:defRPr b="0" i="0">
                <a:latin typeface="Amazon Ember Light" charset="0"/>
                <a:ea typeface="Amazon Ember Light" charset="0"/>
                <a:cs typeface="Amazon Ember Light"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pPr lvl="1" defTabSz="1371600">
              <a:spcBef>
                <a:spcPts val="750"/>
              </a:spcBef>
              <a:buClrTx/>
            </a:pPr>
            <a:r>
              <a:rPr lang="en-US" sz="3600" kern="1200" dirty="0"/>
              <a:t>Entire file must be updated</a:t>
            </a:r>
          </a:p>
        </p:txBody>
      </p:sp>
      <p:sp>
        <p:nvSpPr>
          <p:cNvPr id="9" name="Rectangle 8">
            <a:extLst>
              <a:ext uri="{FF2B5EF4-FFF2-40B4-BE49-F238E27FC236}">
                <a16:creationId xmlns:a16="http://schemas.microsoft.com/office/drawing/2014/main" id="{E3157C0A-3AD4-FE46-A45F-0B0B048464E6}"/>
              </a:ext>
            </a:extLst>
          </p:cNvPr>
          <p:cNvSpPr/>
          <p:nvPr/>
        </p:nvSpPr>
        <p:spPr>
          <a:xfrm>
            <a:off x="8654843" y="8766598"/>
            <a:ext cx="9144000" cy="1015663"/>
          </a:xfrm>
          <a:prstGeom prst="rect">
            <a:avLst/>
          </a:prstGeom>
        </p:spPr>
        <p:txBody>
          <a:bodyPr>
            <a:spAutoFit/>
          </a:bodyPr>
          <a:lstStyle/>
          <a:p>
            <a:r>
              <a:rPr lang="en-US" sz="2000" dirty="0">
                <a:highlight>
                  <a:srgbClr val="FFFF00"/>
                </a:highlight>
              </a:rPr>
              <a:t>This difference has a major effect on the throughput, latency, and cost of your storage solution. Block storage solutions are typically faster and use less bandwidth, but they can cost more than object-level storage.</a:t>
            </a:r>
          </a:p>
        </p:txBody>
      </p:sp>
      <p:sp>
        <p:nvSpPr>
          <p:cNvPr id="10" name="Footer Placeholder 9">
            <a:extLst>
              <a:ext uri="{FF2B5EF4-FFF2-40B4-BE49-F238E27FC236}">
                <a16:creationId xmlns:a16="http://schemas.microsoft.com/office/drawing/2014/main" id="{320B2418-B01D-EA47-9DE3-1A6FD36A3ECA}"/>
              </a:ext>
            </a:extLst>
          </p:cNvPr>
          <p:cNvSpPr>
            <a:spLocks noGrp="1"/>
          </p:cNvSpPr>
          <p:nvPr>
            <p:ph type="ftr" sz="quarter" idx="3"/>
          </p:nvPr>
        </p:nvSpPr>
        <p:spPr/>
        <p:txBody>
          <a:bodyPr/>
          <a:lstStyle/>
          <a:p>
            <a:r>
              <a:rPr lang="en-US"/>
              <a:t>Distributed and Cloud Computing - Fall 2021</a:t>
            </a:r>
            <a:endParaRPr lang="en-US" dirty="0"/>
          </a:p>
        </p:txBody>
      </p:sp>
      <p:sp>
        <p:nvSpPr>
          <p:cNvPr id="11" name="Slide Number Placeholder 10">
            <a:extLst>
              <a:ext uri="{FF2B5EF4-FFF2-40B4-BE49-F238E27FC236}">
                <a16:creationId xmlns:a16="http://schemas.microsoft.com/office/drawing/2014/main" id="{F7BCEC60-0390-1140-B8FF-E685BFA495B5}"/>
              </a:ext>
            </a:extLst>
          </p:cNvPr>
          <p:cNvSpPr>
            <a:spLocks noGrp="1"/>
          </p:cNvSpPr>
          <p:nvPr>
            <p:ph type="sldNum" sz="quarter" idx="12"/>
          </p:nvPr>
        </p:nvSpPr>
        <p:spPr/>
        <p:txBody>
          <a:bodyPr/>
          <a:lstStyle/>
          <a:p>
            <a:fld id="{B6A95138-A96E-2F42-A959-2EFD44FE4AB7}" type="slidenum">
              <a:rPr lang="en-US" smtClean="0"/>
              <a:t>76</a:t>
            </a:fld>
            <a:endParaRPr lang="en-US" dirty="0"/>
          </a:p>
        </p:txBody>
      </p:sp>
    </p:spTree>
    <p:custDataLst>
      <p:tags r:id="rId1"/>
    </p:custDataLst>
    <p:extLst>
      <p:ext uri="{BB962C8B-B14F-4D97-AF65-F5344CB8AC3E}">
        <p14:creationId xmlns:p14="http://schemas.microsoft.com/office/powerpoint/2010/main" val="22902122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EBS</a:t>
            </a:r>
          </a:p>
        </p:txBody>
      </p:sp>
      <p:sp>
        <p:nvSpPr>
          <p:cNvPr id="3" name="Content Placeholder 2"/>
          <p:cNvSpPr>
            <a:spLocks noGrp="1"/>
          </p:cNvSpPr>
          <p:nvPr>
            <p:ph idx="1"/>
          </p:nvPr>
        </p:nvSpPr>
        <p:spPr/>
        <p:txBody>
          <a:bodyPr/>
          <a:lstStyle/>
          <a:p>
            <a:pPr marL="0" indent="0">
              <a:buNone/>
            </a:pPr>
            <a:r>
              <a:rPr lang="en-US" dirty="0"/>
              <a:t>Amazon EBS enables you to </a:t>
            </a:r>
            <a:r>
              <a:rPr lang="en-US" b="1" dirty="0">
                <a:solidFill>
                  <a:schemeClr val="accent5"/>
                </a:solidFill>
              </a:rPr>
              <a:t>create individual storage volumes </a:t>
            </a:r>
            <a:r>
              <a:rPr lang="en-US" dirty="0"/>
              <a:t>and </a:t>
            </a:r>
            <a:r>
              <a:rPr lang="en-US" b="1" dirty="0">
                <a:solidFill>
                  <a:schemeClr val="accent5"/>
                </a:solidFill>
              </a:rPr>
              <a:t>attach them </a:t>
            </a:r>
            <a:r>
              <a:rPr lang="en-US" dirty="0"/>
              <a:t>to an Amazon EC2 instance:</a:t>
            </a:r>
          </a:p>
          <a:p>
            <a:r>
              <a:rPr lang="en-US" dirty="0"/>
              <a:t>Amazon EBS offers block-level storage.</a:t>
            </a:r>
          </a:p>
          <a:p>
            <a:r>
              <a:rPr lang="en-US" dirty="0"/>
              <a:t>Volumes are automatically replicated within its Availability Zone.</a:t>
            </a:r>
          </a:p>
          <a:p>
            <a:r>
              <a:rPr lang="en-US" dirty="0"/>
              <a:t>It can be backed up automatically to Amazon S3 through snapshots.</a:t>
            </a:r>
          </a:p>
          <a:p>
            <a:r>
              <a:rPr lang="en-US" dirty="0"/>
              <a:t>Uses include – </a:t>
            </a:r>
          </a:p>
          <a:p>
            <a:pPr lvl="1"/>
            <a:r>
              <a:rPr lang="en-US" dirty="0"/>
              <a:t>Boot volumes and storage for Amazon Elastic Compute Cloud (Amazon EC2) instances</a:t>
            </a:r>
          </a:p>
          <a:p>
            <a:pPr lvl="1"/>
            <a:r>
              <a:rPr lang="en-US" dirty="0"/>
              <a:t>Data storage with a file system</a:t>
            </a:r>
          </a:p>
          <a:p>
            <a:pPr lvl="1"/>
            <a:r>
              <a:rPr lang="en-US" dirty="0"/>
              <a:t>Database hosts</a:t>
            </a:r>
          </a:p>
          <a:p>
            <a:pPr lvl="1"/>
            <a:r>
              <a:rPr lang="en-US" dirty="0"/>
              <a:t>Enterprise applications</a:t>
            </a:r>
          </a:p>
        </p:txBody>
      </p:sp>
      <p:sp>
        <p:nvSpPr>
          <p:cNvPr id="6" name="Footer Placeholder 5">
            <a:extLst>
              <a:ext uri="{FF2B5EF4-FFF2-40B4-BE49-F238E27FC236}">
                <a16:creationId xmlns:a16="http://schemas.microsoft.com/office/drawing/2014/main" id="{5AA98B4B-A421-204A-B7F1-B0A4E17CDDC4}"/>
              </a:ext>
            </a:extLst>
          </p:cNvPr>
          <p:cNvSpPr>
            <a:spLocks noGrp="1"/>
          </p:cNvSpPr>
          <p:nvPr>
            <p:ph type="ftr" sz="quarter" idx="3"/>
          </p:nvPr>
        </p:nvSpPr>
        <p:spPr/>
        <p:txBody>
          <a:bodyPr/>
          <a:lstStyle/>
          <a:p>
            <a:r>
              <a:rPr lang="en-US" dirty="0"/>
              <a:t>Distributed and Cloud Computing - Fall 2021</a:t>
            </a:r>
          </a:p>
        </p:txBody>
      </p:sp>
      <p:sp>
        <p:nvSpPr>
          <p:cNvPr id="7" name="Slide Number Placeholder 6">
            <a:extLst>
              <a:ext uri="{FF2B5EF4-FFF2-40B4-BE49-F238E27FC236}">
                <a16:creationId xmlns:a16="http://schemas.microsoft.com/office/drawing/2014/main" id="{E6469154-F0F8-684D-A7BC-162F2C9E26C2}"/>
              </a:ext>
            </a:extLst>
          </p:cNvPr>
          <p:cNvSpPr>
            <a:spLocks noGrp="1"/>
          </p:cNvSpPr>
          <p:nvPr>
            <p:ph type="sldNum" sz="quarter" idx="12"/>
          </p:nvPr>
        </p:nvSpPr>
        <p:spPr/>
        <p:txBody>
          <a:bodyPr/>
          <a:lstStyle/>
          <a:p>
            <a:fld id="{B6A95138-A96E-2F42-A959-2EFD44FE4AB7}" type="slidenum">
              <a:rPr lang="en-US" smtClean="0"/>
              <a:t>77</a:t>
            </a:fld>
            <a:endParaRPr lang="en-US" dirty="0"/>
          </a:p>
        </p:txBody>
      </p:sp>
    </p:spTree>
    <p:custDataLst>
      <p:tags r:id="rId1"/>
    </p:custDataLst>
    <p:extLst>
      <p:ext uri="{BB962C8B-B14F-4D97-AF65-F5344CB8AC3E}">
        <p14:creationId xmlns:p14="http://schemas.microsoft.com/office/powerpoint/2010/main" val="13432759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EBS volume types</a:t>
            </a:r>
          </a:p>
        </p:txBody>
      </p:sp>
      <p:pic>
        <p:nvPicPr>
          <p:cNvPr id="8" name="Content Placeholder 7" descr="Table comparing EBS volume types.">
            <a:extLst>
              <a:ext uri="{FF2B5EF4-FFF2-40B4-BE49-F238E27FC236}">
                <a16:creationId xmlns:a16="http://schemas.microsoft.com/office/drawing/2014/main" id="{FE0092F5-5FB4-443D-96C8-39CCE867F8FC}"/>
              </a:ext>
            </a:extLst>
          </p:cNvPr>
          <p:cNvPicPr>
            <a:picLocks noGrp="1" noChangeAspect="1"/>
          </p:cNvPicPr>
          <p:nvPr>
            <p:ph idx="1"/>
          </p:nvPr>
        </p:nvPicPr>
        <p:blipFill>
          <a:blip r:embed="rId4"/>
          <a:stretch>
            <a:fillRect/>
          </a:stretch>
        </p:blipFill>
        <p:spPr>
          <a:xfrm>
            <a:off x="628650" y="4061988"/>
            <a:ext cx="17030700" cy="3434613"/>
          </a:xfrm>
        </p:spPr>
      </p:pic>
      <p:sp>
        <p:nvSpPr>
          <p:cNvPr id="6" name="Footer Placeholder 5">
            <a:extLst>
              <a:ext uri="{FF2B5EF4-FFF2-40B4-BE49-F238E27FC236}">
                <a16:creationId xmlns:a16="http://schemas.microsoft.com/office/drawing/2014/main" id="{B8645189-EF71-394C-91A9-1B328293153F}"/>
              </a:ext>
            </a:extLst>
          </p:cNvPr>
          <p:cNvSpPr>
            <a:spLocks noGrp="1"/>
          </p:cNvSpPr>
          <p:nvPr>
            <p:ph type="ftr" sz="quarter" idx="3"/>
          </p:nvPr>
        </p:nvSpPr>
        <p:spPr/>
        <p:txBody>
          <a:bodyPr/>
          <a:lstStyle/>
          <a:p>
            <a:r>
              <a:rPr lang="en-US"/>
              <a:t>Distributed and Cloud Computing - Fall 2021</a:t>
            </a:r>
            <a:endParaRPr lang="en-US" dirty="0"/>
          </a:p>
        </p:txBody>
      </p:sp>
      <p:sp>
        <p:nvSpPr>
          <p:cNvPr id="7" name="Slide Number Placeholder 6">
            <a:extLst>
              <a:ext uri="{FF2B5EF4-FFF2-40B4-BE49-F238E27FC236}">
                <a16:creationId xmlns:a16="http://schemas.microsoft.com/office/drawing/2014/main" id="{5956477F-9A1F-7D47-B853-0E5F06B183DF}"/>
              </a:ext>
            </a:extLst>
          </p:cNvPr>
          <p:cNvSpPr>
            <a:spLocks noGrp="1"/>
          </p:cNvSpPr>
          <p:nvPr>
            <p:ph type="sldNum" sz="quarter" idx="12"/>
          </p:nvPr>
        </p:nvSpPr>
        <p:spPr/>
        <p:txBody>
          <a:bodyPr/>
          <a:lstStyle/>
          <a:p>
            <a:fld id="{B6A95138-A96E-2F42-A959-2EFD44FE4AB7}" type="slidenum">
              <a:rPr lang="en-US" smtClean="0"/>
              <a:t>78</a:t>
            </a:fld>
            <a:endParaRPr lang="en-US" dirty="0"/>
          </a:p>
        </p:txBody>
      </p:sp>
    </p:spTree>
    <p:custDataLst>
      <p:tags r:id="rId1"/>
    </p:custDataLst>
    <p:extLst>
      <p:ext uri="{BB962C8B-B14F-4D97-AF65-F5344CB8AC3E}">
        <p14:creationId xmlns:p14="http://schemas.microsoft.com/office/powerpoint/2010/main" val="1502038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EBS volume type use cases</a:t>
            </a:r>
          </a:p>
        </p:txBody>
      </p:sp>
      <p:pic>
        <p:nvPicPr>
          <p:cNvPr id="8" name="Content Placeholder 7" descr="amazon ebs volume type use cases.">
            <a:extLst>
              <a:ext uri="{FF2B5EF4-FFF2-40B4-BE49-F238E27FC236}">
                <a16:creationId xmlns:a16="http://schemas.microsoft.com/office/drawing/2014/main" id="{EC9EBBE3-16EC-4426-8BE3-2CF8E3BAFD5E}"/>
              </a:ext>
            </a:extLst>
          </p:cNvPr>
          <p:cNvPicPr>
            <a:picLocks noGrp="1" noChangeAspect="1"/>
          </p:cNvPicPr>
          <p:nvPr>
            <p:ph idx="1"/>
          </p:nvPr>
        </p:nvPicPr>
        <p:blipFill>
          <a:blip r:embed="rId4"/>
          <a:stretch>
            <a:fillRect/>
          </a:stretch>
        </p:blipFill>
        <p:spPr>
          <a:xfrm>
            <a:off x="1995704" y="2321621"/>
            <a:ext cx="14296590" cy="6915348"/>
          </a:xfrm>
        </p:spPr>
      </p:pic>
      <p:sp>
        <p:nvSpPr>
          <p:cNvPr id="6" name="Footer Placeholder 5">
            <a:extLst>
              <a:ext uri="{FF2B5EF4-FFF2-40B4-BE49-F238E27FC236}">
                <a16:creationId xmlns:a16="http://schemas.microsoft.com/office/drawing/2014/main" id="{BC54FEFD-73BA-204A-B776-053F5AA98C8A}"/>
              </a:ext>
            </a:extLst>
          </p:cNvPr>
          <p:cNvSpPr>
            <a:spLocks noGrp="1"/>
          </p:cNvSpPr>
          <p:nvPr>
            <p:ph type="ftr" sz="quarter" idx="3"/>
          </p:nvPr>
        </p:nvSpPr>
        <p:spPr/>
        <p:txBody>
          <a:bodyPr/>
          <a:lstStyle/>
          <a:p>
            <a:r>
              <a:rPr lang="en-US"/>
              <a:t>Distributed and Cloud Computing - Fall 2021</a:t>
            </a:r>
            <a:endParaRPr lang="en-US" dirty="0"/>
          </a:p>
        </p:txBody>
      </p:sp>
      <p:sp>
        <p:nvSpPr>
          <p:cNvPr id="7" name="Slide Number Placeholder 6">
            <a:extLst>
              <a:ext uri="{FF2B5EF4-FFF2-40B4-BE49-F238E27FC236}">
                <a16:creationId xmlns:a16="http://schemas.microsoft.com/office/drawing/2014/main" id="{0169C42F-E873-BA47-A69D-0E61C42C29BC}"/>
              </a:ext>
            </a:extLst>
          </p:cNvPr>
          <p:cNvSpPr>
            <a:spLocks noGrp="1"/>
          </p:cNvSpPr>
          <p:nvPr>
            <p:ph type="sldNum" sz="quarter" idx="12"/>
          </p:nvPr>
        </p:nvSpPr>
        <p:spPr/>
        <p:txBody>
          <a:bodyPr/>
          <a:lstStyle/>
          <a:p>
            <a:fld id="{B6A95138-A96E-2F42-A959-2EFD44FE4AB7}" type="slidenum">
              <a:rPr lang="en-US" smtClean="0"/>
              <a:t>79</a:t>
            </a:fld>
            <a:endParaRPr lang="en-US" dirty="0"/>
          </a:p>
        </p:txBody>
      </p:sp>
    </p:spTree>
    <p:custDataLst>
      <p:tags r:id="rId1"/>
    </p:custDataLst>
    <p:extLst>
      <p:ext uri="{BB962C8B-B14F-4D97-AF65-F5344CB8AC3E}">
        <p14:creationId xmlns:p14="http://schemas.microsoft.com/office/powerpoint/2010/main" val="1720296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8AA10-699C-9042-8FBF-5549AD74A516}"/>
              </a:ext>
            </a:extLst>
          </p:cNvPr>
          <p:cNvSpPr>
            <a:spLocks noGrp="1"/>
          </p:cNvSpPr>
          <p:nvPr>
            <p:ph type="title"/>
          </p:nvPr>
        </p:nvSpPr>
        <p:spPr/>
        <p:txBody>
          <a:bodyPr/>
          <a:lstStyle/>
          <a:p>
            <a:r>
              <a:rPr lang="en-US" dirty="0"/>
              <a:t>HDD (continued)</a:t>
            </a:r>
          </a:p>
        </p:txBody>
      </p:sp>
      <p:sp>
        <p:nvSpPr>
          <p:cNvPr id="3" name="Content Placeholder 2">
            <a:extLst>
              <a:ext uri="{FF2B5EF4-FFF2-40B4-BE49-F238E27FC236}">
                <a16:creationId xmlns:a16="http://schemas.microsoft.com/office/drawing/2014/main" id="{AD63248E-1512-DD4E-A99A-97FAA805A3AF}"/>
              </a:ext>
            </a:extLst>
          </p:cNvPr>
          <p:cNvSpPr>
            <a:spLocks noGrp="1"/>
          </p:cNvSpPr>
          <p:nvPr>
            <p:ph idx="1"/>
          </p:nvPr>
        </p:nvSpPr>
        <p:spPr>
          <a:xfrm>
            <a:off x="1257300" y="2738438"/>
            <a:ext cx="11882967" cy="6527007"/>
          </a:xfrm>
        </p:spPr>
        <p:txBody>
          <a:bodyPr/>
          <a:lstStyle/>
          <a:p>
            <a:endParaRPr lang="en-US" dirty="0"/>
          </a:p>
          <a:p>
            <a:r>
              <a:rPr lang="en-US" dirty="0"/>
              <a:t>Disk Drive is attached to computer via </a:t>
            </a:r>
            <a:r>
              <a:rPr lang="en-US" dirty="0">
                <a:highlight>
                  <a:srgbClr val="FFFF00"/>
                </a:highlight>
              </a:rPr>
              <a:t>I/O bus </a:t>
            </a:r>
          </a:p>
          <a:p>
            <a:pPr lvl="1"/>
            <a:r>
              <a:rPr lang="en-US" dirty="0"/>
              <a:t>Busses vary, including EIDE, ATA, SATA, USB, </a:t>
            </a:r>
            <a:r>
              <a:rPr lang="en-US" dirty="0" err="1"/>
              <a:t>Fibre</a:t>
            </a:r>
            <a:r>
              <a:rPr lang="en-US" dirty="0"/>
              <a:t> Channel, SCSI, SAS, Firewire</a:t>
            </a:r>
          </a:p>
          <a:p>
            <a:pPr lvl="1"/>
            <a:endParaRPr lang="en-US" dirty="0"/>
          </a:p>
          <a:p>
            <a:pPr lvl="1"/>
            <a:r>
              <a:rPr lang="en-US" dirty="0">
                <a:highlight>
                  <a:srgbClr val="FFFF00"/>
                </a:highlight>
              </a:rPr>
              <a:t>Host controller </a:t>
            </a:r>
            <a:r>
              <a:rPr lang="en-US" dirty="0"/>
              <a:t>in computer uses bus to talk to </a:t>
            </a:r>
            <a:r>
              <a:rPr lang="en-US" dirty="0">
                <a:highlight>
                  <a:srgbClr val="FFFF00"/>
                </a:highlight>
              </a:rPr>
              <a:t>disk controller </a:t>
            </a:r>
            <a:r>
              <a:rPr lang="en-US" dirty="0"/>
              <a:t>built into drive or storage array</a:t>
            </a:r>
          </a:p>
          <a:p>
            <a:pPr lvl="1"/>
            <a:endParaRPr lang="en-US" dirty="0"/>
          </a:p>
          <a:p>
            <a:r>
              <a:rPr lang="en-US" dirty="0"/>
              <a:t>Disks can be removable</a:t>
            </a:r>
          </a:p>
          <a:p>
            <a:endParaRPr lang="en-US" dirty="0"/>
          </a:p>
        </p:txBody>
      </p:sp>
      <p:sp>
        <p:nvSpPr>
          <p:cNvPr id="6" name="Footer Placeholder 5">
            <a:extLst>
              <a:ext uri="{FF2B5EF4-FFF2-40B4-BE49-F238E27FC236}">
                <a16:creationId xmlns:a16="http://schemas.microsoft.com/office/drawing/2014/main" id="{7FAB6CB0-52CE-0E4F-8857-F72D01F43115}"/>
              </a:ext>
            </a:extLst>
          </p:cNvPr>
          <p:cNvSpPr>
            <a:spLocks noGrp="1"/>
          </p:cNvSpPr>
          <p:nvPr>
            <p:ph type="ftr" sz="quarter" idx="11"/>
          </p:nvPr>
        </p:nvSpPr>
        <p:spPr/>
        <p:txBody>
          <a:bodyPr/>
          <a:lstStyle/>
          <a:p>
            <a:r>
              <a:rPr lang="en-US"/>
              <a:t>Distributed and Cloud Computing - Fall 2021</a:t>
            </a:r>
          </a:p>
        </p:txBody>
      </p:sp>
      <p:sp>
        <p:nvSpPr>
          <p:cNvPr id="7" name="Slide Number Placeholder 6">
            <a:extLst>
              <a:ext uri="{FF2B5EF4-FFF2-40B4-BE49-F238E27FC236}">
                <a16:creationId xmlns:a16="http://schemas.microsoft.com/office/drawing/2014/main" id="{92FB1041-BFD0-3B40-BCD4-F0CC367FB46D}"/>
              </a:ext>
            </a:extLst>
          </p:cNvPr>
          <p:cNvSpPr>
            <a:spLocks noGrp="1"/>
          </p:cNvSpPr>
          <p:nvPr>
            <p:ph type="sldNum" sz="quarter" idx="12"/>
          </p:nvPr>
        </p:nvSpPr>
        <p:spPr/>
        <p:txBody>
          <a:bodyPr/>
          <a:lstStyle/>
          <a:p>
            <a:fld id="{E5F9FE24-64CB-6D42-A9EC-97246F7285E9}" type="slidenum">
              <a:rPr lang="en-US" smtClean="0"/>
              <a:t>8</a:t>
            </a:fld>
            <a:endParaRPr lang="en-US"/>
          </a:p>
        </p:txBody>
      </p:sp>
      <p:pic>
        <p:nvPicPr>
          <p:cNvPr id="9" name="Picture 8">
            <a:extLst>
              <a:ext uri="{FF2B5EF4-FFF2-40B4-BE49-F238E27FC236}">
                <a16:creationId xmlns:a16="http://schemas.microsoft.com/office/drawing/2014/main" id="{1CA62E9E-1FEF-BC40-BCE3-576385421165}"/>
              </a:ext>
            </a:extLst>
          </p:cNvPr>
          <p:cNvPicPr>
            <a:picLocks noChangeAspect="1"/>
          </p:cNvPicPr>
          <p:nvPr/>
        </p:nvPicPr>
        <p:blipFill>
          <a:blip r:embed="rId2"/>
          <a:stretch>
            <a:fillRect/>
          </a:stretch>
        </p:blipFill>
        <p:spPr>
          <a:xfrm>
            <a:off x="12078756" y="2536033"/>
            <a:ext cx="5789088" cy="4260850"/>
          </a:xfrm>
          <a:prstGeom prst="rect">
            <a:avLst/>
          </a:prstGeom>
        </p:spPr>
      </p:pic>
    </p:spTree>
    <p:extLst>
      <p:ext uri="{BB962C8B-B14F-4D97-AF65-F5344CB8AC3E}">
        <p14:creationId xmlns:p14="http://schemas.microsoft.com/office/powerpoint/2010/main" val="6182537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Amazon EBS features</a:t>
            </a:r>
          </a:p>
        </p:txBody>
      </p:sp>
      <p:sp>
        <p:nvSpPr>
          <p:cNvPr id="10" name="Content Placeholder 3">
            <a:extLst>
              <a:ext uri="{FF2B5EF4-FFF2-40B4-BE49-F238E27FC236}">
                <a16:creationId xmlns:a16="http://schemas.microsoft.com/office/drawing/2014/main" id="{526F38D6-6265-B441-975D-88B027AB9FBA}"/>
              </a:ext>
            </a:extLst>
          </p:cNvPr>
          <p:cNvSpPr>
            <a:spLocks noGrp="1"/>
          </p:cNvSpPr>
          <p:nvPr>
            <p:ph idx="1"/>
          </p:nvPr>
        </p:nvSpPr>
        <p:spPr/>
        <p:txBody>
          <a:bodyPr/>
          <a:lstStyle/>
          <a:p>
            <a:r>
              <a:rPr lang="en-US" dirty="0"/>
              <a:t>Snapshots – </a:t>
            </a:r>
          </a:p>
          <a:p>
            <a:pPr lvl="1"/>
            <a:r>
              <a:rPr lang="en-US" dirty="0"/>
              <a:t>Point-in-time snapshots</a:t>
            </a:r>
          </a:p>
          <a:p>
            <a:pPr lvl="1"/>
            <a:r>
              <a:rPr lang="en-US" dirty="0"/>
              <a:t>Recreate a new volume at any time</a:t>
            </a:r>
          </a:p>
          <a:p>
            <a:r>
              <a:rPr lang="en-US" dirty="0"/>
              <a:t>Encryption – </a:t>
            </a:r>
          </a:p>
          <a:p>
            <a:pPr lvl="1"/>
            <a:r>
              <a:rPr lang="en-US" dirty="0"/>
              <a:t>Encrypted Amazon EBS volumes</a:t>
            </a:r>
          </a:p>
          <a:p>
            <a:pPr lvl="1"/>
            <a:r>
              <a:rPr lang="en-US" dirty="0"/>
              <a:t>No additional cost</a:t>
            </a:r>
          </a:p>
          <a:p>
            <a:r>
              <a:rPr lang="en-US" dirty="0"/>
              <a:t>Elasticity – </a:t>
            </a:r>
          </a:p>
          <a:p>
            <a:pPr lvl="1"/>
            <a:r>
              <a:rPr lang="en-US" dirty="0"/>
              <a:t>Increase capacity</a:t>
            </a:r>
          </a:p>
          <a:p>
            <a:pPr lvl="1"/>
            <a:r>
              <a:rPr lang="en-US" dirty="0"/>
              <a:t>Change to different types</a:t>
            </a:r>
          </a:p>
        </p:txBody>
      </p:sp>
      <p:pic>
        <p:nvPicPr>
          <p:cNvPr id="8" name="Picture 7" descr="a camera."/>
          <p:cNvPicPr>
            <a:picLocks noChangeAspect="1"/>
          </p:cNvPicPr>
          <p:nvPr/>
        </p:nvPicPr>
        <p:blipFill rotWithShape="1">
          <a:blip r:embed="rId4" cstate="print">
            <a:extLst>
              <a:ext uri="{28A0092B-C50C-407E-A947-70E740481C1C}">
                <a14:useLocalDpi xmlns:a14="http://schemas.microsoft.com/office/drawing/2010/main" val="0"/>
              </a:ext>
            </a:extLst>
          </a:blip>
          <a:srcRect l="9425" t="18163" r="9731" b="18211"/>
          <a:stretch/>
        </p:blipFill>
        <p:spPr>
          <a:xfrm>
            <a:off x="15386859" y="2465135"/>
            <a:ext cx="2217420" cy="1745118"/>
          </a:xfrm>
          <a:prstGeom prst="rect">
            <a:avLst/>
          </a:prstGeom>
        </p:spPr>
      </p:pic>
      <p:pic>
        <p:nvPicPr>
          <p:cNvPr id="6" name="Picture 5" descr="a lock."/>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026003" y="4210253"/>
            <a:ext cx="3156758" cy="3156758"/>
          </a:xfrm>
          <a:prstGeom prst="rect">
            <a:avLst/>
          </a:prstGeom>
        </p:spPr>
      </p:pic>
      <p:pic>
        <p:nvPicPr>
          <p:cNvPr id="5" name="Picture 4" descr="elasticity. "/>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924573" y="7376327"/>
            <a:ext cx="2863514" cy="2863514"/>
          </a:xfrm>
          <a:prstGeom prst="rect">
            <a:avLst/>
          </a:prstGeom>
        </p:spPr>
      </p:pic>
      <p:sp>
        <p:nvSpPr>
          <p:cNvPr id="7" name="Footer Placeholder 6">
            <a:extLst>
              <a:ext uri="{FF2B5EF4-FFF2-40B4-BE49-F238E27FC236}">
                <a16:creationId xmlns:a16="http://schemas.microsoft.com/office/drawing/2014/main" id="{96DC25BB-8716-4846-B577-C16C37B46079}"/>
              </a:ext>
            </a:extLst>
          </p:cNvPr>
          <p:cNvSpPr>
            <a:spLocks noGrp="1"/>
          </p:cNvSpPr>
          <p:nvPr>
            <p:ph type="ftr" sz="quarter" idx="3"/>
          </p:nvPr>
        </p:nvSpPr>
        <p:spPr/>
        <p:txBody>
          <a:bodyPr/>
          <a:lstStyle/>
          <a:p>
            <a:r>
              <a:rPr lang="en-US"/>
              <a:t>Distributed and Cloud Computing - Fall 2021</a:t>
            </a:r>
            <a:endParaRPr lang="en-US" dirty="0"/>
          </a:p>
        </p:txBody>
      </p:sp>
      <p:sp>
        <p:nvSpPr>
          <p:cNvPr id="9" name="Slide Number Placeholder 8">
            <a:extLst>
              <a:ext uri="{FF2B5EF4-FFF2-40B4-BE49-F238E27FC236}">
                <a16:creationId xmlns:a16="http://schemas.microsoft.com/office/drawing/2014/main" id="{5DB409B3-7984-0D45-B37A-A3701C7A973B}"/>
              </a:ext>
            </a:extLst>
          </p:cNvPr>
          <p:cNvSpPr>
            <a:spLocks noGrp="1"/>
          </p:cNvSpPr>
          <p:nvPr>
            <p:ph type="sldNum" sz="quarter" idx="12"/>
          </p:nvPr>
        </p:nvSpPr>
        <p:spPr/>
        <p:txBody>
          <a:bodyPr/>
          <a:lstStyle/>
          <a:p>
            <a:fld id="{B6A95138-A96E-2F42-A959-2EFD44FE4AB7}" type="slidenum">
              <a:rPr lang="en-US" smtClean="0"/>
              <a:t>80</a:t>
            </a:fld>
            <a:endParaRPr lang="en-US" dirty="0"/>
          </a:p>
        </p:txBody>
      </p:sp>
    </p:spTree>
    <p:custDataLst>
      <p:tags r:id="rId1"/>
    </p:custDataLst>
    <p:extLst>
      <p:ext uri="{BB962C8B-B14F-4D97-AF65-F5344CB8AC3E}">
        <p14:creationId xmlns:p14="http://schemas.microsoft.com/office/powerpoint/2010/main" val="17837152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8650" y="547688"/>
            <a:ext cx="13551408" cy="711179"/>
          </a:xfrm>
        </p:spPr>
        <p:txBody>
          <a:bodyPr/>
          <a:lstStyle/>
          <a:p>
            <a:r>
              <a:rPr lang="en-US" dirty="0"/>
              <a:t>Amazon EBS: Volumes, IOPS, and pricing</a:t>
            </a:r>
          </a:p>
        </p:txBody>
      </p:sp>
      <p:sp>
        <p:nvSpPr>
          <p:cNvPr id="5" name="Content Placeholder 2"/>
          <p:cNvSpPr>
            <a:spLocks noGrp="1"/>
          </p:cNvSpPr>
          <p:nvPr>
            <p:ph idx="1"/>
          </p:nvPr>
        </p:nvSpPr>
        <p:spPr>
          <a:xfrm>
            <a:off x="357807" y="2160458"/>
            <a:ext cx="17716236" cy="7578855"/>
          </a:xfrm>
        </p:spPr>
        <p:txBody>
          <a:bodyPr>
            <a:normAutofit fontScale="92500" lnSpcReduction="20000"/>
          </a:bodyPr>
          <a:lstStyle/>
          <a:p>
            <a:pPr marL="771525" indent="-771525">
              <a:lnSpc>
                <a:spcPct val="100000"/>
              </a:lnSpc>
              <a:spcBef>
                <a:spcPts val="0"/>
              </a:spcBef>
              <a:spcAft>
                <a:spcPts val="900"/>
              </a:spcAft>
              <a:buFont typeface="+mj-lt"/>
              <a:buAutoNum type="arabicPeriod"/>
            </a:pPr>
            <a:r>
              <a:rPr lang="en-US" b="1" dirty="0"/>
              <a:t>Volumes – </a:t>
            </a:r>
          </a:p>
          <a:p>
            <a:pPr marL="1376363" lvl="1" indent="-690563">
              <a:lnSpc>
                <a:spcPct val="100000"/>
              </a:lnSpc>
              <a:spcBef>
                <a:spcPts val="0"/>
              </a:spcBef>
              <a:spcAft>
                <a:spcPts val="900"/>
              </a:spcAft>
            </a:pPr>
            <a:r>
              <a:rPr lang="en-US" sz="4200" dirty="0"/>
              <a:t>Amazon EBS volumes persist independently from the instance.</a:t>
            </a:r>
          </a:p>
          <a:p>
            <a:pPr marL="1376363" lvl="1" indent="-690563">
              <a:lnSpc>
                <a:spcPct val="100000"/>
              </a:lnSpc>
              <a:spcBef>
                <a:spcPts val="0"/>
              </a:spcBef>
              <a:spcAft>
                <a:spcPts val="900"/>
              </a:spcAft>
            </a:pPr>
            <a:r>
              <a:rPr lang="en-US" sz="4200" dirty="0"/>
              <a:t>All volume types are charged by the amount that is provisioned per month.</a:t>
            </a:r>
          </a:p>
          <a:p>
            <a:pPr marL="771525" indent="-771525">
              <a:lnSpc>
                <a:spcPct val="100000"/>
              </a:lnSpc>
              <a:spcBef>
                <a:spcPts val="0"/>
              </a:spcBef>
              <a:spcAft>
                <a:spcPts val="900"/>
              </a:spcAft>
              <a:buFont typeface="+mj-lt"/>
              <a:buAutoNum type="arabicPeriod"/>
            </a:pPr>
            <a:r>
              <a:rPr lang="en-US" b="1" dirty="0"/>
              <a:t>IOPS – </a:t>
            </a:r>
          </a:p>
          <a:p>
            <a:pPr marL="1383507" lvl="1" indent="-697707">
              <a:lnSpc>
                <a:spcPct val="100000"/>
              </a:lnSpc>
              <a:spcBef>
                <a:spcPts val="0"/>
              </a:spcBef>
              <a:spcAft>
                <a:spcPts val="900"/>
              </a:spcAft>
            </a:pPr>
            <a:r>
              <a:rPr lang="en-US" sz="4200" dirty="0"/>
              <a:t>General Purpose SSD:</a:t>
            </a:r>
          </a:p>
          <a:p>
            <a:pPr marL="2076450" lvl="2" indent="-704850">
              <a:lnSpc>
                <a:spcPct val="100000"/>
              </a:lnSpc>
              <a:spcBef>
                <a:spcPts val="0"/>
              </a:spcBef>
              <a:spcAft>
                <a:spcPts val="900"/>
              </a:spcAft>
            </a:pPr>
            <a:r>
              <a:rPr lang="en-US" sz="3600" dirty="0"/>
              <a:t>Charged by the amount that you provision in GB per month until storage is released.</a:t>
            </a:r>
          </a:p>
          <a:p>
            <a:pPr marL="1383507" lvl="1" indent="-697707">
              <a:lnSpc>
                <a:spcPct val="100000"/>
              </a:lnSpc>
              <a:spcBef>
                <a:spcPts val="0"/>
              </a:spcBef>
              <a:spcAft>
                <a:spcPts val="900"/>
              </a:spcAft>
            </a:pPr>
            <a:r>
              <a:rPr lang="en-US" sz="4200" dirty="0"/>
              <a:t>Magnetic:</a:t>
            </a:r>
          </a:p>
          <a:p>
            <a:pPr marL="2076450" lvl="2" indent="-704850">
              <a:lnSpc>
                <a:spcPct val="100000"/>
              </a:lnSpc>
              <a:spcBef>
                <a:spcPts val="0"/>
              </a:spcBef>
              <a:spcAft>
                <a:spcPts val="900"/>
              </a:spcAft>
            </a:pPr>
            <a:r>
              <a:rPr lang="en-US" sz="3600" dirty="0"/>
              <a:t>Charged by the number of requests to the volume.</a:t>
            </a:r>
          </a:p>
          <a:p>
            <a:pPr marL="1383507" lvl="1" indent="-697707">
              <a:lnSpc>
                <a:spcPct val="100000"/>
              </a:lnSpc>
              <a:spcBef>
                <a:spcPts val="0"/>
              </a:spcBef>
              <a:spcAft>
                <a:spcPts val="900"/>
              </a:spcAft>
            </a:pPr>
            <a:r>
              <a:rPr lang="en-US" sz="4200" dirty="0"/>
              <a:t>Provisioned IOPS SSD:</a:t>
            </a:r>
          </a:p>
          <a:p>
            <a:pPr marL="2076450" lvl="2" indent="-704850">
              <a:lnSpc>
                <a:spcPct val="100000"/>
              </a:lnSpc>
              <a:spcBef>
                <a:spcPts val="0"/>
              </a:spcBef>
              <a:spcAft>
                <a:spcPts val="900"/>
              </a:spcAft>
            </a:pPr>
            <a:r>
              <a:rPr lang="en-US" sz="3600" dirty="0"/>
              <a:t>Charged by the amount that you provision in IOPS (multiplied by the percentage of days that you provision for the month).</a:t>
            </a:r>
          </a:p>
          <a:p>
            <a:pPr>
              <a:lnSpc>
                <a:spcPct val="100000"/>
              </a:lnSpc>
              <a:spcBef>
                <a:spcPts val="0"/>
              </a:spcBef>
              <a:spcAft>
                <a:spcPts val="900"/>
              </a:spcAft>
            </a:pPr>
            <a:endParaRPr lang="en-US" dirty="0"/>
          </a:p>
          <a:p>
            <a:pPr>
              <a:lnSpc>
                <a:spcPct val="100000"/>
              </a:lnSpc>
              <a:spcBef>
                <a:spcPts val="0"/>
              </a:spcBef>
              <a:spcAft>
                <a:spcPts val="900"/>
              </a:spcAft>
            </a:pPr>
            <a:endParaRPr lang="en-US" dirty="0"/>
          </a:p>
          <a:p>
            <a:pPr lvl="1">
              <a:lnSpc>
                <a:spcPct val="100000"/>
              </a:lnSpc>
              <a:spcBef>
                <a:spcPts val="0"/>
              </a:spcBef>
              <a:spcAft>
                <a:spcPts val="900"/>
              </a:spcAft>
            </a:pPr>
            <a:endParaRPr lang="en-US" dirty="0"/>
          </a:p>
        </p:txBody>
      </p:sp>
      <p:sp>
        <p:nvSpPr>
          <p:cNvPr id="7" name="Footer Placeholder 6">
            <a:extLst>
              <a:ext uri="{FF2B5EF4-FFF2-40B4-BE49-F238E27FC236}">
                <a16:creationId xmlns:a16="http://schemas.microsoft.com/office/drawing/2014/main" id="{4EB7EB80-134D-D34E-A7A7-3A11C542F21D}"/>
              </a:ext>
            </a:extLst>
          </p:cNvPr>
          <p:cNvSpPr>
            <a:spLocks noGrp="1"/>
          </p:cNvSpPr>
          <p:nvPr>
            <p:ph type="ftr" sz="quarter" idx="3"/>
          </p:nvPr>
        </p:nvSpPr>
        <p:spPr/>
        <p:txBody>
          <a:bodyPr/>
          <a:lstStyle/>
          <a:p>
            <a:r>
              <a:rPr lang="en-US"/>
              <a:t>Distributed and Cloud Computing - Fall 2021</a:t>
            </a:r>
            <a:endParaRPr lang="en-US" dirty="0"/>
          </a:p>
        </p:txBody>
      </p:sp>
      <p:sp>
        <p:nvSpPr>
          <p:cNvPr id="8" name="Slide Number Placeholder 7">
            <a:extLst>
              <a:ext uri="{FF2B5EF4-FFF2-40B4-BE49-F238E27FC236}">
                <a16:creationId xmlns:a16="http://schemas.microsoft.com/office/drawing/2014/main" id="{C0E7F453-1E1E-6E4F-9BA1-FD271EBF5626}"/>
              </a:ext>
            </a:extLst>
          </p:cNvPr>
          <p:cNvSpPr>
            <a:spLocks noGrp="1"/>
          </p:cNvSpPr>
          <p:nvPr>
            <p:ph type="sldNum" sz="quarter" idx="12"/>
          </p:nvPr>
        </p:nvSpPr>
        <p:spPr/>
        <p:txBody>
          <a:bodyPr/>
          <a:lstStyle/>
          <a:p>
            <a:fld id="{B6A95138-A96E-2F42-A959-2EFD44FE4AB7}" type="slidenum">
              <a:rPr lang="en-US" smtClean="0"/>
              <a:t>81</a:t>
            </a:fld>
            <a:endParaRPr lang="en-US" dirty="0"/>
          </a:p>
        </p:txBody>
      </p:sp>
    </p:spTree>
    <p:custDataLst>
      <p:tags r:id="rId1"/>
    </p:custDataLst>
    <p:extLst>
      <p:ext uri="{BB962C8B-B14F-4D97-AF65-F5344CB8AC3E}">
        <p14:creationId xmlns:p14="http://schemas.microsoft.com/office/powerpoint/2010/main" val="1927882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5">
                                            <p:txEl>
                                              <p:pRg st="2" end="2"/>
                                            </p:txEl>
                                          </p:spTgt>
                                        </p:tgtEl>
                                        <p:attrNameLst>
                                          <p:attrName>style.color</p:attrName>
                                        </p:attrNameLst>
                                      </p:cBhvr>
                                      <p:to>
                                        <p:clrVal>
                                          <a:schemeClr val="accent2"/>
                                        </p:clrVal>
                                      </p:to>
                                    </p:set>
                                    <p:set>
                                      <p:cBhvr>
                                        <p:cTn id="7" dur="500" fill="hold"/>
                                        <p:tgtEl>
                                          <p:spTgt spid="5">
                                            <p:txEl>
                                              <p:pRg st="2" end="2"/>
                                            </p:txEl>
                                          </p:spTgt>
                                        </p:tgtEl>
                                        <p:attrNameLst>
                                          <p:attrName>fillcolor</p:attrName>
                                        </p:attrNameLst>
                                      </p:cBhvr>
                                      <p:to>
                                        <p:clrVal>
                                          <a:schemeClr val="accent2"/>
                                        </p:clrVal>
                                      </p:to>
                                    </p:set>
                                    <p:set>
                                      <p:cBhvr>
                                        <p:cTn id="8" dur="500" fill="hold"/>
                                        <p:tgtEl>
                                          <p:spTgt spid="5">
                                            <p:txEl>
                                              <p:pRg st="2" end="2"/>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5">
                                            <p:txEl>
                                              <p:pRg st="3" end="3"/>
                                            </p:txEl>
                                          </p:spTgt>
                                        </p:tgtEl>
                                        <p:attrNameLst>
                                          <p:attrName>style.color</p:attrName>
                                        </p:attrNameLst>
                                      </p:cBhvr>
                                      <p:to>
                                        <p:clrVal>
                                          <a:schemeClr val="accent2"/>
                                        </p:clrVal>
                                      </p:to>
                                    </p:set>
                                    <p:set>
                                      <p:cBhvr>
                                        <p:cTn id="13" dur="500" fill="hold"/>
                                        <p:tgtEl>
                                          <p:spTgt spid="5">
                                            <p:txEl>
                                              <p:pRg st="3" end="3"/>
                                            </p:txEl>
                                          </p:spTgt>
                                        </p:tgtEl>
                                        <p:attrNameLst>
                                          <p:attrName>fillcolor</p:attrName>
                                        </p:attrNameLst>
                                      </p:cBhvr>
                                      <p:to>
                                        <p:clrVal>
                                          <a:schemeClr val="accent2"/>
                                        </p:clrVal>
                                      </p:to>
                                    </p:set>
                                    <p:set>
                                      <p:cBhvr>
                                        <p:cTn id="14" dur="500" fill="hold"/>
                                        <p:tgtEl>
                                          <p:spTgt spid="5">
                                            <p:txEl>
                                              <p:pRg st="3" end="3"/>
                                            </p:txEl>
                                          </p:spTgt>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16" presetClass="emph" presetSubtype="0" fill="hold" nodeType="clickEffect">
                                  <p:stCondLst>
                                    <p:cond delay="0"/>
                                  </p:stCondLst>
                                  <p:iterate type="lt">
                                    <p:tmPct val="4000"/>
                                  </p:iterate>
                                  <p:childTnLst>
                                    <p:set>
                                      <p:cBhvr override="childStyle">
                                        <p:cTn id="18" dur="500" fill="hold"/>
                                        <p:tgtEl>
                                          <p:spTgt spid="5">
                                            <p:txEl>
                                              <p:pRg st="4" end="4"/>
                                            </p:txEl>
                                          </p:spTgt>
                                        </p:tgtEl>
                                        <p:attrNameLst>
                                          <p:attrName>style.color</p:attrName>
                                        </p:attrNameLst>
                                      </p:cBhvr>
                                      <p:to>
                                        <p:clrVal>
                                          <a:schemeClr val="accent2"/>
                                        </p:clrVal>
                                      </p:to>
                                    </p:set>
                                    <p:set>
                                      <p:cBhvr>
                                        <p:cTn id="19" dur="500" fill="hold"/>
                                        <p:tgtEl>
                                          <p:spTgt spid="5">
                                            <p:txEl>
                                              <p:pRg st="4" end="4"/>
                                            </p:txEl>
                                          </p:spTgt>
                                        </p:tgtEl>
                                        <p:attrNameLst>
                                          <p:attrName>fillcolor</p:attrName>
                                        </p:attrNameLst>
                                      </p:cBhvr>
                                      <p:to>
                                        <p:clrVal>
                                          <a:schemeClr val="accent2"/>
                                        </p:clrVal>
                                      </p:to>
                                    </p:set>
                                    <p:set>
                                      <p:cBhvr>
                                        <p:cTn id="20" dur="500" fill="hold"/>
                                        <p:tgtEl>
                                          <p:spTgt spid="5">
                                            <p:txEl>
                                              <p:pRg st="4" end="4"/>
                                            </p:txEl>
                                          </p:spTgt>
                                        </p:tgtEl>
                                        <p:attrNameLst>
                                          <p:attrName>fill.type</p:attrName>
                                        </p:attrNameLst>
                                      </p:cBhvr>
                                      <p:to>
                                        <p:strVal val="solid"/>
                                      </p:to>
                                    </p:set>
                                  </p:childTnLst>
                                </p:cTn>
                              </p:par>
                            </p:childTnLst>
                          </p:cTn>
                        </p:par>
                      </p:childTnLst>
                    </p:cTn>
                  </p:par>
                  <p:par>
                    <p:cTn id="21" fill="hold">
                      <p:stCondLst>
                        <p:cond delay="indefinite"/>
                      </p:stCondLst>
                      <p:childTnLst>
                        <p:par>
                          <p:cTn id="22" fill="hold">
                            <p:stCondLst>
                              <p:cond delay="0"/>
                            </p:stCondLst>
                            <p:childTnLst>
                              <p:par>
                                <p:cTn id="23" presetID="16" presetClass="emph" presetSubtype="0" fill="hold" nodeType="clickEffect">
                                  <p:stCondLst>
                                    <p:cond delay="0"/>
                                  </p:stCondLst>
                                  <p:iterate type="lt">
                                    <p:tmPct val="4000"/>
                                  </p:iterate>
                                  <p:childTnLst>
                                    <p:set>
                                      <p:cBhvr override="childStyle">
                                        <p:cTn id="24" dur="500" fill="hold"/>
                                        <p:tgtEl>
                                          <p:spTgt spid="5">
                                            <p:txEl>
                                              <p:pRg st="5" end="5"/>
                                            </p:txEl>
                                          </p:spTgt>
                                        </p:tgtEl>
                                        <p:attrNameLst>
                                          <p:attrName>style.color</p:attrName>
                                        </p:attrNameLst>
                                      </p:cBhvr>
                                      <p:to>
                                        <p:clrVal>
                                          <a:schemeClr val="accent2"/>
                                        </p:clrVal>
                                      </p:to>
                                    </p:set>
                                    <p:set>
                                      <p:cBhvr>
                                        <p:cTn id="25" dur="500" fill="hold"/>
                                        <p:tgtEl>
                                          <p:spTgt spid="5">
                                            <p:txEl>
                                              <p:pRg st="5" end="5"/>
                                            </p:txEl>
                                          </p:spTgt>
                                        </p:tgtEl>
                                        <p:attrNameLst>
                                          <p:attrName>fillcolor</p:attrName>
                                        </p:attrNameLst>
                                      </p:cBhvr>
                                      <p:to>
                                        <p:clrVal>
                                          <a:schemeClr val="accent2"/>
                                        </p:clrVal>
                                      </p:to>
                                    </p:set>
                                    <p:set>
                                      <p:cBhvr>
                                        <p:cTn id="26" dur="500" fill="hold"/>
                                        <p:tgtEl>
                                          <p:spTgt spid="5">
                                            <p:txEl>
                                              <p:pRg st="5" end="5"/>
                                            </p:txEl>
                                          </p:spTgt>
                                        </p:tgtEl>
                                        <p:attrNameLst>
                                          <p:attrName>fill.type</p:attrName>
                                        </p:attrNameLst>
                                      </p:cBhvr>
                                      <p:to>
                                        <p:strVal val="solid"/>
                                      </p:to>
                                    </p:set>
                                  </p:childTnLst>
                                </p:cTn>
                              </p:par>
                            </p:childTnLst>
                          </p:cTn>
                        </p:par>
                      </p:childTnLst>
                    </p:cTn>
                  </p:par>
                  <p:par>
                    <p:cTn id="27" fill="hold">
                      <p:stCondLst>
                        <p:cond delay="indefinite"/>
                      </p:stCondLst>
                      <p:childTnLst>
                        <p:par>
                          <p:cTn id="28" fill="hold">
                            <p:stCondLst>
                              <p:cond delay="0"/>
                            </p:stCondLst>
                            <p:childTnLst>
                              <p:par>
                                <p:cTn id="29" presetID="16" presetClass="emph" presetSubtype="0" fill="hold" nodeType="clickEffect">
                                  <p:stCondLst>
                                    <p:cond delay="0"/>
                                  </p:stCondLst>
                                  <p:iterate type="lt">
                                    <p:tmPct val="4000"/>
                                  </p:iterate>
                                  <p:childTnLst>
                                    <p:set>
                                      <p:cBhvr override="childStyle">
                                        <p:cTn id="30" dur="500" fill="hold"/>
                                        <p:tgtEl>
                                          <p:spTgt spid="5">
                                            <p:txEl>
                                              <p:pRg st="6" end="6"/>
                                            </p:txEl>
                                          </p:spTgt>
                                        </p:tgtEl>
                                        <p:attrNameLst>
                                          <p:attrName>style.color</p:attrName>
                                        </p:attrNameLst>
                                      </p:cBhvr>
                                      <p:to>
                                        <p:clrVal>
                                          <a:schemeClr val="accent2"/>
                                        </p:clrVal>
                                      </p:to>
                                    </p:set>
                                    <p:set>
                                      <p:cBhvr>
                                        <p:cTn id="31" dur="500" fill="hold"/>
                                        <p:tgtEl>
                                          <p:spTgt spid="5">
                                            <p:txEl>
                                              <p:pRg st="6" end="6"/>
                                            </p:txEl>
                                          </p:spTgt>
                                        </p:tgtEl>
                                        <p:attrNameLst>
                                          <p:attrName>fillcolor</p:attrName>
                                        </p:attrNameLst>
                                      </p:cBhvr>
                                      <p:to>
                                        <p:clrVal>
                                          <a:schemeClr val="accent2"/>
                                        </p:clrVal>
                                      </p:to>
                                    </p:set>
                                    <p:set>
                                      <p:cBhvr>
                                        <p:cTn id="32" dur="500" fill="hold"/>
                                        <p:tgtEl>
                                          <p:spTgt spid="5">
                                            <p:txEl>
                                              <p:pRg st="6" end="6"/>
                                            </p:txEl>
                                          </p:spTgt>
                                        </p:tgtEl>
                                        <p:attrNameLst>
                                          <p:attrName>fill.type</p:attrName>
                                        </p:attrNameLst>
                                      </p:cBhvr>
                                      <p:to>
                                        <p:strVal val="solid"/>
                                      </p:to>
                                    </p:set>
                                  </p:childTnLst>
                                </p:cTn>
                              </p:par>
                            </p:childTnLst>
                          </p:cTn>
                        </p:par>
                      </p:childTnLst>
                    </p:cTn>
                  </p:par>
                  <p:par>
                    <p:cTn id="33" fill="hold">
                      <p:stCondLst>
                        <p:cond delay="indefinite"/>
                      </p:stCondLst>
                      <p:childTnLst>
                        <p:par>
                          <p:cTn id="34" fill="hold">
                            <p:stCondLst>
                              <p:cond delay="0"/>
                            </p:stCondLst>
                            <p:childTnLst>
                              <p:par>
                                <p:cTn id="35" presetID="16" presetClass="emph" presetSubtype="0" fill="hold" nodeType="clickEffect">
                                  <p:stCondLst>
                                    <p:cond delay="0"/>
                                  </p:stCondLst>
                                  <p:iterate type="lt">
                                    <p:tmPct val="4000"/>
                                  </p:iterate>
                                  <p:childTnLst>
                                    <p:set>
                                      <p:cBhvr override="childStyle">
                                        <p:cTn id="36" dur="500" fill="hold"/>
                                        <p:tgtEl>
                                          <p:spTgt spid="5">
                                            <p:txEl>
                                              <p:pRg st="7" end="7"/>
                                            </p:txEl>
                                          </p:spTgt>
                                        </p:tgtEl>
                                        <p:attrNameLst>
                                          <p:attrName>style.color</p:attrName>
                                        </p:attrNameLst>
                                      </p:cBhvr>
                                      <p:to>
                                        <p:clrVal>
                                          <a:schemeClr val="accent2"/>
                                        </p:clrVal>
                                      </p:to>
                                    </p:set>
                                    <p:set>
                                      <p:cBhvr>
                                        <p:cTn id="37" dur="500" fill="hold"/>
                                        <p:tgtEl>
                                          <p:spTgt spid="5">
                                            <p:txEl>
                                              <p:pRg st="7" end="7"/>
                                            </p:txEl>
                                          </p:spTgt>
                                        </p:tgtEl>
                                        <p:attrNameLst>
                                          <p:attrName>fillcolor</p:attrName>
                                        </p:attrNameLst>
                                      </p:cBhvr>
                                      <p:to>
                                        <p:clrVal>
                                          <a:schemeClr val="accent2"/>
                                        </p:clrVal>
                                      </p:to>
                                    </p:set>
                                    <p:set>
                                      <p:cBhvr>
                                        <p:cTn id="38" dur="500" fill="hold"/>
                                        <p:tgtEl>
                                          <p:spTgt spid="5">
                                            <p:txEl>
                                              <p:pRg st="7" end="7"/>
                                            </p:txEl>
                                          </p:spTgt>
                                        </p:tgtEl>
                                        <p:attrNameLst>
                                          <p:attrName>fill.type</p:attrName>
                                        </p:attrNameLst>
                                      </p:cBhvr>
                                      <p:to>
                                        <p:strVal val="solid"/>
                                      </p:to>
                                    </p:set>
                                  </p:childTnLst>
                                </p:cTn>
                              </p:par>
                            </p:childTnLst>
                          </p:cTn>
                        </p:par>
                      </p:childTnLst>
                    </p:cTn>
                  </p:par>
                  <p:par>
                    <p:cTn id="39" fill="hold">
                      <p:stCondLst>
                        <p:cond delay="indefinite"/>
                      </p:stCondLst>
                      <p:childTnLst>
                        <p:par>
                          <p:cTn id="40" fill="hold">
                            <p:stCondLst>
                              <p:cond delay="0"/>
                            </p:stCondLst>
                            <p:childTnLst>
                              <p:par>
                                <p:cTn id="41" presetID="16" presetClass="emph" presetSubtype="0" fill="hold" nodeType="clickEffect">
                                  <p:stCondLst>
                                    <p:cond delay="0"/>
                                  </p:stCondLst>
                                  <p:iterate type="lt">
                                    <p:tmPct val="4000"/>
                                  </p:iterate>
                                  <p:childTnLst>
                                    <p:set>
                                      <p:cBhvr override="childStyle">
                                        <p:cTn id="42" dur="500" fill="hold"/>
                                        <p:tgtEl>
                                          <p:spTgt spid="5">
                                            <p:txEl>
                                              <p:pRg st="8" end="8"/>
                                            </p:txEl>
                                          </p:spTgt>
                                        </p:tgtEl>
                                        <p:attrNameLst>
                                          <p:attrName>style.color</p:attrName>
                                        </p:attrNameLst>
                                      </p:cBhvr>
                                      <p:to>
                                        <p:clrVal>
                                          <a:schemeClr val="accent2"/>
                                        </p:clrVal>
                                      </p:to>
                                    </p:set>
                                    <p:set>
                                      <p:cBhvr>
                                        <p:cTn id="43" dur="500" fill="hold"/>
                                        <p:tgtEl>
                                          <p:spTgt spid="5">
                                            <p:txEl>
                                              <p:pRg st="8" end="8"/>
                                            </p:txEl>
                                          </p:spTgt>
                                        </p:tgtEl>
                                        <p:attrNameLst>
                                          <p:attrName>fillcolor</p:attrName>
                                        </p:attrNameLst>
                                      </p:cBhvr>
                                      <p:to>
                                        <p:clrVal>
                                          <a:schemeClr val="accent2"/>
                                        </p:clrVal>
                                      </p:to>
                                    </p:set>
                                    <p:set>
                                      <p:cBhvr>
                                        <p:cTn id="44" dur="500" fill="hold"/>
                                        <p:tgtEl>
                                          <p:spTgt spid="5">
                                            <p:txEl>
                                              <p:pRg st="8" end="8"/>
                                            </p:txEl>
                                          </p:spTgt>
                                        </p:tgtEl>
                                        <p:attrNameLst>
                                          <p:attrName>fill.type</p:attrName>
                                        </p:attrNameLst>
                                      </p:cBhvr>
                                      <p:to>
                                        <p:strVal val="solid"/>
                                      </p:to>
                                    </p:set>
                                  </p:childTnLst>
                                </p:cTn>
                              </p:par>
                            </p:childTnLst>
                          </p:cTn>
                        </p:par>
                      </p:childTnLst>
                    </p:cTn>
                  </p:par>
                  <p:par>
                    <p:cTn id="45" fill="hold">
                      <p:stCondLst>
                        <p:cond delay="indefinite"/>
                      </p:stCondLst>
                      <p:childTnLst>
                        <p:par>
                          <p:cTn id="46" fill="hold">
                            <p:stCondLst>
                              <p:cond delay="0"/>
                            </p:stCondLst>
                            <p:childTnLst>
                              <p:par>
                                <p:cTn id="47" presetID="16" presetClass="emph" presetSubtype="0" fill="hold" nodeType="clickEffect">
                                  <p:stCondLst>
                                    <p:cond delay="0"/>
                                  </p:stCondLst>
                                  <p:iterate type="lt">
                                    <p:tmPct val="4000"/>
                                  </p:iterate>
                                  <p:childTnLst>
                                    <p:set>
                                      <p:cBhvr override="childStyle">
                                        <p:cTn id="48" dur="500" fill="hold"/>
                                        <p:tgtEl>
                                          <p:spTgt spid="5">
                                            <p:txEl>
                                              <p:pRg st="9" end="9"/>
                                            </p:txEl>
                                          </p:spTgt>
                                        </p:tgtEl>
                                        <p:attrNameLst>
                                          <p:attrName>style.color</p:attrName>
                                        </p:attrNameLst>
                                      </p:cBhvr>
                                      <p:to>
                                        <p:clrVal>
                                          <a:schemeClr val="accent2"/>
                                        </p:clrVal>
                                      </p:to>
                                    </p:set>
                                    <p:set>
                                      <p:cBhvr>
                                        <p:cTn id="49" dur="500" fill="hold"/>
                                        <p:tgtEl>
                                          <p:spTgt spid="5">
                                            <p:txEl>
                                              <p:pRg st="9" end="9"/>
                                            </p:txEl>
                                          </p:spTgt>
                                        </p:tgtEl>
                                        <p:attrNameLst>
                                          <p:attrName>fillcolor</p:attrName>
                                        </p:attrNameLst>
                                      </p:cBhvr>
                                      <p:to>
                                        <p:clrVal>
                                          <a:schemeClr val="accent2"/>
                                        </p:clrVal>
                                      </p:to>
                                    </p:set>
                                    <p:set>
                                      <p:cBhvr>
                                        <p:cTn id="50" dur="500" fill="hold"/>
                                        <p:tgtEl>
                                          <p:spTgt spid="5">
                                            <p:txEl>
                                              <p:pRg st="9" end="9"/>
                                            </p:txEl>
                                          </p:spTgt>
                                        </p:tgtEl>
                                        <p:attrNameLst>
                                          <p:attrName>fill.type</p:attrName>
                                        </p:attrNameLst>
                                      </p:cBhvr>
                                      <p:to>
                                        <p:strVal val="solid"/>
                                      </p:to>
                                    </p:set>
                                  </p:childTnLst>
                                </p:cTn>
                              </p:par>
                            </p:childTnLst>
                          </p:cTn>
                        </p:par>
                      </p:childTnLst>
                    </p:cTn>
                  </p:par>
                  <p:par>
                    <p:cTn id="51" fill="hold">
                      <p:stCondLst>
                        <p:cond delay="indefinite"/>
                      </p:stCondLst>
                      <p:childTnLst>
                        <p:par>
                          <p:cTn id="52" fill="hold">
                            <p:stCondLst>
                              <p:cond delay="0"/>
                            </p:stCondLst>
                            <p:childTnLst>
                              <p:par>
                                <p:cTn id="53" presetID="16" presetClass="emph" presetSubtype="0" fill="hold" nodeType="clickEffect">
                                  <p:stCondLst>
                                    <p:cond delay="0"/>
                                  </p:stCondLst>
                                  <p:iterate type="lt">
                                    <p:tmPct val="4000"/>
                                  </p:iterate>
                                  <p:childTnLst>
                                    <p:set>
                                      <p:cBhvr override="childStyle">
                                        <p:cTn id="54" dur="500" fill="hold"/>
                                        <p:tgtEl>
                                          <p:spTgt spid="5">
                                            <p:txEl>
                                              <p:pRg st="0" end="0"/>
                                            </p:txEl>
                                          </p:spTgt>
                                        </p:tgtEl>
                                        <p:attrNameLst>
                                          <p:attrName>style.color</p:attrName>
                                        </p:attrNameLst>
                                      </p:cBhvr>
                                      <p:to>
                                        <p:clrVal>
                                          <a:schemeClr val="accent2"/>
                                        </p:clrVal>
                                      </p:to>
                                    </p:set>
                                    <p:set>
                                      <p:cBhvr>
                                        <p:cTn id="55" dur="500" fill="hold"/>
                                        <p:tgtEl>
                                          <p:spTgt spid="5">
                                            <p:txEl>
                                              <p:pRg st="0" end="0"/>
                                            </p:txEl>
                                          </p:spTgt>
                                        </p:tgtEl>
                                        <p:attrNameLst>
                                          <p:attrName>fillcolor</p:attrName>
                                        </p:attrNameLst>
                                      </p:cBhvr>
                                      <p:to>
                                        <p:clrVal>
                                          <a:schemeClr val="accent2"/>
                                        </p:clrVal>
                                      </p:to>
                                    </p:set>
                                    <p:set>
                                      <p:cBhvr>
                                        <p:cTn id="56" dur="500" fill="hold"/>
                                        <p:tgtEl>
                                          <p:spTgt spid="5">
                                            <p:txEl>
                                              <p:pRg st="0" end="0"/>
                                            </p:txEl>
                                          </p:spTgt>
                                        </p:tgtEl>
                                        <p:attrNameLst>
                                          <p:attrName>fill.type</p:attrName>
                                        </p:attrNameLst>
                                      </p:cBhvr>
                                      <p:to>
                                        <p:strVal val="solid"/>
                                      </p:to>
                                    </p:set>
                                  </p:childTnLst>
                                </p:cTn>
                              </p:par>
                            </p:childTnLst>
                          </p:cTn>
                        </p:par>
                      </p:childTnLst>
                    </p:cTn>
                  </p:par>
                  <p:par>
                    <p:cTn id="57" fill="hold">
                      <p:stCondLst>
                        <p:cond delay="indefinite"/>
                      </p:stCondLst>
                      <p:childTnLst>
                        <p:par>
                          <p:cTn id="58" fill="hold">
                            <p:stCondLst>
                              <p:cond delay="0"/>
                            </p:stCondLst>
                            <p:childTnLst>
                              <p:par>
                                <p:cTn id="59" presetID="16" presetClass="emph" presetSubtype="0" fill="hold" nodeType="clickEffect">
                                  <p:stCondLst>
                                    <p:cond delay="0"/>
                                  </p:stCondLst>
                                  <p:iterate type="lt">
                                    <p:tmPct val="4000"/>
                                  </p:iterate>
                                  <p:childTnLst>
                                    <p:set>
                                      <p:cBhvr override="childStyle">
                                        <p:cTn id="60" dur="500" fill="hold"/>
                                        <p:tgtEl>
                                          <p:spTgt spid="5">
                                            <p:txEl>
                                              <p:pRg st="1" end="1"/>
                                            </p:txEl>
                                          </p:spTgt>
                                        </p:tgtEl>
                                        <p:attrNameLst>
                                          <p:attrName>style.color</p:attrName>
                                        </p:attrNameLst>
                                      </p:cBhvr>
                                      <p:to>
                                        <p:clrVal>
                                          <a:schemeClr val="accent2"/>
                                        </p:clrVal>
                                      </p:to>
                                    </p:set>
                                    <p:set>
                                      <p:cBhvr>
                                        <p:cTn id="61" dur="500" fill="hold"/>
                                        <p:tgtEl>
                                          <p:spTgt spid="5">
                                            <p:txEl>
                                              <p:pRg st="1" end="1"/>
                                            </p:txEl>
                                          </p:spTgt>
                                        </p:tgtEl>
                                        <p:attrNameLst>
                                          <p:attrName>fillcolor</p:attrName>
                                        </p:attrNameLst>
                                      </p:cBhvr>
                                      <p:to>
                                        <p:clrVal>
                                          <a:schemeClr val="accent2"/>
                                        </p:clrVal>
                                      </p:to>
                                    </p:set>
                                    <p:set>
                                      <p:cBhvr>
                                        <p:cTn id="62" dur="500" fill="hold"/>
                                        <p:tgtEl>
                                          <p:spTgt spid="5">
                                            <p:txEl>
                                              <p:pRg st="1" end="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Autofit/>
          </a:bodyPr>
          <a:lstStyle/>
          <a:p>
            <a:r>
              <a:rPr lang="en-US" dirty="0"/>
              <a:t>Amazon EBS: Snapshots and data transfer</a:t>
            </a:r>
          </a:p>
        </p:txBody>
      </p:sp>
      <p:sp>
        <p:nvSpPr>
          <p:cNvPr id="5" name="Content Placeholder 2"/>
          <p:cNvSpPr>
            <a:spLocks noGrp="1"/>
          </p:cNvSpPr>
          <p:nvPr>
            <p:ph idx="1"/>
          </p:nvPr>
        </p:nvSpPr>
        <p:spPr/>
        <p:txBody>
          <a:bodyPr/>
          <a:lstStyle/>
          <a:p>
            <a:pPr marL="771525" indent="-771525">
              <a:buFont typeface="+mj-lt"/>
              <a:buAutoNum type="arabicPeriod" startAt="3"/>
            </a:pPr>
            <a:r>
              <a:rPr lang="en-US" b="1" dirty="0"/>
              <a:t>Snapshots – </a:t>
            </a:r>
          </a:p>
          <a:p>
            <a:pPr marL="1383507" lvl="1" indent="-697707"/>
            <a:r>
              <a:rPr lang="en-US" sz="4200" dirty="0"/>
              <a:t>Added cost of Amazon EBS snapshots to Amazon S3 is per GB-month of data stored.</a:t>
            </a:r>
          </a:p>
          <a:p>
            <a:endParaRPr lang="en-US" dirty="0"/>
          </a:p>
          <a:p>
            <a:pPr marL="771525" indent="-771525">
              <a:buFont typeface="+mj-lt"/>
              <a:buAutoNum type="arabicPeriod" startAt="4"/>
            </a:pPr>
            <a:r>
              <a:rPr lang="en-US" b="1" dirty="0"/>
              <a:t>Data transfer – </a:t>
            </a:r>
          </a:p>
          <a:p>
            <a:pPr marL="1383507" lvl="1" indent="-697707"/>
            <a:r>
              <a:rPr lang="en-US" sz="4200" dirty="0">
                <a:highlight>
                  <a:srgbClr val="FFFF00"/>
                </a:highlight>
              </a:rPr>
              <a:t>Inbound data transfer is free.</a:t>
            </a:r>
          </a:p>
          <a:p>
            <a:pPr marL="1383507" lvl="1" indent="-697707"/>
            <a:r>
              <a:rPr lang="en-US" sz="4200" dirty="0"/>
              <a:t>Outbound data transfer across Regions incurs charges.</a:t>
            </a:r>
            <a:endParaRPr lang="en-US" b="1" dirty="0"/>
          </a:p>
          <a:p>
            <a:pPr lvl="1"/>
            <a:endParaRPr lang="en-US" dirty="0"/>
          </a:p>
        </p:txBody>
      </p:sp>
      <p:sp>
        <p:nvSpPr>
          <p:cNvPr id="7" name="Footer Placeholder 6">
            <a:extLst>
              <a:ext uri="{FF2B5EF4-FFF2-40B4-BE49-F238E27FC236}">
                <a16:creationId xmlns:a16="http://schemas.microsoft.com/office/drawing/2014/main" id="{3169326A-64B9-224A-8D96-064B9BD9E2EE}"/>
              </a:ext>
            </a:extLst>
          </p:cNvPr>
          <p:cNvSpPr>
            <a:spLocks noGrp="1"/>
          </p:cNvSpPr>
          <p:nvPr>
            <p:ph type="ftr" sz="quarter" idx="3"/>
          </p:nvPr>
        </p:nvSpPr>
        <p:spPr/>
        <p:txBody>
          <a:bodyPr/>
          <a:lstStyle/>
          <a:p>
            <a:r>
              <a:rPr lang="en-US"/>
              <a:t>Distributed and Cloud Computing - Fall 2021</a:t>
            </a:r>
            <a:endParaRPr lang="en-US" dirty="0"/>
          </a:p>
        </p:txBody>
      </p:sp>
      <p:sp>
        <p:nvSpPr>
          <p:cNvPr id="8" name="Slide Number Placeholder 7">
            <a:extLst>
              <a:ext uri="{FF2B5EF4-FFF2-40B4-BE49-F238E27FC236}">
                <a16:creationId xmlns:a16="http://schemas.microsoft.com/office/drawing/2014/main" id="{799D67DD-157B-134B-A346-1892A8E8BA0C}"/>
              </a:ext>
            </a:extLst>
          </p:cNvPr>
          <p:cNvSpPr>
            <a:spLocks noGrp="1"/>
          </p:cNvSpPr>
          <p:nvPr>
            <p:ph type="sldNum" sz="quarter" idx="12"/>
          </p:nvPr>
        </p:nvSpPr>
        <p:spPr/>
        <p:txBody>
          <a:bodyPr/>
          <a:lstStyle/>
          <a:p>
            <a:fld id="{B6A95138-A96E-2F42-A959-2EFD44FE4AB7}" type="slidenum">
              <a:rPr lang="en-US" smtClean="0"/>
              <a:t>82</a:t>
            </a:fld>
            <a:endParaRPr lang="en-US" dirty="0"/>
          </a:p>
        </p:txBody>
      </p:sp>
    </p:spTree>
    <p:custDataLst>
      <p:tags r:id="rId1"/>
    </p:custDataLst>
    <p:extLst>
      <p:ext uri="{BB962C8B-B14F-4D97-AF65-F5344CB8AC3E}">
        <p14:creationId xmlns:p14="http://schemas.microsoft.com/office/powerpoint/2010/main" val="2957525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5">
                                            <p:txEl>
                                              <p:pRg st="1" end="1"/>
                                            </p:txEl>
                                          </p:spTgt>
                                        </p:tgtEl>
                                        <p:attrNameLst>
                                          <p:attrName>style.color</p:attrName>
                                        </p:attrNameLst>
                                      </p:cBhvr>
                                      <p:to>
                                        <p:clrVal>
                                          <a:schemeClr val="accent2"/>
                                        </p:clrVal>
                                      </p:to>
                                    </p:set>
                                    <p:set>
                                      <p:cBhvr>
                                        <p:cTn id="7" dur="500" fill="hold"/>
                                        <p:tgtEl>
                                          <p:spTgt spid="5">
                                            <p:txEl>
                                              <p:pRg st="1" end="1"/>
                                            </p:txEl>
                                          </p:spTgt>
                                        </p:tgtEl>
                                        <p:attrNameLst>
                                          <p:attrName>fillcolor</p:attrName>
                                        </p:attrNameLst>
                                      </p:cBhvr>
                                      <p:to>
                                        <p:clrVal>
                                          <a:schemeClr val="accent2"/>
                                        </p:clrVal>
                                      </p:to>
                                    </p:set>
                                    <p:set>
                                      <p:cBhvr>
                                        <p:cTn id="8" dur="500" fill="hold"/>
                                        <p:tgtEl>
                                          <p:spTgt spid="5">
                                            <p:txEl>
                                              <p:pRg st="1" end="1"/>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5">
                                            <p:txEl>
                                              <p:pRg st="3" end="3"/>
                                            </p:txEl>
                                          </p:spTgt>
                                        </p:tgtEl>
                                        <p:attrNameLst>
                                          <p:attrName>style.color</p:attrName>
                                        </p:attrNameLst>
                                      </p:cBhvr>
                                      <p:to>
                                        <p:clrVal>
                                          <a:schemeClr val="accent2"/>
                                        </p:clrVal>
                                      </p:to>
                                    </p:set>
                                    <p:set>
                                      <p:cBhvr>
                                        <p:cTn id="13" dur="500" fill="hold"/>
                                        <p:tgtEl>
                                          <p:spTgt spid="5">
                                            <p:txEl>
                                              <p:pRg st="3" end="3"/>
                                            </p:txEl>
                                          </p:spTgt>
                                        </p:tgtEl>
                                        <p:attrNameLst>
                                          <p:attrName>fillcolor</p:attrName>
                                        </p:attrNameLst>
                                      </p:cBhvr>
                                      <p:to>
                                        <p:clrVal>
                                          <a:schemeClr val="accent2"/>
                                        </p:clrVal>
                                      </p:to>
                                    </p:set>
                                    <p:set>
                                      <p:cBhvr>
                                        <p:cTn id="14" dur="500" fill="hold"/>
                                        <p:tgtEl>
                                          <p:spTgt spid="5">
                                            <p:txEl>
                                              <p:pRg st="3" end="3"/>
                                            </p:txEl>
                                          </p:spTgt>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16" presetClass="emph" presetSubtype="0" fill="hold" nodeType="clickEffect">
                                  <p:stCondLst>
                                    <p:cond delay="0"/>
                                  </p:stCondLst>
                                  <p:iterate type="lt">
                                    <p:tmPct val="4000"/>
                                  </p:iterate>
                                  <p:childTnLst>
                                    <p:set>
                                      <p:cBhvr override="childStyle">
                                        <p:cTn id="18" dur="500" fill="hold"/>
                                        <p:tgtEl>
                                          <p:spTgt spid="5">
                                            <p:txEl>
                                              <p:pRg st="4" end="4"/>
                                            </p:txEl>
                                          </p:spTgt>
                                        </p:tgtEl>
                                        <p:attrNameLst>
                                          <p:attrName>style.color</p:attrName>
                                        </p:attrNameLst>
                                      </p:cBhvr>
                                      <p:to>
                                        <p:clrVal>
                                          <a:schemeClr val="accent2"/>
                                        </p:clrVal>
                                      </p:to>
                                    </p:set>
                                    <p:set>
                                      <p:cBhvr>
                                        <p:cTn id="19" dur="500" fill="hold"/>
                                        <p:tgtEl>
                                          <p:spTgt spid="5">
                                            <p:txEl>
                                              <p:pRg st="4" end="4"/>
                                            </p:txEl>
                                          </p:spTgt>
                                        </p:tgtEl>
                                        <p:attrNameLst>
                                          <p:attrName>fillcolor</p:attrName>
                                        </p:attrNameLst>
                                      </p:cBhvr>
                                      <p:to>
                                        <p:clrVal>
                                          <a:schemeClr val="accent2"/>
                                        </p:clrVal>
                                      </p:to>
                                    </p:set>
                                    <p:set>
                                      <p:cBhvr>
                                        <p:cTn id="20" dur="500" fill="hold"/>
                                        <p:tgtEl>
                                          <p:spTgt spid="5">
                                            <p:txEl>
                                              <p:pRg st="4" end="4"/>
                                            </p:txEl>
                                          </p:spTgt>
                                        </p:tgtEl>
                                        <p:attrNameLst>
                                          <p:attrName>fill.type</p:attrName>
                                        </p:attrNameLst>
                                      </p:cBhvr>
                                      <p:to>
                                        <p:strVal val="solid"/>
                                      </p:to>
                                    </p:set>
                                  </p:childTnLst>
                                </p:cTn>
                              </p:par>
                            </p:childTnLst>
                          </p:cTn>
                        </p:par>
                      </p:childTnLst>
                    </p:cTn>
                  </p:par>
                  <p:par>
                    <p:cTn id="21" fill="hold">
                      <p:stCondLst>
                        <p:cond delay="indefinite"/>
                      </p:stCondLst>
                      <p:childTnLst>
                        <p:par>
                          <p:cTn id="22" fill="hold">
                            <p:stCondLst>
                              <p:cond delay="0"/>
                            </p:stCondLst>
                            <p:childTnLst>
                              <p:par>
                                <p:cTn id="23" presetID="16" presetClass="emph" presetSubtype="0" fill="hold" nodeType="clickEffect">
                                  <p:stCondLst>
                                    <p:cond delay="0"/>
                                  </p:stCondLst>
                                  <p:iterate type="lt">
                                    <p:tmPct val="4000"/>
                                  </p:iterate>
                                  <p:childTnLst>
                                    <p:set>
                                      <p:cBhvr override="childStyle">
                                        <p:cTn id="24" dur="500" fill="hold"/>
                                        <p:tgtEl>
                                          <p:spTgt spid="5">
                                            <p:txEl>
                                              <p:pRg st="5" end="5"/>
                                            </p:txEl>
                                          </p:spTgt>
                                        </p:tgtEl>
                                        <p:attrNameLst>
                                          <p:attrName>style.color</p:attrName>
                                        </p:attrNameLst>
                                      </p:cBhvr>
                                      <p:to>
                                        <p:clrVal>
                                          <a:schemeClr val="accent2"/>
                                        </p:clrVal>
                                      </p:to>
                                    </p:set>
                                    <p:set>
                                      <p:cBhvr>
                                        <p:cTn id="25" dur="500" fill="hold"/>
                                        <p:tgtEl>
                                          <p:spTgt spid="5">
                                            <p:txEl>
                                              <p:pRg st="5" end="5"/>
                                            </p:txEl>
                                          </p:spTgt>
                                        </p:tgtEl>
                                        <p:attrNameLst>
                                          <p:attrName>fillcolor</p:attrName>
                                        </p:attrNameLst>
                                      </p:cBhvr>
                                      <p:to>
                                        <p:clrVal>
                                          <a:schemeClr val="accent2"/>
                                        </p:clrVal>
                                      </p:to>
                                    </p:set>
                                    <p:set>
                                      <p:cBhvr>
                                        <p:cTn id="26" dur="500" fill="hold"/>
                                        <p:tgtEl>
                                          <p:spTgt spid="5">
                                            <p:txEl>
                                              <p:pRg st="5" end="5"/>
                                            </p:txEl>
                                          </p:spTgt>
                                        </p:tgtEl>
                                        <p:attrNameLst>
                                          <p:attrName>fill.type</p:attrName>
                                        </p:attrNameLst>
                                      </p:cBhvr>
                                      <p:to>
                                        <p:strVal val="solid"/>
                                      </p:to>
                                    </p:set>
                                  </p:childTnLst>
                                </p:cTn>
                              </p:par>
                            </p:childTnLst>
                          </p:cTn>
                        </p:par>
                      </p:childTnLst>
                    </p:cTn>
                  </p:par>
                  <p:par>
                    <p:cTn id="27" fill="hold">
                      <p:stCondLst>
                        <p:cond delay="indefinite"/>
                      </p:stCondLst>
                      <p:childTnLst>
                        <p:par>
                          <p:cTn id="28" fill="hold">
                            <p:stCondLst>
                              <p:cond delay="0"/>
                            </p:stCondLst>
                            <p:childTnLst>
                              <p:par>
                                <p:cTn id="29" presetID="16" presetClass="emph" presetSubtype="0" fill="hold" nodeType="clickEffect">
                                  <p:stCondLst>
                                    <p:cond delay="0"/>
                                  </p:stCondLst>
                                  <p:iterate type="lt">
                                    <p:tmPct val="4000"/>
                                  </p:iterate>
                                  <p:childTnLst>
                                    <p:set>
                                      <p:cBhvr override="childStyle">
                                        <p:cTn id="30" dur="500" fill="hold"/>
                                        <p:tgtEl>
                                          <p:spTgt spid="5">
                                            <p:txEl>
                                              <p:pRg st="0" end="0"/>
                                            </p:txEl>
                                          </p:spTgt>
                                        </p:tgtEl>
                                        <p:attrNameLst>
                                          <p:attrName>style.color</p:attrName>
                                        </p:attrNameLst>
                                      </p:cBhvr>
                                      <p:to>
                                        <p:clrVal>
                                          <a:schemeClr val="accent2"/>
                                        </p:clrVal>
                                      </p:to>
                                    </p:set>
                                    <p:set>
                                      <p:cBhvr>
                                        <p:cTn id="31" dur="500" fill="hold"/>
                                        <p:tgtEl>
                                          <p:spTgt spid="5">
                                            <p:txEl>
                                              <p:pRg st="0" end="0"/>
                                            </p:txEl>
                                          </p:spTgt>
                                        </p:tgtEl>
                                        <p:attrNameLst>
                                          <p:attrName>fillcolor</p:attrName>
                                        </p:attrNameLst>
                                      </p:cBhvr>
                                      <p:to>
                                        <p:clrVal>
                                          <a:schemeClr val="accent2"/>
                                        </p:clrVal>
                                      </p:to>
                                    </p:set>
                                    <p:set>
                                      <p:cBhvr>
                                        <p:cTn id="32" dur="500" fill="hold"/>
                                        <p:tgtEl>
                                          <p:spTgt spid="5">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t>Section 1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895833" y="4155536"/>
            <a:ext cx="5896971" cy="4656302"/>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pPr marL="0" indent="0">
              <a:buNone/>
            </a:pPr>
            <a:r>
              <a:rPr lang="en-US" dirty="0"/>
              <a:t>Amazon EBS features:</a:t>
            </a:r>
          </a:p>
          <a:p>
            <a:r>
              <a:rPr lang="en-US" dirty="0"/>
              <a:t>Persistent and customizable block storage for Amazon EC2</a:t>
            </a:r>
          </a:p>
          <a:p>
            <a:r>
              <a:rPr lang="en-US" dirty="0"/>
              <a:t>HDD and SSD types</a:t>
            </a:r>
          </a:p>
          <a:p>
            <a:r>
              <a:rPr lang="en-US" dirty="0"/>
              <a:t>Replicated in the same Availability Zone</a:t>
            </a:r>
          </a:p>
          <a:p>
            <a:r>
              <a:rPr lang="en-US" dirty="0"/>
              <a:t>Easy and transparent encryption</a:t>
            </a:r>
          </a:p>
          <a:p>
            <a:r>
              <a:rPr lang="en-US" dirty="0"/>
              <a:t>Elastic volumes</a:t>
            </a:r>
          </a:p>
          <a:p>
            <a:r>
              <a:rPr lang="en-US" dirty="0"/>
              <a:t>Back up by using snapshots</a:t>
            </a:r>
          </a:p>
        </p:txBody>
      </p:sp>
      <p:sp>
        <p:nvSpPr>
          <p:cNvPr id="8" name="Footer Placeholder 7">
            <a:extLst>
              <a:ext uri="{FF2B5EF4-FFF2-40B4-BE49-F238E27FC236}">
                <a16:creationId xmlns:a16="http://schemas.microsoft.com/office/drawing/2014/main" id="{AD80EC21-4A5D-1040-9B4C-B496525B5EC2}"/>
              </a:ext>
            </a:extLst>
          </p:cNvPr>
          <p:cNvSpPr>
            <a:spLocks noGrp="1"/>
          </p:cNvSpPr>
          <p:nvPr>
            <p:ph type="ftr" sz="quarter" idx="11"/>
          </p:nvPr>
        </p:nvSpPr>
        <p:spPr>
          <a:xfrm>
            <a:off x="7746325" y="9552519"/>
            <a:ext cx="5662758" cy="547688"/>
          </a:xfrm>
        </p:spPr>
        <p:txBody>
          <a:bodyPr/>
          <a:lstStyle/>
          <a:p>
            <a:r>
              <a:rPr lang="en-US"/>
              <a:t>Distributed and Cloud Computing - Fall 2021</a:t>
            </a:r>
            <a:endParaRPr lang="en-US" dirty="0"/>
          </a:p>
        </p:txBody>
      </p:sp>
      <p:sp>
        <p:nvSpPr>
          <p:cNvPr id="9" name="Slide Number Placeholder 8">
            <a:extLst>
              <a:ext uri="{FF2B5EF4-FFF2-40B4-BE49-F238E27FC236}">
                <a16:creationId xmlns:a16="http://schemas.microsoft.com/office/drawing/2014/main" id="{FC9A6603-1A41-C148-94FC-AAC554D27E8A}"/>
              </a:ext>
            </a:extLst>
          </p:cNvPr>
          <p:cNvSpPr>
            <a:spLocks noGrp="1"/>
          </p:cNvSpPr>
          <p:nvPr>
            <p:ph type="sldNum" sz="quarter" idx="10"/>
          </p:nvPr>
        </p:nvSpPr>
        <p:spPr/>
        <p:txBody>
          <a:bodyPr/>
          <a:lstStyle/>
          <a:p>
            <a:fld id="{B6A95138-A96E-2F42-A959-2EFD44FE4AB7}" type="slidenum">
              <a:rPr lang="en-US" smtClean="0"/>
              <a:pPr/>
              <a:t>83</a:t>
            </a:fld>
            <a:endParaRPr lang="en-US" dirty="0"/>
          </a:p>
        </p:txBody>
      </p:sp>
      <p:sp>
        <p:nvSpPr>
          <p:cNvPr id="10" name="Slide Number Placeholder 7">
            <a:extLst>
              <a:ext uri="{FF2B5EF4-FFF2-40B4-BE49-F238E27FC236}">
                <a16:creationId xmlns:a16="http://schemas.microsoft.com/office/drawing/2014/main" id="{2EE8D4C7-1C7D-8E4A-B660-93EFF2CF8E69}"/>
              </a:ext>
            </a:extLst>
          </p:cNvPr>
          <p:cNvSpPr txBox="1">
            <a:spLocks/>
          </p:cNvSpPr>
          <p:nvPr/>
        </p:nvSpPr>
        <p:spPr>
          <a:xfrm>
            <a:off x="17223129" y="9826363"/>
            <a:ext cx="1170517" cy="54768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6A95138-A96E-2F42-A959-2EFD44FE4AB7}" type="slidenum">
              <a:rPr lang="en-US" smtClean="0">
                <a:solidFill>
                  <a:schemeClr val="bg1">
                    <a:lumMod val="65000"/>
                  </a:schemeClr>
                </a:solidFill>
              </a:rPr>
              <a:pPr/>
              <a:t>83</a:t>
            </a:fld>
            <a:endParaRPr lang="en-US" dirty="0">
              <a:solidFill>
                <a:schemeClr val="bg1">
                  <a:lumMod val="65000"/>
                </a:schemeClr>
              </a:solidFill>
            </a:endParaRPr>
          </a:p>
        </p:txBody>
      </p:sp>
    </p:spTree>
    <p:custDataLst>
      <p:tags r:id="rId1"/>
    </p:custDataLst>
    <p:extLst>
      <p:ext uri="{BB962C8B-B14F-4D97-AF65-F5344CB8AC3E}">
        <p14:creationId xmlns:p14="http://schemas.microsoft.com/office/powerpoint/2010/main" val="11401379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7200" dirty="0"/>
              <a:t>Instance store</a:t>
            </a:r>
          </a:p>
        </p:txBody>
      </p:sp>
      <p:sp>
        <p:nvSpPr>
          <p:cNvPr id="3" name="Footer Placeholder 2">
            <a:extLst>
              <a:ext uri="{FF2B5EF4-FFF2-40B4-BE49-F238E27FC236}">
                <a16:creationId xmlns:a16="http://schemas.microsoft.com/office/drawing/2014/main" id="{1D74B8C8-48D7-7944-A37E-2F183C3F2047}"/>
              </a:ext>
            </a:extLst>
          </p:cNvPr>
          <p:cNvSpPr>
            <a:spLocks noGrp="1"/>
          </p:cNvSpPr>
          <p:nvPr>
            <p:ph type="ftr" sz="quarter" idx="3"/>
          </p:nvPr>
        </p:nvSpPr>
        <p:spPr/>
        <p:txBody>
          <a:bodyPr/>
          <a:lstStyle/>
          <a:p>
            <a:r>
              <a:rPr lang="en-US"/>
              <a:t>Distributed and Cloud Computing - Fall 2021</a:t>
            </a:r>
            <a:endParaRPr lang="en-US" dirty="0"/>
          </a:p>
        </p:txBody>
      </p:sp>
    </p:spTree>
    <p:custDataLst>
      <p:tags r:id="rId1"/>
    </p:custDataLst>
    <p:extLst>
      <p:ext uri="{BB962C8B-B14F-4D97-AF65-F5344CB8AC3E}">
        <p14:creationId xmlns:p14="http://schemas.microsoft.com/office/powerpoint/2010/main" val="11237146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Instance store</a:t>
            </a:r>
          </a:p>
        </p:txBody>
      </p:sp>
      <p:sp>
        <p:nvSpPr>
          <p:cNvPr id="5" name="Content Placeholder 2"/>
          <p:cNvSpPr>
            <a:spLocks noGrp="1"/>
          </p:cNvSpPr>
          <p:nvPr>
            <p:ph idx="1"/>
          </p:nvPr>
        </p:nvSpPr>
        <p:spPr>
          <a:xfrm>
            <a:off x="628649" y="2292263"/>
            <a:ext cx="10058403" cy="6973182"/>
          </a:xfrm>
        </p:spPr>
        <p:txBody>
          <a:bodyPr>
            <a:noAutofit/>
          </a:bodyPr>
          <a:lstStyle/>
          <a:p>
            <a:pPr marL="0" indent="0">
              <a:buNone/>
            </a:pPr>
            <a:r>
              <a:rPr lang="en-US" dirty="0"/>
              <a:t>Instance store definition:</a:t>
            </a:r>
          </a:p>
          <a:p>
            <a:pPr lvl="1"/>
            <a:r>
              <a:rPr lang="en-US" b="1" dirty="0"/>
              <a:t>Non-persistent </a:t>
            </a:r>
            <a:r>
              <a:rPr lang="en-US" dirty="0"/>
              <a:t>block-level storage on a shared-disk subsystem</a:t>
            </a:r>
          </a:p>
          <a:p>
            <a:pPr lvl="1"/>
            <a:r>
              <a:rPr lang="en-US" dirty="0"/>
              <a:t>Fast</a:t>
            </a:r>
          </a:p>
          <a:p>
            <a:pPr lvl="1"/>
            <a:r>
              <a:rPr lang="en-US" dirty="0"/>
              <a:t>Reclaimed when instance terminated</a:t>
            </a:r>
          </a:p>
          <a:p>
            <a:pPr lvl="1"/>
            <a:r>
              <a:rPr lang="en-US" dirty="0"/>
              <a:t>Complimentary with certain instances</a:t>
            </a:r>
            <a:endParaRPr lang="en-US" b="1" dirty="0"/>
          </a:p>
          <a:p>
            <a:pPr marL="0" indent="0">
              <a:buNone/>
            </a:pPr>
            <a:endParaRPr lang="en-US" dirty="0"/>
          </a:p>
          <a:p>
            <a:pPr marL="0" indent="0">
              <a:buNone/>
            </a:pPr>
            <a:r>
              <a:rPr lang="en-US" dirty="0"/>
              <a:t>Use cases:</a:t>
            </a:r>
          </a:p>
          <a:p>
            <a:pPr lvl="1"/>
            <a:r>
              <a:rPr lang="en-US" dirty="0"/>
              <a:t>Buffers </a:t>
            </a:r>
          </a:p>
          <a:p>
            <a:pPr lvl="1"/>
            <a:r>
              <a:rPr lang="en-US" dirty="0"/>
              <a:t>Cache</a:t>
            </a:r>
          </a:p>
          <a:p>
            <a:pPr lvl="1"/>
            <a:r>
              <a:rPr lang="en-US" dirty="0"/>
              <a:t>Scratch data</a:t>
            </a:r>
          </a:p>
        </p:txBody>
      </p:sp>
      <p:grpSp>
        <p:nvGrpSpPr>
          <p:cNvPr id="6" name="Group 5"/>
          <p:cNvGrpSpPr/>
          <p:nvPr/>
        </p:nvGrpSpPr>
        <p:grpSpPr>
          <a:xfrm>
            <a:off x="11266046" y="2514545"/>
            <a:ext cx="6073454" cy="6406296"/>
            <a:chOff x="6750050" y="2843213"/>
            <a:chExt cx="1752600" cy="1735137"/>
          </a:xfrm>
        </p:grpSpPr>
        <p:sp>
          <p:nvSpPr>
            <p:cNvPr id="7" name="Rounded Rectangle 6"/>
            <p:cNvSpPr/>
            <p:nvPr/>
          </p:nvSpPr>
          <p:spPr>
            <a:xfrm>
              <a:off x="6750050" y="2843213"/>
              <a:ext cx="1752600" cy="1735137"/>
            </a:xfrm>
            <a:prstGeom prst="roundRect">
              <a:avLst>
                <a:gd name="adj" fmla="val 9818"/>
              </a:avLst>
            </a:prstGeom>
            <a:solidFill>
              <a:schemeClr val="tx1">
                <a:lumMod val="20000"/>
                <a:lumOff val="80000"/>
              </a:schemeClr>
            </a:solidFill>
            <a:ln w="6350">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4200" dirty="0">
                <a:solidFill>
                  <a:schemeClr val="tx1"/>
                </a:solidFill>
                <a:latin typeface="Amazon Ember" panose="02000000000000000000" pitchFamily="2" charset="0"/>
                <a:ea typeface="Amazon Ember" panose="02000000000000000000" pitchFamily="2" charset="0"/>
                <a:cs typeface="Amazon Ember Light" charset="0"/>
              </a:endParaRPr>
            </a:p>
          </p:txBody>
        </p:sp>
        <p:sp>
          <p:nvSpPr>
            <p:cNvPr id="8" name="TextBox 7"/>
            <p:cNvSpPr txBox="1"/>
            <p:nvPr/>
          </p:nvSpPr>
          <p:spPr>
            <a:xfrm>
              <a:off x="6848475" y="4399845"/>
              <a:ext cx="1555750" cy="112537"/>
            </a:xfrm>
            <a:prstGeom prst="rect">
              <a:avLst/>
            </a:prstGeom>
            <a:noFill/>
          </p:spPr>
          <p:txBody>
            <a:bodyPr>
              <a:spAutoFit/>
            </a:bodyPr>
            <a:lstStyle/>
            <a:p>
              <a:pPr algn="ctr">
                <a:defRPr/>
              </a:pPr>
              <a:r>
                <a:rPr lang="en-US" sz="2100" dirty="0">
                  <a:latin typeface="Amazon Ember" panose="02000000000000000000" pitchFamily="2" charset="0"/>
                  <a:ea typeface="Amazon Ember" panose="02000000000000000000" pitchFamily="2" charset="0"/>
                  <a:cs typeface="Amazon Ember Light" charset="0"/>
                </a:rPr>
                <a:t>VM host computer in AWS</a:t>
              </a:r>
            </a:p>
          </p:txBody>
        </p:sp>
      </p:grpSp>
      <p:sp>
        <p:nvSpPr>
          <p:cNvPr id="12" name="Rounded Rectangle 11"/>
          <p:cNvSpPr/>
          <p:nvPr/>
        </p:nvSpPr>
        <p:spPr>
          <a:xfrm>
            <a:off x="11779349" y="2878496"/>
            <a:ext cx="4981157" cy="5235666"/>
          </a:xfrm>
          <a:prstGeom prst="roundRect">
            <a:avLst>
              <a:gd name="adj" fmla="val 9818"/>
            </a:avLst>
          </a:prstGeom>
          <a:solidFill>
            <a:schemeClr val="bg1"/>
          </a:solidFill>
          <a:ln w="6350">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4200" dirty="0">
              <a:solidFill>
                <a:schemeClr val="tx1"/>
              </a:solidFill>
              <a:latin typeface="Amazon Ember" panose="02000000000000000000" pitchFamily="2" charset="0"/>
              <a:ea typeface="Amazon Ember" panose="02000000000000000000" pitchFamily="2" charset="0"/>
              <a:cs typeface="Amazon Ember Light" charset="0"/>
            </a:endParaRPr>
          </a:p>
        </p:txBody>
      </p:sp>
      <p:sp>
        <p:nvSpPr>
          <p:cNvPr id="14" name="Rounded Rectangle 13"/>
          <p:cNvSpPr/>
          <p:nvPr/>
        </p:nvSpPr>
        <p:spPr>
          <a:xfrm>
            <a:off x="11893604" y="3232021"/>
            <a:ext cx="4714298" cy="2112881"/>
          </a:xfrm>
          <a:prstGeom prst="roundRect">
            <a:avLst>
              <a:gd name="adj" fmla="val 9818"/>
            </a:avLst>
          </a:prstGeom>
          <a:ln>
            <a:solidFill>
              <a:schemeClr val="tx1">
                <a:lumMod val="20000"/>
                <a:lumOff val="80000"/>
              </a:schemeClr>
            </a:solidFill>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4200" dirty="0">
              <a:solidFill>
                <a:schemeClr val="tx1"/>
              </a:solidFill>
              <a:latin typeface="Amazon Ember" panose="02000000000000000000" pitchFamily="2" charset="0"/>
              <a:ea typeface="Amazon Ember" panose="02000000000000000000" pitchFamily="2" charset="0"/>
              <a:cs typeface="Amazon Ember Light" charset="0"/>
            </a:endParaRPr>
          </a:p>
        </p:txBody>
      </p:sp>
      <p:sp>
        <p:nvSpPr>
          <p:cNvPr id="13" name="TextBox 12"/>
          <p:cNvSpPr txBox="1"/>
          <p:nvPr/>
        </p:nvSpPr>
        <p:spPr>
          <a:xfrm>
            <a:off x="11756671" y="7165782"/>
            <a:ext cx="5391290" cy="415498"/>
          </a:xfrm>
          <a:prstGeom prst="rect">
            <a:avLst/>
          </a:prstGeom>
          <a:noFill/>
        </p:spPr>
        <p:txBody>
          <a:bodyPr>
            <a:spAutoFit/>
          </a:bodyPr>
          <a:lstStyle/>
          <a:p>
            <a:pPr algn="ctr">
              <a:defRPr/>
            </a:pPr>
            <a:r>
              <a:rPr lang="en-US" sz="2100" dirty="0">
                <a:solidFill>
                  <a:schemeClr val="bg1">
                    <a:lumMod val="50000"/>
                  </a:schemeClr>
                </a:solidFill>
                <a:latin typeface="Amazon Ember" panose="02000000000000000000" pitchFamily="2" charset="0"/>
                <a:ea typeface="Amazon Ember" panose="02000000000000000000" pitchFamily="2" charset="0"/>
                <a:cs typeface="Amazon Ember Light" charset="0"/>
              </a:rPr>
              <a:t>Instances</a:t>
            </a:r>
          </a:p>
        </p:txBody>
      </p:sp>
      <p:sp>
        <p:nvSpPr>
          <p:cNvPr id="15" name="TextBox 14"/>
          <p:cNvSpPr txBox="1"/>
          <p:nvPr/>
        </p:nvSpPr>
        <p:spPr>
          <a:xfrm>
            <a:off x="12575903" y="4890610"/>
            <a:ext cx="1490883" cy="323165"/>
          </a:xfrm>
          <a:prstGeom prst="rect">
            <a:avLst/>
          </a:prstGeom>
          <a:noFill/>
        </p:spPr>
        <p:txBody>
          <a:bodyPr wrap="square" lIns="0" tIns="0" rIns="0" bIns="0" rtlCol="0">
            <a:spAutoFit/>
          </a:bodyPr>
          <a:lstStyle/>
          <a:p>
            <a:pPr algn="ctr"/>
            <a:r>
              <a:rPr lang="en-US" sz="2100" dirty="0">
                <a:latin typeface="Amazon Ember" panose="02000000000000000000" pitchFamily="2" charset="0"/>
                <a:ea typeface="Amazon Ember" panose="02000000000000000000" pitchFamily="2" charset="0"/>
                <a:cs typeface="Amazon Ember Light" charset="0"/>
              </a:rPr>
              <a:t>Instance 1</a:t>
            </a:r>
          </a:p>
        </p:txBody>
      </p:sp>
      <p:sp>
        <p:nvSpPr>
          <p:cNvPr id="17" name="TextBox 16"/>
          <p:cNvSpPr txBox="1"/>
          <p:nvPr/>
        </p:nvSpPr>
        <p:spPr>
          <a:xfrm>
            <a:off x="14580089" y="4894028"/>
            <a:ext cx="1434554" cy="323165"/>
          </a:xfrm>
          <a:prstGeom prst="rect">
            <a:avLst/>
          </a:prstGeom>
          <a:noFill/>
        </p:spPr>
        <p:txBody>
          <a:bodyPr wrap="square" lIns="0" tIns="0" rIns="0" bIns="0" rtlCol="0">
            <a:spAutoFit/>
          </a:bodyPr>
          <a:lstStyle/>
          <a:p>
            <a:pPr algn="ctr"/>
            <a:r>
              <a:rPr lang="en-US" sz="2100" dirty="0">
                <a:latin typeface="Amazon Ember" panose="02000000000000000000" pitchFamily="2" charset="0"/>
                <a:ea typeface="Amazon Ember" panose="02000000000000000000" pitchFamily="2" charset="0"/>
                <a:cs typeface="Amazon Ember Light" charset="0"/>
              </a:rPr>
              <a:t>Instance 2</a:t>
            </a:r>
          </a:p>
        </p:txBody>
      </p:sp>
      <p:sp>
        <p:nvSpPr>
          <p:cNvPr id="18" name="Rounded Rectangle 17"/>
          <p:cNvSpPr/>
          <p:nvPr/>
        </p:nvSpPr>
        <p:spPr>
          <a:xfrm>
            <a:off x="11907598" y="5589518"/>
            <a:ext cx="4714298" cy="2112881"/>
          </a:xfrm>
          <a:prstGeom prst="roundRect">
            <a:avLst>
              <a:gd name="adj" fmla="val 9818"/>
            </a:avLst>
          </a:prstGeom>
          <a:ln>
            <a:solidFill>
              <a:schemeClr val="tx1">
                <a:lumMod val="20000"/>
                <a:lumOff val="80000"/>
              </a:schemeClr>
            </a:solidFill>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4200" dirty="0">
              <a:solidFill>
                <a:schemeClr val="tx1"/>
              </a:solidFill>
              <a:latin typeface="Amazon Ember" panose="02000000000000000000" pitchFamily="2" charset="0"/>
              <a:ea typeface="Amazon Ember" panose="02000000000000000000" pitchFamily="2" charset="0"/>
              <a:cs typeface="Amazon Ember Light" charset="0"/>
            </a:endParaRPr>
          </a:p>
        </p:txBody>
      </p:sp>
      <p:sp>
        <p:nvSpPr>
          <p:cNvPr id="20" name="TextBox 103"/>
          <p:cNvSpPr txBox="1">
            <a:spLocks noChangeArrowheads="1"/>
          </p:cNvSpPr>
          <p:nvPr/>
        </p:nvSpPr>
        <p:spPr bwMode="auto">
          <a:xfrm>
            <a:off x="11972078" y="7071239"/>
            <a:ext cx="1726751" cy="646331"/>
          </a:xfrm>
          <a:prstGeom prst="rect">
            <a:avLst/>
          </a:prstGeom>
          <a:noFill/>
          <a:ln w="9525">
            <a:noFill/>
            <a:miter lim="800000"/>
            <a:headEnd/>
            <a:tailEnd/>
          </a:ln>
        </p:spPr>
        <p:txBody>
          <a:bodyPr wrap="square" lIns="0" tIns="0" rIns="0" bIns="0">
            <a:spAutoFit/>
          </a:bodyPr>
          <a:lstStyle/>
          <a:p>
            <a:pPr algn="ctr"/>
            <a:r>
              <a:rPr lang="en-US" sz="2100" dirty="0">
                <a:latin typeface="Amazon Ember" panose="02000000000000000000" pitchFamily="2" charset="0"/>
                <a:ea typeface="Amazon Ember" panose="02000000000000000000" pitchFamily="2" charset="0"/>
                <a:cs typeface="Amazon Ember Light" charset="0"/>
              </a:rPr>
              <a:t>Ephemeral</a:t>
            </a:r>
          </a:p>
          <a:p>
            <a:pPr algn="ctr"/>
            <a:r>
              <a:rPr lang="en-US" sz="2100" dirty="0">
                <a:latin typeface="Amazon Ember" panose="02000000000000000000" pitchFamily="2" charset="0"/>
                <a:ea typeface="Amazon Ember" panose="02000000000000000000" pitchFamily="2" charset="0"/>
                <a:cs typeface="Amazon Ember Light" charset="0"/>
              </a:rPr>
              <a:t>0</a:t>
            </a:r>
          </a:p>
        </p:txBody>
      </p:sp>
      <p:sp>
        <p:nvSpPr>
          <p:cNvPr id="22" name="TextBox 103"/>
          <p:cNvSpPr txBox="1">
            <a:spLocks noChangeArrowheads="1"/>
          </p:cNvSpPr>
          <p:nvPr/>
        </p:nvSpPr>
        <p:spPr bwMode="auto">
          <a:xfrm>
            <a:off x="13444448" y="7060343"/>
            <a:ext cx="1726751" cy="646331"/>
          </a:xfrm>
          <a:prstGeom prst="rect">
            <a:avLst/>
          </a:prstGeom>
          <a:noFill/>
          <a:ln w="9525">
            <a:noFill/>
            <a:miter lim="800000"/>
            <a:headEnd/>
            <a:tailEnd/>
          </a:ln>
        </p:spPr>
        <p:txBody>
          <a:bodyPr wrap="square" lIns="0" tIns="0" rIns="0" bIns="0">
            <a:spAutoFit/>
          </a:bodyPr>
          <a:lstStyle/>
          <a:p>
            <a:pPr algn="ctr"/>
            <a:r>
              <a:rPr lang="en-US" sz="2100" dirty="0">
                <a:latin typeface="Amazon Ember" panose="02000000000000000000" pitchFamily="2" charset="0"/>
                <a:ea typeface="Amazon Ember" panose="02000000000000000000" pitchFamily="2" charset="0"/>
                <a:cs typeface="Amazon Ember Light" charset="0"/>
              </a:rPr>
              <a:t>Ephemeral</a:t>
            </a:r>
          </a:p>
          <a:p>
            <a:pPr algn="ctr"/>
            <a:r>
              <a:rPr lang="en-US" sz="2100" dirty="0">
                <a:latin typeface="Amazon Ember" panose="02000000000000000000" pitchFamily="2" charset="0"/>
                <a:ea typeface="Amazon Ember" panose="02000000000000000000" pitchFamily="2" charset="0"/>
                <a:cs typeface="Amazon Ember Light" charset="0"/>
              </a:rPr>
              <a:t>1</a:t>
            </a:r>
          </a:p>
        </p:txBody>
      </p:sp>
      <p:sp>
        <p:nvSpPr>
          <p:cNvPr id="24" name="TextBox 103"/>
          <p:cNvSpPr txBox="1">
            <a:spLocks noChangeArrowheads="1"/>
          </p:cNvSpPr>
          <p:nvPr/>
        </p:nvSpPr>
        <p:spPr bwMode="auto">
          <a:xfrm>
            <a:off x="14881153" y="7053692"/>
            <a:ext cx="1726751" cy="646331"/>
          </a:xfrm>
          <a:prstGeom prst="rect">
            <a:avLst/>
          </a:prstGeom>
          <a:noFill/>
          <a:ln w="9525">
            <a:noFill/>
            <a:miter lim="800000"/>
            <a:headEnd/>
            <a:tailEnd/>
          </a:ln>
        </p:spPr>
        <p:txBody>
          <a:bodyPr wrap="square" lIns="0" tIns="0" rIns="0" bIns="0">
            <a:spAutoFit/>
          </a:bodyPr>
          <a:lstStyle/>
          <a:p>
            <a:pPr algn="ctr"/>
            <a:r>
              <a:rPr lang="en-US" sz="2100" dirty="0">
                <a:latin typeface="Amazon Ember" panose="02000000000000000000" pitchFamily="2" charset="0"/>
                <a:ea typeface="Amazon Ember" panose="02000000000000000000" pitchFamily="2" charset="0"/>
                <a:cs typeface="Amazon Ember Light" charset="0"/>
              </a:rPr>
              <a:t>Ephemeral</a:t>
            </a:r>
          </a:p>
          <a:p>
            <a:pPr algn="ctr"/>
            <a:r>
              <a:rPr lang="en-US" sz="2100" dirty="0">
                <a:latin typeface="Amazon Ember" panose="02000000000000000000" pitchFamily="2" charset="0"/>
                <a:ea typeface="Amazon Ember" panose="02000000000000000000" pitchFamily="2" charset="0"/>
                <a:cs typeface="Amazon Ember Light" charset="0"/>
              </a:rPr>
              <a:t>2</a:t>
            </a:r>
          </a:p>
        </p:txBody>
      </p:sp>
      <p:sp>
        <p:nvSpPr>
          <p:cNvPr id="25" name="TextBox 24"/>
          <p:cNvSpPr txBox="1"/>
          <p:nvPr/>
        </p:nvSpPr>
        <p:spPr>
          <a:xfrm>
            <a:off x="11751490" y="7639666"/>
            <a:ext cx="5391290" cy="461665"/>
          </a:xfrm>
          <a:prstGeom prst="rect">
            <a:avLst/>
          </a:prstGeom>
          <a:noFill/>
        </p:spPr>
        <p:txBody>
          <a:bodyPr>
            <a:spAutoFit/>
          </a:bodyPr>
          <a:lstStyle/>
          <a:p>
            <a:pPr algn="ctr">
              <a:defRPr/>
            </a:pPr>
            <a:r>
              <a:rPr lang="en-US" sz="2400" b="1" dirty="0">
                <a:latin typeface="Amazon Ember" panose="02000000000000000000" pitchFamily="2" charset="0"/>
                <a:ea typeface="Amazon Ember" panose="02000000000000000000" pitchFamily="2" charset="0"/>
                <a:cs typeface="Amazon Ember Light" charset="0"/>
              </a:rPr>
              <a:t>Instance store</a:t>
            </a:r>
          </a:p>
        </p:txBody>
      </p:sp>
      <p:pic>
        <p:nvPicPr>
          <p:cNvPr id="31" name="Graphic 22">
            <a:extLst>
              <a:ext uri="{FF2B5EF4-FFF2-40B4-BE49-F238E27FC236}">
                <a16:creationId xmlns:a16="http://schemas.microsoft.com/office/drawing/2014/main" id="{976FCE5E-3AB8-B541-BE1E-5FB7A13863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239782" y="5813144"/>
            <a:ext cx="1034471" cy="1034471"/>
          </a:xfrm>
          <a:prstGeom prst="rect">
            <a:avLst/>
          </a:prstGeom>
        </p:spPr>
      </p:pic>
      <p:pic>
        <p:nvPicPr>
          <p:cNvPr id="32" name="Graphic 22">
            <a:extLst>
              <a:ext uri="{FF2B5EF4-FFF2-40B4-BE49-F238E27FC236}">
                <a16:creationId xmlns:a16="http://schemas.microsoft.com/office/drawing/2014/main" id="{976FCE5E-3AB8-B541-BE1E-5FB7A13863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747510" y="5841599"/>
            <a:ext cx="1034471" cy="1034471"/>
          </a:xfrm>
          <a:prstGeom prst="rect">
            <a:avLst/>
          </a:prstGeom>
        </p:spPr>
      </p:pic>
      <p:pic>
        <p:nvPicPr>
          <p:cNvPr id="33" name="Graphic 22">
            <a:extLst>
              <a:ext uri="{FF2B5EF4-FFF2-40B4-BE49-F238E27FC236}">
                <a16:creationId xmlns:a16="http://schemas.microsoft.com/office/drawing/2014/main" id="{976FCE5E-3AB8-B541-BE1E-5FB7A13863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139495" y="5841599"/>
            <a:ext cx="1034471" cy="1034471"/>
          </a:xfrm>
          <a:prstGeom prst="rect">
            <a:avLst/>
          </a:prstGeom>
        </p:spPr>
      </p:pic>
      <p:pic>
        <p:nvPicPr>
          <p:cNvPr id="34" name="Graphic 135">
            <a:extLst>
              <a:ext uri="{FF2B5EF4-FFF2-40B4-BE49-F238E27FC236}">
                <a16:creationId xmlns:a16="http://schemas.microsoft.com/office/drawing/2014/main" id="{C19987B1-DB3A-1640-994D-BCB81FCC1AE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708744" y="3535970"/>
            <a:ext cx="1131015" cy="1131015"/>
          </a:xfrm>
          <a:prstGeom prst="rect">
            <a:avLst/>
          </a:prstGeom>
        </p:spPr>
      </p:pic>
      <p:pic>
        <p:nvPicPr>
          <p:cNvPr id="35" name="Graphic 135">
            <a:extLst>
              <a:ext uri="{FF2B5EF4-FFF2-40B4-BE49-F238E27FC236}">
                <a16:creationId xmlns:a16="http://schemas.microsoft.com/office/drawing/2014/main" id="{C19987B1-DB3A-1640-994D-BCB81FCC1AE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542029" y="3560436"/>
            <a:ext cx="1131015" cy="1131015"/>
          </a:xfrm>
          <a:prstGeom prst="rect">
            <a:avLst/>
          </a:prstGeom>
        </p:spPr>
      </p:pic>
      <p:sp>
        <p:nvSpPr>
          <p:cNvPr id="9" name="Footer Placeholder 8">
            <a:extLst>
              <a:ext uri="{FF2B5EF4-FFF2-40B4-BE49-F238E27FC236}">
                <a16:creationId xmlns:a16="http://schemas.microsoft.com/office/drawing/2014/main" id="{69C57343-2B01-1F42-BFEC-774ACD4B8D1F}"/>
              </a:ext>
            </a:extLst>
          </p:cNvPr>
          <p:cNvSpPr>
            <a:spLocks noGrp="1"/>
          </p:cNvSpPr>
          <p:nvPr>
            <p:ph type="ftr" sz="quarter" idx="3"/>
          </p:nvPr>
        </p:nvSpPr>
        <p:spPr/>
        <p:txBody>
          <a:bodyPr/>
          <a:lstStyle/>
          <a:p>
            <a:r>
              <a:rPr lang="en-US"/>
              <a:t>Distributed and Cloud Computing - Fall 2021</a:t>
            </a:r>
            <a:endParaRPr lang="en-US" dirty="0"/>
          </a:p>
        </p:txBody>
      </p:sp>
      <p:sp>
        <p:nvSpPr>
          <p:cNvPr id="10" name="Slide Number Placeholder 9">
            <a:extLst>
              <a:ext uri="{FF2B5EF4-FFF2-40B4-BE49-F238E27FC236}">
                <a16:creationId xmlns:a16="http://schemas.microsoft.com/office/drawing/2014/main" id="{9A9F57CF-24F5-864B-B76E-5163BACE13E3}"/>
              </a:ext>
            </a:extLst>
          </p:cNvPr>
          <p:cNvSpPr>
            <a:spLocks noGrp="1"/>
          </p:cNvSpPr>
          <p:nvPr>
            <p:ph type="sldNum" sz="quarter" idx="12"/>
          </p:nvPr>
        </p:nvSpPr>
        <p:spPr/>
        <p:txBody>
          <a:bodyPr/>
          <a:lstStyle/>
          <a:p>
            <a:fld id="{B6A95138-A96E-2F42-A959-2EFD44FE4AB7}" type="slidenum">
              <a:rPr lang="en-US" smtClean="0"/>
              <a:t>85</a:t>
            </a:fld>
            <a:endParaRPr lang="en-US" dirty="0"/>
          </a:p>
        </p:txBody>
      </p:sp>
    </p:spTree>
    <p:custDataLst>
      <p:tags r:id="rId1"/>
    </p:custDataLst>
    <p:extLst>
      <p:ext uri="{BB962C8B-B14F-4D97-AF65-F5344CB8AC3E}">
        <p14:creationId xmlns:p14="http://schemas.microsoft.com/office/powerpoint/2010/main" val="6301945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Instance store volumes</a:t>
            </a:r>
          </a:p>
        </p:txBody>
      </p:sp>
      <p:sp>
        <p:nvSpPr>
          <p:cNvPr id="3" name="Content Placeholder 2"/>
          <p:cNvSpPr>
            <a:spLocks noGrp="1"/>
          </p:cNvSpPr>
          <p:nvPr>
            <p:ph idx="1"/>
          </p:nvPr>
        </p:nvSpPr>
        <p:spPr/>
        <p:txBody>
          <a:bodyPr/>
          <a:lstStyle/>
          <a:p>
            <a:r>
              <a:rPr lang="en-US" dirty="0"/>
              <a:t>Instance store is available for many instance types but not all.</a:t>
            </a:r>
          </a:p>
          <a:p>
            <a:endParaRPr lang="en-US" dirty="0"/>
          </a:p>
          <a:p>
            <a:r>
              <a:rPr lang="en-US" dirty="0"/>
              <a:t>Number, size, and type (HDD vs. SSD) differs by instance type: </a:t>
            </a:r>
          </a:p>
          <a:p>
            <a:pPr lvl="1"/>
            <a:r>
              <a:rPr lang="en-US" dirty="0"/>
              <a:t>Instance stores that use NVMe have higher I/O performance.</a:t>
            </a:r>
          </a:p>
          <a:p>
            <a:endParaRPr lang="en-US" dirty="0"/>
          </a:p>
          <a:p>
            <a:r>
              <a:rPr lang="en-US" dirty="0"/>
              <a:t>Mounting:</a:t>
            </a:r>
          </a:p>
          <a:p>
            <a:pPr lvl="1"/>
            <a:r>
              <a:rPr lang="en-US" dirty="0"/>
              <a:t>Instance store must be mounted before you can access it.</a:t>
            </a:r>
          </a:p>
          <a:p>
            <a:pPr lvl="1"/>
            <a:r>
              <a:rPr lang="en-US" dirty="0"/>
              <a:t>Auto-mounted by Windows </a:t>
            </a:r>
            <a:r>
              <a:rPr lang="en-US" dirty="0">
                <a:latin typeface="Courier New" panose="02070309020205020404" pitchFamily="49" charset="0"/>
                <a:cs typeface="Courier New" panose="02070309020205020404" pitchFamily="49" charset="0"/>
              </a:rPr>
              <a:t>EC2Launch</a:t>
            </a:r>
            <a:r>
              <a:rPr lang="en-US" dirty="0"/>
              <a:t> service</a:t>
            </a:r>
          </a:p>
          <a:p>
            <a:pPr lvl="1"/>
            <a:r>
              <a:rPr lang="en-US" dirty="0"/>
              <a:t>Typically manually mounted on Linux</a:t>
            </a:r>
          </a:p>
        </p:txBody>
      </p:sp>
      <p:sp>
        <p:nvSpPr>
          <p:cNvPr id="7" name="Footer Placeholder 6">
            <a:extLst>
              <a:ext uri="{FF2B5EF4-FFF2-40B4-BE49-F238E27FC236}">
                <a16:creationId xmlns:a16="http://schemas.microsoft.com/office/drawing/2014/main" id="{427911C5-128F-D34D-B6D0-D099FF3D33B8}"/>
              </a:ext>
            </a:extLst>
          </p:cNvPr>
          <p:cNvSpPr>
            <a:spLocks noGrp="1"/>
          </p:cNvSpPr>
          <p:nvPr>
            <p:ph type="ftr" sz="quarter" idx="3"/>
          </p:nvPr>
        </p:nvSpPr>
        <p:spPr>
          <a:xfrm>
            <a:off x="6995585" y="9465468"/>
            <a:ext cx="5603186" cy="547688"/>
          </a:xfrm>
        </p:spPr>
        <p:txBody>
          <a:bodyPr/>
          <a:lstStyle/>
          <a:p>
            <a:r>
              <a:rPr lang="en-US" dirty="0"/>
              <a:t>Distributed and Cloud Computing - Fall 2021</a:t>
            </a:r>
          </a:p>
        </p:txBody>
      </p:sp>
      <p:sp>
        <p:nvSpPr>
          <p:cNvPr id="8" name="Slide Number Placeholder 7">
            <a:extLst>
              <a:ext uri="{FF2B5EF4-FFF2-40B4-BE49-F238E27FC236}">
                <a16:creationId xmlns:a16="http://schemas.microsoft.com/office/drawing/2014/main" id="{00AF5F88-306D-754E-93C7-95CA2CA3ACE8}"/>
              </a:ext>
            </a:extLst>
          </p:cNvPr>
          <p:cNvSpPr>
            <a:spLocks noGrp="1"/>
          </p:cNvSpPr>
          <p:nvPr>
            <p:ph type="sldNum" sz="quarter" idx="12"/>
          </p:nvPr>
        </p:nvSpPr>
        <p:spPr/>
        <p:txBody>
          <a:bodyPr/>
          <a:lstStyle/>
          <a:p>
            <a:fld id="{B6A95138-A96E-2F42-A959-2EFD44FE4AB7}" type="slidenum">
              <a:rPr lang="en-US" smtClean="0"/>
              <a:t>86</a:t>
            </a:fld>
            <a:endParaRPr lang="en-US" dirty="0"/>
          </a:p>
        </p:txBody>
      </p:sp>
    </p:spTree>
    <p:custDataLst>
      <p:tags r:id="rId1"/>
    </p:custDataLst>
    <p:extLst>
      <p:ext uri="{BB962C8B-B14F-4D97-AF65-F5344CB8AC3E}">
        <p14:creationId xmlns:p14="http://schemas.microsoft.com/office/powerpoint/2010/main" val="19837562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57AF45B-C20A-5F4E-906A-B043D9D7F28E}"/>
              </a:ext>
            </a:extLst>
          </p:cNvPr>
          <p:cNvSpPr/>
          <p:nvPr/>
        </p:nvSpPr>
        <p:spPr>
          <a:xfrm>
            <a:off x="-3" y="0"/>
            <a:ext cx="7688643" cy="10313238"/>
          </a:xfrm>
          <a:prstGeom prst="rect">
            <a:avLst/>
          </a:prstGeom>
          <a:solidFill>
            <a:srgbClr val="232F3E"/>
          </a:solidFill>
          <a:ln w="9525" cap="flat" cmpd="sng" algn="ctr">
            <a:noFill/>
            <a:prstDash val="solid"/>
          </a:ln>
          <a:effectLst/>
        </p:spPr>
        <p:txBody>
          <a:bodyPr rtlCol="0" anchor="ctr"/>
          <a:lstStyle/>
          <a:p>
            <a:pPr algn="ctr" defTabSz="685800">
              <a:buClrTx/>
              <a:defRPr/>
            </a:pPr>
            <a:endParaRPr lang="en-US" sz="2700" dirty="0">
              <a:solidFill>
                <a:srgbClr val="FFFFFF"/>
              </a:solidFill>
              <a:latin typeface="Amazon Ember" panose="02000000000000000000" pitchFamily="2" charset="0"/>
              <a:ea typeface="+mn-ea"/>
              <a:cs typeface="+mn-cs"/>
            </a:endParaRPr>
          </a:p>
        </p:txBody>
      </p:sp>
      <p:pic>
        <p:nvPicPr>
          <p:cNvPr id="11" name="Picture 10">
            <a:extLst>
              <a:ext uri="{FF2B5EF4-FFF2-40B4-BE49-F238E27FC236}">
                <a16:creationId xmlns:a16="http://schemas.microsoft.com/office/drawing/2014/main" id="{280E0825-B265-3846-8BB3-B9ECFCCA9B2D}"/>
              </a:ext>
            </a:extLst>
          </p:cNvPr>
          <p:cNvPicPr>
            <a:picLocks noChangeAspect="1"/>
          </p:cNvPicPr>
          <p:nvPr/>
        </p:nvPicPr>
        <p:blipFill>
          <a:blip r:embed="rId4"/>
          <a:stretch>
            <a:fillRect/>
          </a:stretch>
        </p:blipFill>
        <p:spPr>
          <a:xfrm>
            <a:off x="14863800" y="547689"/>
            <a:ext cx="2658978" cy="673608"/>
          </a:xfrm>
          <a:prstGeom prst="rect">
            <a:avLst/>
          </a:prstGeom>
        </p:spPr>
      </p:pic>
      <p:pic>
        <p:nvPicPr>
          <p:cNvPr id="8" name="Picture Placeholder 6"/>
          <p:cNvPicPr>
            <a:picLocks noChangeAspect="1"/>
          </p:cNvPicPr>
          <p:nvPr/>
        </p:nvPicPr>
        <p:blipFill>
          <a:blip r:embed="rId5" cstate="print">
            <a:extLst>
              <a:ext uri="{28A0092B-C50C-407E-A947-70E740481C1C}">
                <a14:useLocalDpi xmlns:a14="http://schemas.microsoft.com/office/drawing/2010/main" val="0"/>
              </a:ext>
            </a:extLst>
          </a:blip>
          <a:srcRect l="4146" r="4146"/>
          <a:stretch>
            <a:fillRect/>
          </a:stretch>
        </p:blipFill>
        <p:spPr>
          <a:xfrm>
            <a:off x="895833" y="4155536"/>
            <a:ext cx="5896971" cy="4656302"/>
          </a:xfrm>
          <a:prstGeom prst="rect">
            <a:avLst/>
          </a:prstGeom>
        </p:spPr>
      </p:pic>
      <p:sp>
        <p:nvSpPr>
          <p:cNvPr id="7" name="Content Placeholder 2">
            <a:extLst>
              <a:ext uri="{FF2B5EF4-FFF2-40B4-BE49-F238E27FC236}">
                <a16:creationId xmlns:a16="http://schemas.microsoft.com/office/drawing/2014/main" id="{9713A87C-32E2-494E-AFCC-6114F27F9C96}"/>
              </a:ext>
            </a:extLst>
          </p:cNvPr>
          <p:cNvSpPr txBox="1">
            <a:spLocks/>
          </p:cNvSpPr>
          <p:nvPr/>
        </p:nvSpPr>
        <p:spPr>
          <a:xfrm>
            <a:off x="8998209" y="1670028"/>
            <a:ext cx="8661141" cy="6973182"/>
          </a:xfrm>
          <a:prstGeom prst="rect">
            <a:avLst/>
          </a:prstGeom>
        </p:spPr>
        <p:txBody>
          <a:bodyPr vert="horz" lIns="137160" tIns="68580" rIns="137160" bIns="685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800"/>
              </a:spcBef>
              <a:spcAft>
                <a:spcPts val="1800"/>
              </a:spcAft>
              <a:buClr>
                <a:schemeClr val="tx1"/>
              </a:buClr>
              <a:defRPr/>
            </a:pPr>
            <a:r>
              <a:rPr lang="en-US" sz="3600" b="1" dirty="0">
                <a:solidFill>
                  <a:schemeClr val="tx2">
                    <a:lumMod val="75000"/>
                  </a:schemeClr>
                </a:solidFill>
                <a:latin typeface="Amazon Ember" panose="02000000000000000000" pitchFamily="2" charset="0"/>
                <a:ea typeface="Amazon Ember" panose="02000000000000000000" pitchFamily="2" charset="0"/>
              </a:rPr>
              <a:t>Instance store </a:t>
            </a:r>
            <a:r>
              <a:rPr lang="en-US" sz="3600" dirty="0">
                <a:solidFill>
                  <a:srgbClr val="000000"/>
                </a:solidFill>
                <a:latin typeface="Amazon Ember" panose="02000000000000000000" pitchFamily="2" charset="0"/>
                <a:ea typeface="Amazon Ember" panose="02000000000000000000" pitchFamily="2" charset="0"/>
              </a:rPr>
              <a:t>is </a:t>
            </a:r>
            <a:r>
              <a:rPr lang="en-US" sz="3600" b="1" dirty="0">
                <a:solidFill>
                  <a:srgbClr val="000000"/>
                </a:solidFill>
                <a:latin typeface="Amazon Ember" panose="02000000000000000000" pitchFamily="2" charset="0"/>
                <a:ea typeface="Amazon Ember" panose="02000000000000000000" pitchFamily="2" charset="0"/>
              </a:rPr>
              <a:t>temporary</a:t>
            </a:r>
            <a:r>
              <a:rPr lang="en-US" sz="3600" dirty="0">
                <a:solidFill>
                  <a:srgbClr val="000000"/>
                </a:solidFill>
                <a:latin typeface="Amazon Ember" panose="02000000000000000000" pitchFamily="2" charset="0"/>
                <a:ea typeface="Amazon Ember" panose="02000000000000000000" pitchFamily="2" charset="0"/>
              </a:rPr>
              <a:t> block storage physically attached to an instance that is physically attached to a host.</a:t>
            </a:r>
          </a:p>
          <a:p>
            <a:pPr marL="342900" indent="-342900" defTabSz="1371600">
              <a:spcBef>
                <a:spcPts val="1800"/>
              </a:spcBef>
              <a:spcAft>
                <a:spcPts val="1800"/>
              </a:spcAft>
              <a:buClrTx/>
              <a:defRPr/>
            </a:pPr>
            <a:r>
              <a:rPr lang="en-US" sz="3600" dirty="0">
                <a:solidFill>
                  <a:srgbClr val="000000"/>
                </a:solidFill>
                <a:latin typeface="Amazon Ember" panose="02000000000000000000" pitchFamily="2" charset="0"/>
                <a:ea typeface="Amazon Ember" panose="02000000000000000000" pitchFamily="2" charset="0"/>
              </a:rPr>
              <a:t>Use an instance store to store information that does not need to be kept beyond instance life.</a:t>
            </a:r>
          </a:p>
          <a:p>
            <a:pPr marL="0" indent="0" defTabSz="1371600">
              <a:spcBef>
                <a:spcPts val="1500"/>
              </a:spcBef>
              <a:buClrTx/>
              <a:buNone/>
              <a:defRPr/>
            </a:pPr>
            <a:endParaRPr lang="en-US" sz="4200" dirty="0">
              <a:solidFill>
                <a:srgbClr val="000000"/>
              </a:solidFill>
              <a:latin typeface="Amazon Ember" panose="02000000000000000000" pitchFamily="2" charset="0"/>
              <a:ea typeface="Amazon Ember" panose="02000000000000000000" pitchFamily="2" charset="0"/>
            </a:endParaRPr>
          </a:p>
          <a:p>
            <a:pPr marL="342900" indent="-342900" defTabSz="1371600">
              <a:spcBef>
                <a:spcPts val="1500"/>
              </a:spcBef>
              <a:buClrTx/>
              <a:defRPr/>
            </a:pPr>
            <a:endParaRPr lang="en-US" sz="4200" dirty="0">
              <a:solidFill>
                <a:srgbClr val="000000"/>
              </a:solidFill>
              <a:latin typeface="Amazon Ember" panose="02000000000000000000" pitchFamily="2" charset="0"/>
              <a:ea typeface="Amazon Ember" panose="02000000000000000000" pitchFamily="2" charset="0"/>
            </a:endParaRPr>
          </a:p>
        </p:txBody>
      </p:sp>
      <p:sp>
        <p:nvSpPr>
          <p:cNvPr id="12" name="Footer Placeholder 2"/>
          <p:cNvSpPr txBox="1">
            <a:spLocks/>
          </p:cNvSpPr>
          <p:nvPr/>
        </p:nvSpPr>
        <p:spPr>
          <a:xfrm>
            <a:off x="628650" y="9534526"/>
            <a:ext cx="10306572" cy="547688"/>
          </a:xfrm>
          <a:prstGeom prst="rect">
            <a:avLst/>
          </a:prstGeom>
        </p:spPr>
        <p:txBody>
          <a:bodyPr vert="horz" lIns="137160" tIns="68580" rIns="137160" bIns="68580" rtlCol="0" anchor="ctr"/>
          <a:lstStyle>
            <a:defPPr>
              <a:defRPr lang="en-US"/>
            </a:defPPr>
            <a:lvl1pPr marL="0" algn="l" defTabSz="914400" rtl="0" eaLnBrk="1" latinLnBrk="0" hangingPunct="1">
              <a:defRPr sz="900" b="0" i="0" kern="1200">
                <a:solidFill>
                  <a:schemeClr val="tx1">
                    <a:tint val="75000"/>
                  </a:schemeClr>
                </a:solidFill>
                <a:latin typeface="Amazon Ember" panose="02000000000000000000" pitchFamily="2" charset="0"/>
                <a:ea typeface="Amazon Ember" panose="02000000000000000000" pitchFamily="2"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1350" dirty="0">
                <a:solidFill>
                  <a:schemeClr val="bg1"/>
                </a:solidFill>
              </a:rPr>
              <a:t>© 2019 Amazon Web Services, Inc. or its Affiliates. All rights reserved.</a:t>
            </a:r>
          </a:p>
        </p:txBody>
      </p:sp>
      <p:sp>
        <p:nvSpPr>
          <p:cNvPr id="13" name="Title 3"/>
          <p:cNvSpPr>
            <a:spLocks noGrp="1"/>
          </p:cNvSpPr>
          <p:nvPr>
            <p:ph type="title"/>
          </p:nvPr>
        </p:nvSpPr>
        <p:spPr>
          <a:xfrm>
            <a:off x="895834" y="706064"/>
            <a:ext cx="5898356" cy="2400300"/>
          </a:xfrm>
          <a:noFill/>
          <a:ln>
            <a:solidFill>
              <a:schemeClr val="bg1"/>
            </a:solidFill>
          </a:ln>
        </p:spPr>
        <p:txBody>
          <a:bodyPr anchor="ctr"/>
          <a:lstStyle/>
          <a:p>
            <a:pPr algn="ctr"/>
            <a:r>
              <a:rPr lang="en-US" dirty="0">
                <a:solidFill>
                  <a:schemeClr val="bg1"/>
                </a:solidFill>
              </a:rPr>
              <a:t>Key Takeaways</a:t>
            </a:r>
          </a:p>
        </p:txBody>
      </p:sp>
      <p:sp>
        <p:nvSpPr>
          <p:cNvPr id="4" name="Footer Placeholder 3">
            <a:extLst>
              <a:ext uri="{FF2B5EF4-FFF2-40B4-BE49-F238E27FC236}">
                <a16:creationId xmlns:a16="http://schemas.microsoft.com/office/drawing/2014/main" id="{00105D2B-2E84-B24E-A7EB-16A6493F2FE2}"/>
              </a:ext>
            </a:extLst>
          </p:cNvPr>
          <p:cNvSpPr>
            <a:spLocks noGrp="1"/>
          </p:cNvSpPr>
          <p:nvPr>
            <p:ph type="ftr" sz="quarter" idx="11"/>
          </p:nvPr>
        </p:nvSpPr>
        <p:spPr>
          <a:xfrm>
            <a:off x="7767983" y="9603319"/>
            <a:ext cx="5662758" cy="547688"/>
          </a:xfrm>
        </p:spPr>
        <p:txBody>
          <a:bodyPr/>
          <a:lstStyle/>
          <a:p>
            <a:r>
              <a:rPr lang="en-US" sz="1400" dirty="0"/>
              <a:t>Distributed and Cloud Computing - Fall 2021</a:t>
            </a:r>
          </a:p>
        </p:txBody>
      </p:sp>
      <p:sp>
        <p:nvSpPr>
          <p:cNvPr id="5" name="Slide Number Placeholder 4">
            <a:extLst>
              <a:ext uri="{FF2B5EF4-FFF2-40B4-BE49-F238E27FC236}">
                <a16:creationId xmlns:a16="http://schemas.microsoft.com/office/drawing/2014/main" id="{9EE1BDCB-45D2-4845-9975-DC866E170771}"/>
              </a:ext>
            </a:extLst>
          </p:cNvPr>
          <p:cNvSpPr>
            <a:spLocks noGrp="1"/>
          </p:cNvSpPr>
          <p:nvPr>
            <p:ph type="sldNum" sz="quarter" idx="10"/>
          </p:nvPr>
        </p:nvSpPr>
        <p:spPr/>
        <p:txBody>
          <a:bodyPr/>
          <a:lstStyle/>
          <a:p>
            <a:fld id="{B6A95138-A96E-2F42-A959-2EFD44FE4AB7}" type="slidenum">
              <a:rPr lang="en-US" smtClean="0"/>
              <a:pPr/>
              <a:t>87</a:t>
            </a:fld>
            <a:endParaRPr lang="en-US" dirty="0"/>
          </a:p>
        </p:txBody>
      </p:sp>
      <p:sp>
        <p:nvSpPr>
          <p:cNvPr id="14" name="Slide Number Placeholder 7">
            <a:extLst>
              <a:ext uri="{FF2B5EF4-FFF2-40B4-BE49-F238E27FC236}">
                <a16:creationId xmlns:a16="http://schemas.microsoft.com/office/drawing/2014/main" id="{8765A6E5-6CF8-5B40-A498-4E593BC316EE}"/>
              </a:ext>
            </a:extLst>
          </p:cNvPr>
          <p:cNvSpPr txBox="1">
            <a:spLocks/>
          </p:cNvSpPr>
          <p:nvPr/>
        </p:nvSpPr>
        <p:spPr>
          <a:xfrm>
            <a:off x="17202150" y="9732743"/>
            <a:ext cx="1610783" cy="54768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6A95138-A96E-2F42-A959-2EFD44FE4AB7}" type="slidenum">
              <a:rPr lang="en-US" smtClean="0">
                <a:solidFill>
                  <a:schemeClr val="bg1">
                    <a:lumMod val="65000"/>
                  </a:schemeClr>
                </a:solidFill>
              </a:rPr>
              <a:pPr/>
              <a:t>87</a:t>
            </a:fld>
            <a:endParaRPr lang="en-US" dirty="0">
              <a:solidFill>
                <a:schemeClr val="bg1">
                  <a:lumMod val="65000"/>
                </a:schemeClr>
              </a:solidFill>
            </a:endParaRPr>
          </a:p>
        </p:txBody>
      </p:sp>
    </p:spTree>
    <p:custDataLst>
      <p:tags r:id="rId1"/>
    </p:custDataLst>
    <p:extLst>
      <p:ext uri="{BB962C8B-B14F-4D97-AF65-F5344CB8AC3E}">
        <p14:creationId xmlns:p14="http://schemas.microsoft.com/office/powerpoint/2010/main" val="34823336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Lab 4: </a:t>
            </a:r>
            <a:br>
              <a:rPr lang="en-US" dirty="0"/>
            </a:br>
            <a:r>
              <a:rPr lang="en-US" dirty="0"/>
              <a:t>Working with Amazon EBS</a:t>
            </a:r>
          </a:p>
        </p:txBody>
      </p:sp>
      <p:pic>
        <p:nvPicPr>
          <p:cNvPr id="11" name="Content Placeholder 3">
            <a:extLst>
              <a:ext uri="{FF2B5EF4-FFF2-40B4-BE49-F238E27FC236}">
                <a16:creationId xmlns:a16="http://schemas.microsoft.com/office/drawing/2014/main" id="{6423631E-AD82-9743-8C78-CFE5440F941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2500" y="2390180"/>
            <a:ext cx="8651082" cy="5975747"/>
          </a:xfrm>
          <a:prstGeom prst="rect">
            <a:avLst/>
          </a:prstGeom>
        </p:spPr>
      </p:pic>
      <p:sp>
        <p:nvSpPr>
          <p:cNvPr id="5" name="Footer Placeholder 4">
            <a:extLst>
              <a:ext uri="{FF2B5EF4-FFF2-40B4-BE49-F238E27FC236}">
                <a16:creationId xmlns:a16="http://schemas.microsoft.com/office/drawing/2014/main" id="{B112B7B1-1FC4-2646-9070-B78E4B5FECC8}"/>
              </a:ext>
            </a:extLst>
          </p:cNvPr>
          <p:cNvSpPr>
            <a:spLocks noGrp="1"/>
          </p:cNvSpPr>
          <p:nvPr>
            <p:ph type="ftr" sz="quarter" idx="11"/>
          </p:nvPr>
        </p:nvSpPr>
        <p:spPr>
          <a:xfrm>
            <a:off x="7874958" y="9706505"/>
            <a:ext cx="5662758" cy="547688"/>
          </a:xfrm>
        </p:spPr>
        <p:txBody>
          <a:bodyPr/>
          <a:lstStyle/>
          <a:p>
            <a:r>
              <a:rPr lang="en-US" sz="1400" dirty="0"/>
              <a:t>Distributed and Cloud Computing - Fall 2021</a:t>
            </a:r>
          </a:p>
        </p:txBody>
      </p:sp>
      <p:sp>
        <p:nvSpPr>
          <p:cNvPr id="6" name="Slide Number Placeholder 5">
            <a:extLst>
              <a:ext uri="{FF2B5EF4-FFF2-40B4-BE49-F238E27FC236}">
                <a16:creationId xmlns:a16="http://schemas.microsoft.com/office/drawing/2014/main" id="{F42DBD14-5489-D740-A07A-596ED651AC0A}"/>
              </a:ext>
            </a:extLst>
          </p:cNvPr>
          <p:cNvSpPr>
            <a:spLocks noGrp="1"/>
          </p:cNvSpPr>
          <p:nvPr>
            <p:ph type="sldNum" sz="quarter" idx="10"/>
          </p:nvPr>
        </p:nvSpPr>
        <p:spPr/>
        <p:txBody>
          <a:bodyPr/>
          <a:lstStyle/>
          <a:p>
            <a:fld id="{B6A95138-A96E-2F42-A959-2EFD44FE4AB7}" type="slidenum">
              <a:rPr lang="en-US" smtClean="0"/>
              <a:pPr/>
              <a:t>88</a:t>
            </a:fld>
            <a:endParaRPr lang="en-US" dirty="0"/>
          </a:p>
        </p:txBody>
      </p:sp>
      <p:sp>
        <p:nvSpPr>
          <p:cNvPr id="10" name="Slide Number Placeholder 7">
            <a:extLst>
              <a:ext uri="{FF2B5EF4-FFF2-40B4-BE49-F238E27FC236}">
                <a16:creationId xmlns:a16="http://schemas.microsoft.com/office/drawing/2014/main" id="{253CD9DB-48B2-344D-88E5-BD2E4AD110F2}"/>
              </a:ext>
            </a:extLst>
          </p:cNvPr>
          <p:cNvSpPr txBox="1">
            <a:spLocks/>
          </p:cNvSpPr>
          <p:nvPr/>
        </p:nvSpPr>
        <p:spPr>
          <a:xfrm>
            <a:off x="17202150" y="9732743"/>
            <a:ext cx="1610783" cy="54768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B6A95138-A96E-2F42-A959-2EFD44FE4AB7}" type="slidenum">
              <a:rPr lang="en-US" smtClean="0">
                <a:solidFill>
                  <a:schemeClr val="bg1">
                    <a:lumMod val="65000"/>
                  </a:schemeClr>
                </a:solidFill>
              </a:rPr>
              <a:pPr/>
              <a:t>88</a:t>
            </a:fld>
            <a:endParaRPr lang="en-US" dirty="0">
              <a:solidFill>
                <a:schemeClr val="bg1">
                  <a:lumMod val="65000"/>
                </a:schemeClr>
              </a:solidFill>
            </a:endParaRPr>
          </a:p>
        </p:txBody>
      </p:sp>
    </p:spTree>
    <p:custDataLst>
      <p:tags r:id="rId1"/>
    </p:custDataLst>
    <p:extLst>
      <p:ext uri="{BB962C8B-B14F-4D97-AF65-F5344CB8AC3E}">
        <p14:creationId xmlns:p14="http://schemas.microsoft.com/office/powerpoint/2010/main" val="41027197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4: Scenario</a:t>
            </a:r>
          </a:p>
        </p:txBody>
      </p:sp>
      <p:sp>
        <p:nvSpPr>
          <p:cNvPr id="3" name="Content Placeholder 2"/>
          <p:cNvSpPr>
            <a:spLocks noGrp="1"/>
          </p:cNvSpPr>
          <p:nvPr>
            <p:ph idx="1"/>
          </p:nvPr>
        </p:nvSpPr>
        <p:spPr>
          <a:xfrm>
            <a:off x="357808" y="2160458"/>
            <a:ext cx="16995914" cy="7369962"/>
          </a:xfrm>
        </p:spPr>
        <p:txBody>
          <a:bodyPr>
            <a:normAutofit/>
          </a:bodyPr>
          <a:lstStyle/>
          <a:p>
            <a:pPr marL="0" lvl="1" indent="0">
              <a:spcBef>
                <a:spcPts val="2700"/>
              </a:spcBef>
              <a:spcAft>
                <a:spcPts val="1200"/>
              </a:spcAft>
              <a:buNone/>
            </a:pPr>
            <a:r>
              <a:rPr lang="en-US" sz="4200" dirty="0"/>
              <a:t>This lab is designed to show you how to create an Amazon EBS volume. After you create the volume, you will attach the volume to an Amazon EC2 instance, configure the instance to use a virtual disk, create a snapshot and then restore from the snapshot.</a:t>
            </a:r>
          </a:p>
        </p:txBody>
      </p:sp>
      <p:grpSp>
        <p:nvGrpSpPr>
          <p:cNvPr id="5" name="Group 4" descr="lab 4 scenario.">
            <a:extLst>
              <a:ext uri="{FF2B5EF4-FFF2-40B4-BE49-F238E27FC236}">
                <a16:creationId xmlns:a16="http://schemas.microsoft.com/office/drawing/2014/main" id="{5CB94D2A-A5E3-43A2-BB1E-BC56C1B0AF69}"/>
              </a:ext>
            </a:extLst>
          </p:cNvPr>
          <p:cNvGrpSpPr/>
          <p:nvPr/>
        </p:nvGrpSpPr>
        <p:grpSpPr>
          <a:xfrm>
            <a:off x="4987101" y="5509308"/>
            <a:ext cx="7156581" cy="1885605"/>
            <a:chOff x="3324734" y="3672872"/>
            <a:chExt cx="4771054" cy="1257070"/>
          </a:xfrm>
        </p:grpSpPr>
        <p:sp>
          <p:nvSpPr>
            <p:cNvPr id="34" name="TextBox 34">
              <a:extLst>
                <a:ext uri="{FF2B5EF4-FFF2-40B4-BE49-F238E27FC236}">
                  <a16:creationId xmlns:a16="http://schemas.microsoft.com/office/drawing/2014/main" id="{15B8728B-D3BE-44C2-A206-3665F2F8FB00}"/>
                </a:ext>
                <a:ext uri="{C183D7F6-B498-43B3-948B-1728B52AA6E4}">
                  <adec:decorative xmlns:adec="http://schemas.microsoft.com/office/drawing/2017/decorative" val="1"/>
                </a:ext>
              </a:extLst>
            </p:cNvPr>
            <p:cNvSpPr txBox="1">
              <a:spLocks noChangeAspect="1" noChangeArrowheads="1"/>
            </p:cNvSpPr>
            <p:nvPr/>
          </p:nvSpPr>
          <p:spPr bwMode="auto">
            <a:xfrm>
              <a:off x="3324734" y="4375944"/>
              <a:ext cx="1173089" cy="553998"/>
            </a:xfrm>
            <a:prstGeom prst="rect">
              <a:avLst/>
            </a:prstGeom>
            <a:noFill/>
            <a:ln w="9525">
              <a:noFill/>
              <a:miter lim="800000"/>
              <a:headEnd/>
              <a:tailEnd/>
            </a:ln>
          </p:spPr>
          <p:txBody>
            <a:bodyPr wrap="square">
              <a:spAutoFit/>
            </a:bodyPr>
            <a:lstStyle/>
            <a:p>
              <a:pPr algn="ctr" defTabSz="1371600">
                <a:buClrTx/>
              </a:pPr>
              <a:r>
                <a:rPr lang="en-US" sz="2400" b="1" kern="1200"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Amazon EC2 instance</a:t>
              </a:r>
            </a:p>
          </p:txBody>
        </p:sp>
        <p:sp>
          <p:nvSpPr>
            <p:cNvPr id="35" name="TextBox 34">
              <a:extLst>
                <a:ext uri="{FF2B5EF4-FFF2-40B4-BE49-F238E27FC236}">
                  <a16:creationId xmlns:a16="http://schemas.microsoft.com/office/drawing/2014/main" id="{14330999-3487-49C7-8073-44B730CBE804}"/>
                </a:ext>
                <a:ext uri="{C183D7F6-B498-43B3-948B-1728B52AA6E4}">
                  <adec:decorative xmlns:adec="http://schemas.microsoft.com/office/drawing/2017/decorative" val="1"/>
                </a:ext>
              </a:extLst>
            </p:cNvPr>
            <p:cNvSpPr txBox="1">
              <a:spLocks noChangeAspect="1" noChangeArrowheads="1"/>
            </p:cNvSpPr>
            <p:nvPr/>
          </p:nvSpPr>
          <p:spPr bwMode="auto">
            <a:xfrm>
              <a:off x="5395244" y="4375944"/>
              <a:ext cx="1173089" cy="307777"/>
            </a:xfrm>
            <a:prstGeom prst="rect">
              <a:avLst/>
            </a:prstGeom>
            <a:noFill/>
            <a:ln w="9525">
              <a:noFill/>
              <a:miter lim="800000"/>
              <a:headEnd/>
              <a:tailEnd/>
            </a:ln>
          </p:spPr>
          <p:txBody>
            <a:bodyPr wrap="square">
              <a:spAutoFit/>
            </a:bodyPr>
            <a:lstStyle/>
            <a:p>
              <a:pPr algn="ctr" defTabSz="1371600">
                <a:buClrTx/>
              </a:pPr>
              <a:r>
                <a:rPr lang="en-US" sz="2400" b="1" kern="1200"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Amazon EBS</a:t>
              </a:r>
            </a:p>
          </p:txBody>
        </p:sp>
        <p:sp>
          <p:nvSpPr>
            <p:cNvPr id="36" name="TextBox 35">
              <a:extLst>
                <a:ext uri="{FF2B5EF4-FFF2-40B4-BE49-F238E27FC236}">
                  <a16:creationId xmlns:a16="http://schemas.microsoft.com/office/drawing/2014/main" id="{B69C4C29-CFD4-46CA-806C-4A27A0422583}"/>
                </a:ext>
                <a:ext uri="{C183D7F6-B498-43B3-948B-1728B52AA6E4}">
                  <adec:decorative xmlns:adec="http://schemas.microsoft.com/office/drawing/2017/decorative" val="1"/>
                </a:ext>
              </a:extLst>
            </p:cNvPr>
            <p:cNvSpPr txBox="1"/>
            <p:nvPr/>
          </p:nvSpPr>
          <p:spPr>
            <a:xfrm>
              <a:off x="7250210" y="4369589"/>
              <a:ext cx="845578" cy="283354"/>
            </a:xfrm>
            <a:prstGeom prst="rect">
              <a:avLst/>
            </a:prstGeom>
            <a:noFill/>
          </p:spPr>
          <p:txBody>
            <a:bodyPr wrap="square" lIns="0" tIns="0" rIns="0" bIns="0" rtlCol="0" anchor="t">
              <a:noAutofit/>
            </a:bodyPr>
            <a:lstStyle/>
            <a:p>
              <a:pPr algn="ctr" defTabSz="1371600">
                <a:buClrTx/>
              </a:pPr>
              <a:r>
                <a:rPr lang="en-US" sz="2400" b="1" kern="1200" dirty="0">
                  <a:latin typeface="Amazon Ember Light"/>
                  <a:ea typeface="+mn-ea"/>
                  <a:cs typeface="+mn-cs"/>
                </a:rPr>
                <a:t>Snapshot</a:t>
              </a:r>
            </a:p>
          </p:txBody>
        </p:sp>
        <p:sp>
          <p:nvSpPr>
            <p:cNvPr id="38" name="Right Arrow 6">
              <a:extLst>
                <a:ext uri="{FF2B5EF4-FFF2-40B4-BE49-F238E27FC236}">
                  <a16:creationId xmlns:a16="http://schemas.microsoft.com/office/drawing/2014/main" id="{08E3ED7B-7EA7-4273-8F0C-65492433DB93}"/>
                </a:ext>
                <a:ext uri="{C183D7F6-B498-43B3-948B-1728B52AA6E4}">
                  <adec:decorative xmlns:adec="http://schemas.microsoft.com/office/drawing/2017/decorative" val="1"/>
                </a:ext>
              </a:extLst>
            </p:cNvPr>
            <p:cNvSpPr/>
            <p:nvPr/>
          </p:nvSpPr>
          <p:spPr>
            <a:xfrm>
              <a:off x="4594298" y="3933330"/>
              <a:ext cx="735980" cy="2007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endParaRPr lang="en-US" sz="2700" kern="1200" dirty="0">
                <a:solidFill>
                  <a:srgbClr val="FFFFFF"/>
                </a:solidFill>
                <a:latin typeface="Amazon Ember Light"/>
              </a:endParaRPr>
            </a:p>
          </p:txBody>
        </p:sp>
        <p:sp>
          <p:nvSpPr>
            <p:cNvPr id="40" name="Right Arrow 26">
              <a:extLst>
                <a:ext uri="{FF2B5EF4-FFF2-40B4-BE49-F238E27FC236}">
                  <a16:creationId xmlns:a16="http://schemas.microsoft.com/office/drawing/2014/main" id="{7DCFEE12-5F9A-4376-932F-4F0E0EF7DE44}"/>
                </a:ext>
                <a:ext uri="{C183D7F6-B498-43B3-948B-1728B52AA6E4}">
                  <adec:decorative xmlns:adec="http://schemas.microsoft.com/office/drawing/2017/decorative" val="1"/>
                </a:ext>
              </a:extLst>
            </p:cNvPr>
            <p:cNvSpPr/>
            <p:nvPr/>
          </p:nvSpPr>
          <p:spPr>
            <a:xfrm>
              <a:off x="6552932" y="3938505"/>
              <a:ext cx="735980" cy="2007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endParaRPr lang="en-US" sz="2700" kern="1200" dirty="0">
                <a:solidFill>
                  <a:srgbClr val="FFFFFF"/>
                </a:solidFill>
                <a:latin typeface="Amazon Ember Light"/>
              </a:endParaRPr>
            </a:p>
          </p:txBody>
        </p:sp>
        <p:sp>
          <p:nvSpPr>
            <p:cNvPr id="41" name="TextBox 34">
              <a:extLst>
                <a:ext uri="{FF2B5EF4-FFF2-40B4-BE49-F238E27FC236}">
                  <a16:creationId xmlns:a16="http://schemas.microsoft.com/office/drawing/2014/main" id="{46489A33-98CB-4A06-813A-297ED552D011}"/>
                </a:ext>
                <a:ext uri="{C183D7F6-B498-43B3-948B-1728B52AA6E4}">
                  <adec:decorative xmlns:adec="http://schemas.microsoft.com/office/drawing/2017/decorative" val="1"/>
                </a:ext>
              </a:extLst>
            </p:cNvPr>
            <p:cNvSpPr txBox="1">
              <a:spLocks noChangeAspect="1" noChangeArrowheads="1"/>
            </p:cNvSpPr>
            <p:nvPr/>
          </p:nvSpPr>
          <p:spPr bwMode="auto">
            <a:xfrm>
              <a:off x="4350384" y="4132816"/>
              <a:ext cx="1173089" cy="307777"/>
            </a:xfrm>
            <a:prstGeom prst="rect">
              <a:avLst/>
            </a:prstGeom>
            <a:noFill/>
            <a:ln w="9525">
              <a:noFill/>
              <a:miter lim="800000"/>
              <a:headEnd/>
              <a:tailEnd/>
            </a:ln>
          </p:spPr>
          <p:txBody>
            <a:bodyPr wrap="square">
              <a:spAutoFit/>
            </a:bodyPr>
            <a:lstStyle/>
            <a:p>
              <a:pPr algn="ctr" defTabSz="1371600">
                <a:buClrTx/>
              </a:pPr>
              <a:r>
                <a:rPr lang="en-US" sz="2400" b="1" kern="1200"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Attached</a:t>
              </a:r>
            </a:p>
          </p:txBody>
        </p:sp>
        <p:sp>
          <p:nvSpPr>
            <p:cNvPr id="42" name="TextBox 34">
              <a:extLst>
                <a:ext uri="{FF2B5EF4-FFF2-40B4-BE49-F238E27FC236}">
                  <a16:creationId xmlns:a16="http://schemas.microsoft.com/office/drawing/2014/main" id="{DCC66836-47D0-480E-8621-C7B1B0B2FFAC}"/>
                </a:ext>
                <a:ext uri="{C183D7F6-B498-43B3-948B-1728B52AA6E4}">
                  <adec:decorative xmlns:adec="http://schemas.microsoft.com/office/drawing/2017/decorative" val="1"/>
                </a:ext>
              </a:extLst>
            </p:cNvPr>
            <p:cNvSpPr txBox="1">
              <a:spLocks noChangeAspect="1" noChangeArrowheads="1"/>
            </p:cNvSpPr>
            <p:nvPr/>
          </p:nvSpPr>
          <p:spPr bwMode="auto">
            <a:xfrm>
              <a:off x="6292665" y="4132816"/>
              <a:ext cx="1173089" cy="307777"/>
            </a:xfrm>
            <a:prstGeom prst="rect">
              <a:avLst/>
            </a:prstGeom>
            <a:noFill/>
            <a:ln w="9525">
              <a:noFill/>
              <a:miter lim="800000"/>
              <a:headEnd/>
              <a:tailEnd/>
            </a:ln>
          </p:spPr>
          <p:txBody>
            <a:bodyPr wrap="square">
              <a:spAutoFit/>
            </a:bodyPr>
            <a:lstStyle/>
            <a:p>
              <a:pPr algn="ctr" defTabSz="1371600">
                <a:buClrTx/>
              </a:pPr>
              <a:r>
                <a:rPr lang="en-US" sz="2400" b="1" kern="1200"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Created</a:t>
              </a:r>
            </a:p>
          </p:txBody>
        </p:sp>
        <p:pic>
          <p:nvPicPr>
            <p:cNvPr id="43" name="Graphic 42">
              <a:extLst>
                <a:ext uri="{FF2B5EF4-FFF2-40B4-BE49-F238E27FC236}">
                  <a16:creationId xmlns:a16="http://schemas.microsoft.com/office/drawing/2014/main" id="{9034518F-2539-4665-96D6-618CC33EB60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2770" y="3672872"/>
              <a:ext cx="711200" cy="711200"/>
            </a:xfrm>
            <a:prstGeom prst="rect">
              <a:avLst/>
            </a:prstGeom>
          </p:spPr>
        </p:pic>
        <p:pic>
          <p:nvPicPr>
            <p:cNvPr id="44" name="Graphic 43">
              <a:extLst>
                <a:ext uri="{FF2B5EF4-FFF2-40B4-BE49-F238E27FC236}">
                  <a16:creationId xmlns:a16="http://schemas.microsoft.com/office/drawing/2014/main" id="{CCCC468B-9A9E-43E4-8015-2510BFF9D83F}"/>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10788" y="3683266"/>
              <a:ext cx="711200" cy="711200"/>
            </a:xfrm>
            <a:prstGeom prst="rect">
              <a:avLst/>
            </a:prstGeom>
          </p:spPr>
        </p:pic>
        <p:pic>
          <p:nvPicPr>
            <p:cNvPr id="45" name="Graphic 44">
              <a:extLst>
                <a:ext uri="{FF2B5EF4-FFF2-40B4-BE49-F238E27FC236}">
                  <a16:creationId xmlns:a16="http://schemas.microsoft.com/office/drawing/2014/main" id="{D983EBD0-12A0-4208-9CCE-F3C27225A48D}"/>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76658" y="3747307"/>
              <a:ext cx="640080" cy="640080"/>
            </a:xfrm>
            <a:prstGeom prst="rect">
              <a:avLst/>
            </a:prstGeom>
          </p:spPr>
        </p:pic>
      </p:grpSp>
      <p:sp>
        <p:nvSpPr>
          <p:cNvPr id="8" name="Footer Placeholder 7">
            <a:extLst>
              <a:ext uri="{FF2B5EF4-FFF2-40B4-BE49-F238E27FC236}">
                <a16:creationId xmlns:a16="http://schemas.microsoft.com/office/drawing/2014/main" id="{07D58A33-4D02-9349-B0B1-FC6E2297C2FC}"/>
              </a:ext>
            </a:extLst>
          </p:cNvPr>
          <p:cNvSpPr>
            <a:spLocks noGrp="1"/>
          </p:cNvSpPr>
          <p:nvPr>
            <p:ph type="ftr" sz="quarter" idx="3"/>
          </p:nvPr>
        </p:nvSpPr>
        <p:spPr/>
        <p:txBody>
          <a:bodyPr/>
          <a:lstStyle/>
          <a:p>
            <a:r>
              <a:rPr lang="en-US"/>
              <a:t>Distributed and Cloud Computing - Fall 2021</a:t>
            </a:r>
            <a:endParaRPr lang="en-US" dirty="0"/>
          </a:p>
        </p:txBody>
      </p:sp>
      <p:sp>
        <p:nvSpPr>
          <p:cNvPr id="9" name="Slide Number Placeholder 8">
            <a:extLst>
              <a:ext uri="{FF2B5EF4-FFF2-40B4-BE49-F238E27FC236}">
                <a16:creationId xmlns:a16="http://schemas.microsoft.com/office/drawing/2014/main" id="{79C64CAC-F241-7944-B4AF-DDA0604623AE}"/>
              </a:ext>
            </a:extLst>
          </p:cNvPr>
          <p:cNvSpPr>
            <a:spLocks noGrp="1"/>
          </p:cNvSpPr>
          <p:nvPr>
            <p:ph type="sldNum" sz="quarter" idx="12"/>
          </p:nvPr>
        </p:nvSpPr>
        <p:spPr/>
        <p:txBody>
          <a:bodyPr/>
          <a:lstStyle/>
          <a:p>
            <a:fld id="{B6A95138-A96E-2F42-A959-2EFD44FE4AB7}" type="slidenum">
              <a:rPr lang="en-US" smtClean="0"/>
              <a:t>89</a:t>
            </a:fld>
            <a:endParaRPr lang="en-US" dirty="0"/>
          </a:p>
        </p:txBody>
      </p:sp>
    </p:spTree>
    <p:custDataLst>
      <p:tags r:id="rId1"/>
    </p:custDataLst>
    <p:extLst>
      <p:ext uri="{BB962C8B-B14F-4D97-AF65-F5344CB8AC3E}">
        <p14:creationId xmlns:p14="http://schemas.microsoft.com/office/powerpoint/2010/main" val="867357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E14F7-8951-2846-8FAF-59EDC4835260}"/>
              </a:ext>
            </a:extLst>
          </p:cNvPr>
          <p:cNvSpPr>
            <a:spLocks noGrp="1"/>
          </p:cNvSpPr>
          <p:nvPr>
            <p:ph type="title"/>
          </p:nvPr>
        </p:nvSpPr>
        <p:spPr/>
        <p:txBody>
          <a:bodyPr/>
          <a:lstStyle/>
          <a:p>
            <a:r>
              <a:rPr lang="en-US" dirty="0"/>
              <a:t>Hard Disk Performance</a:t>
            </a:r>
          </a:p>
        </p:txBody>
      </p:sp>
      <p:sp>
        <p:nvSpPr>
          <p:cNvPr id="3" name="Content Placeholder 2">
            <a:extLst>
              <a:ext uri="{FF2B5EF4-FFF2-40B4-BE49-F238E27FC236}">
                <a16:creationId xmlns:a16="http://schemas.microsoft.com/office/drawing/2014/main" id="{B792E133-D264-0848-8F14-DA39C77F9BC4}"/>
              </a:ext>
            </a:extLst>
          </p:cNvPr>
          <p:cNvSpPr>
            <a:spLocks noGrp="1"/>
          </p:cNvSpPr>
          <p:nvPr>
            <p:ph idx="1"/>
          </p:nvPr>
        </p:nvSpPr>
        <p:spPr/>
        <p:txBody>
          <a:bodyPr/>
          <a:lstStyle/>
          <a:p>
            <a:r>
              <a:rPr lang="en-US" dirty="0">
                <a:highlight>
                  <a:srgbClr val="FFFF00"/>
                </a:highlight>
              </a:rPr>
              <a:t>Access Latency </a:t>
            </a:r>
            <a:r>
              <a:rPr lang="en-US" dirty="0"/>
              <a:t>= Average access time = average seek time + average latency </a:t>
            </a:r>
          </a:p>
          <a:p>
            <a:pPr lvl="1"/>
            <a:r>
              <a:rPr lang="en-US" dirty="0"/>
              <a:t>For fastest disk 3ms + 2ms = 5ms </a:t>
            </a:r>
          </a:p>
          <a:p>
            <a:pPr lvl="1"/>
            <a:r>
              <a:rPr lang="en-US" dirty="0"/>
              <a:t>For slow disk 9ms + 5.56ms = 14.56ms </a:t>
            </a:r>
          </a:p>
          <a:p>
            <a:endParaRPr lang="en-US" dirty="0"/>
          </a:p>
          <a:p>
            <a:r>
              <a:rPr lang="en-US" dirty="0">
                <a:highlight>
                  <a:srgbClr val="FFFF00"/>
                </a:highlight>
              </a:rPr>
              <a:t>Average I/O time </a:t>
            </a:r>
            <a:r>
              <a:rPr lang="en-US" dirty="0"/>
              <a:t>= average access time + (amount to transfer / transfer rate) + controller overhead</a:t>
            </a:r>
          </a:p>
        </p:txBody>
      </p:sp>
      <p:sp>
        <p:nvSpPr>
          <p:cNvPr id="8" name="Footer Placeholder 7">
            <a:extLst>
              <a:ext uri="{FF2B5EF4-FFF2-40B4-BE49-F238E27FC236}">
                <a16:creationId xmlns:a16="http://schemas.microsoft.com/office/drawing/2014/main" id="{97759F0B-5948-A64D-B112-40C140032DE3}"/>
              </a:ext>
            </a:extLst>
          </p:cNvPr>
          <p:cNvSpPr>
            <a:spLocks noGrp="1"/>
          </p:cNvSpPr>
          <p:nvPr>
            <p:ph type="ftr" sz="quarter" idx="11"/>
          </p:nvPr>
        </p:nvSpPr>
        <p:spPr/>
        <p:txBody>
          <a:bodyPr/>
          <a:lstStyle/>
          <a:p>
            <a:r>
              <a:rPr lang="en-US"/>
              <a:t>Distributed and Cloud Computing - Fall 2021</a:t>
            </a:r>
          </a:p>
        </p:txBody>
      </p:sp>
      <p:sp>
        <p:nvSpPr>
          <p:cNvPr id="9" name="Slide Number Placeholder 8">
            <a:extLst>
              <a:ext uri="{FF2B5EF4-FFF2-40B4-BE49-F238E27FC236}">
                <a16:creationId xmlns:a16="http://schemas.microsoft.com/office/drawing/2014/main" id="{1FEDD306-A82B-BF46-9B58-8E1998A9F8B7}"/>
              </a:ext>
            </a:extLst>
          </p:cNvPr>
          <p:cNvSpPr>
            <a:spLocks noGrp="1"/>
          </p:cNvSpPr>
          <p:nvPr>
            <p:ph type="sldNum" sz="quarter" idx="12"/>
          </p:nvPr>
        </p:nvSpPr>
        <p:spPr/>
        <p:txBody>
          <a:bodyPr/>
          <a:lstStyle/>
          <a:p>
            <a:fld id="{E5F9FE24-64CB-6D42-A9EC-97246F7285E9}" type="slidenum">
              <a:rPr lang="en-US" smtClean="0"/>
              <a:t>9</a:t>
            </a:fld>
            <a:endParaRPr lang="en-US"/>
          </a:p>
        </p:txBody>
      </p:sp>
    </p:spTree>
    <p:extLst>
      <p:ext uri="{BB962C8B-B14F-4D97-AF65-F5344CB8AC3E}">
        <p14:creationId xmlns:p14="http://schemas.microsoft.com/office/powerpoint/2010/main" val="33345935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Lab 4: Final product</a:t>
            </a:r>
          </a:p>
        </p:txBody>
      </p:sp>
      <p:grpSp>
        <p:nvGrpSpPr>
          <p:cNvPr id="6" name="Group 5" descr="lab final product.">
            <a:extLst>
              <a:ext uri="{FF2B5EF4-FFF2-40B4-BE49-F238E27FC236}">
                <a16:creationId xmlns:a16="http://schemas.microsoft.com/office/drawing/2014/main" id="{2718393E-8AE8-44EE-BEB1-7693EA40D5A5}"/>
              </a:ext>
            </a:extLst>
          </p:cNvPr>
          <p:cNvGrpSpPr/>
          <p:nvPr/>
        </p:nvGrpSpPr>
        <p:grpSpPr>
          <a:xfrm>
            <a:off x="4987101" y="4897919"/>
            <a:ext cx="7156581" cy="1885605"/>
            <a:chOff x="3324734" y="3265279"/>
            <a:chExt cx="4771054" cy="1257070"/>
          </a:xfrm>
        </p:grpSpPr>
        <p:sp>
          <p:nvSpPr>
            <p:cNvPr id="18" name="TextBox 34" descr="Summary of the steps you took in the lab.">
              <a:extLst>
                <a:ext uri="{FF2B5EF4-FFF2-40B4-BE49-F238E27FC236}">
                  <a16:creationId xmlns:a16="http://schemas.microsoft.com/office/drawing/2014/main" id="{4CA0828C-5892-BB49-838A-9907366A6163}"/>
                </a:ext>
              </a:extLst>
            </p:cNvPr>
            <p:cNvSpPr txBox="1">
              <a:spLocks noChangeAspect="1" noChangeArrowheads="1"/>
            </p:cNvSpPr>
            <p:nvPr/>
          </p:nvSpPr>
          <p:spPr bwMode="auto">
            <a:xfrm>
              <a:off x="3324734" y="3968351"/>
              <a:ext cx="1173089" cy="553998"/>
            </a:xfrm>
            <a:prstGeom prst="rect">
              <a:avLst/>
            </a:prstGeom>
            <a:noFill/>
            <a:ln w="9525">
              <a:noFill/>
              <a:miter lim="800000"/>
              <a:headEnd/>
              <a:tailEnd/>
            </a:ln>
          </p:spPr>
          <p:txBody>
            <a:bodyPr wrap="square">
              <a:spAutoFit/>
            </a:bodyPr>
            <a:lstStyle/>
            <a:p>
              <a:pPr algn="ctr" defTabSz="1371600">
                <a:buClrTx/>
              </a:pPr>
              <a:r>
                <a:rPr lang="en-US" sz="2400" b="1" kern="1200"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Amazon EC2 instance</a:t>
              </a:r>
            </a:p>
          </p:txBody>
        </p:sp>
        <p:sp>
          <p:nvSpPr>
            <p:cNvPr id="19" name="TextBox 34" descr="Summary of the steps you took in the lab.">
              <a:extLst>
                <a:ext uri="{FF2B5EF4-FFF2-40B4-BE49-F238E27FC236}">
                  <a16:creationId xmlns:a16="http://schemas.microsoft.com/office/drawing/2014/main" id="{6B875FBD-4426-5241-8642-25819247E50C}"/>
                </a:ext>
              </a:extLst>
            </p:cNvPr>
            <p:cNvSpPr txBox="1">
              <a:spLocks noChangeAspect="1" noChangeArrowheads="1"/>
            </p:cNvSpPr>
            <p:nvPr/>
          </p:nvSpPr>
          <p:spPr bwMode="auto">
            <a:xfrm>
              <a:off x="5395244" y="3968351"/>
              <a:ext cx="1173089" cy="307777"/>
            </a:xfrm>
            <a:prstGeom prst="rect">
              <a:avLst/>
            </a:prstGeom>
            <a:noFill/>
            <a:ln w="9525">
              <a:noFill/>
              <a:miter lim="800000"/>
              <a:headEnd/>
              <a:tailEnd/>
            </a:ln>
          </p:spPr>
          <p:txBody>
            <a:bodyPr wrap="square">
              <a:spAutoFit/>
            </a:bodyPr>
            <a:lstStyle/>
            <a:p>
              <a:pPr algn="ctr" defTabSz="1371600">
                <a:buClrTx/>
              </a:pPr>
              <a:r>
                <a:rPr lang="en-US" sz="2400" b="1" kern="1200"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Amazon EBS</a:t>
              </a:r>
            </a:p>
          </p:txBody>
        </p:sp>
        <p:sp>
          <p:nvSpPr>
            <p:cNvPr id="20" name="TextBox 19" descr="Summary of the steps you took in the lab.">
              <a:extLst>
                <a:ext uri="{FF2B5EF4-FFF2-40B4-BE49-F238E27FC236}">
                  <a16:creationId xmlns:a16="http://schemas.microsoft.com/office/drawing/2014/main" id="{8AF01D8A-BD27-4845-AF1E-8446D1BB259D}"/>
                </a:ext>
              </a:extLst>
            </p:cNvPr>
            <p:cNvSpPr txBox="1"/>
            <p:nvPr/>
          </p:nvSpPr>
          <p:spPr>
            <a:xfrm>
              <a:off x="7250210" y="3961996"/>
              <a:ext cx="845578" cy="283354"/>
            </a:xfrm>
            <a:prstGeom prst="rect">
              <a:avLst/>
            </a:prstGeom>
            <a:noFill/>
          </p:spPr>
          <p:txBody>
            <a:bodyPr wrap="square" lIns="0" tIns="0" rIns="0" bIns="0" rtlCol="0" anchor="t">
              <a:noAutofit/>
            </a:bodyPr>
            <a:lstStyle/>
            <a:p>
              <a:pPr algn="ctr" defTabSz="1371600">
                <a:buClrTx/>
              </a:pPr>
              <a:r>
                <a:rPr lang="en-US" sz="2400" b="1" kern="1200" dirty="0">
                  <a:latin typeface="Amazon Ember Light"/>
                  <a:ea typeface="+mn-ea"/>
                  <a:cs typeface="+mn-cs"/>
                </a:rPr>
                <a:t>Snapshot</a:t>
              </a:r>
            </a:p>
          </p:txBody>
        </p:sp>
        <p:sp>
          <p:nvSpPr>
            <p:cNvPr id="7" name="Right Arrow 6" descr="Summary of the steps you took in the lab.">
              <a:extLst>
                <a:ext uri="{FF2B5EF4-FFF2-40B4-BE49-F238E27FC236}">
                  <a16:creationId xmlns:a16="http://schemas.microsoft.com/office/drawing/2014/main" id="{AC9ABB83-71C6-0447-929E-9AC168956DC2}"/>
                </a:ext>
              </a:extLst>
            </p:cNvPr>
            <p:cNvSpPr/>
            <p:nvPr/>
          </p:nvSpPr>
          <p:spPr>
            <a:xfrm>
              <a:off x="4594298" y="3525737"/>
              <a:ext cx="735980" cy="2007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endParaRPr lang="en-US" sz="2700" kern="1200" dirty="0">
                <a:solidFill>
                  <a:srgbClr val="FFFFFF"/>
                </a:solidFill>
                <a:latin typeface="Amazon Ember Light"/>
              </a:endParaRPr>
            </a:p>
          </p:txBody>
        </p:sp>
        <p:sp>
          <p:nvSpPr>
            <p:cNvPr id="27" name="Right Arrow 26" descr="Summary of the steps you took in the lab.">
              <a:extLst>
                <a:ext uri="{FF2B5EF4-FFF2-40B4-BE49-F238E27FC236}">
                  <a16:creationId xmlns:a16="http://schemas.microsoft.com/office/drawing/2014/main" id="{F0F58587-6721-A842-AB00-4AA2FB2FFD8B}"/>
                </a:ext>
              </a:extLst>
            </p:cNvPr>
            <p:cNvSpPr/>
            <p:nvPr/>
          </p:nvSpPr>
          <p:spPr>
            <a:xfrm>
              <a:off x="6552932" y="3530912"/>
              <a:ext cx="735980" cy="2007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endParaRPr lang="en-US" sz="2700" kern="1200" dirty="0">
                <a:solidFill>
                  <a:srgbClr val="FFFFFF"/>
                </a:solidFill>
                <a:latin typeface="Amazon Ember Light"/>
              </a:endParaRPr>
            </a:p>
          </p:txBody>
        </p:sp>
        <p:sp>
          <p:nvSpPr>
            <p:cNvPr id="28" name="TextBox 34" descr="Summary of the steps you took in the lab.">
              <a:extLst>
                <a:ext uri="{FF2B5EF4-FFF2-40B4-BE49-F238E27FC236}">
                  <a16:creationId xmlns:a16="http://schemas.microsoft.com/office/drawing/2014/main" id="{2C1DB8B9-3C74-4F4A-8968-9DA04CF9333A}"/>
                </a:ext>
              </a:extLst>
            </p:cNvPr>
            <p:cNvSpPr txBox="1">
              <a:spLocks noChangeAspect="1" noChangeArrowheads="1"/>
            </p:cNvSpPr>
            <p:nvPr/>
          </p:nvSpPr>
          <p:spPr bwMode="auto">
            <a:xfrm>
              <a:off x="4350384" y="3725223"/>
              <a:ext cx="1173089" cy="307777"/>
            </a:xfrm>
            <a:prstGeom prst="rect">
              <a:avLst/>
            </a:prstGeom>
            <a:noFill/>
            <a:ln w="9525">
              <a:noFill/>
              <a:miter lim="800000"/>
              <a:headEnd/>
              <a:tailEnd/>
            </a:ln>
          </p:spPr>
          <p:txBody>
            <a:bodyPr wrap="square">
              <a:spAutoFit/>
            </a:bodyPr>
            <a:lstStyle/>
            <a:p>
              <a:pPr algn="ctr" defTabSz="1371600">
                <a:buClrTx/>
              </a:pPr>
              <a:r>
                <a:rPr lang="en-US" sz="2400" b="1" kern="1200"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Attached</a:t>
              </a:r>
            </a:p>
          </p:txBody>
        </p:sp>
        <p:sp>
          <p:nvSpPr>
            <p:cNvPr id="29" name="TextBox 34">
              <a:extLst>
                <a:ext uri="{FF2B5EF4-FFF2-40B4-BE49-F238E27FC236}">
                  <a16:creationId xmlns:a16="http://schemas.microsoft.com/office/drawing/2014/main" id="{A9FADD2A-789C-9546-90B5-8A468A0B8F47}"/>
                </a:ext>
                <a:ext uri="{C183D7F6-B498-43B3-948B-1728B52AA6E4}">
                  <adec:decorative xmlns:adec="http://schemas.microsoft.com/office/drawing/2017/decorative" val="1"/>
                </a:ext>
              </a:extLst>
            </p:cNvPr>
            <p:cNvSpPr txBox="1">
              <a:spLocks noChangeAspect="1" noChangeArrowheads="1"/>
            </p:cNvSpPr>
            <p:nvPr/>
          </p:nvSpPr>
          <p:spPr bwMode="auto">
            <a:xfrm>
              <a:off x="6292665" y="3725223"/>
              <a:ext cx="1173089" cy="307777"/>
            </a:xfrm>
            <a:prstGeom prst="rect">
              <a:avLst/>
            </a:prstGeom>
            <a:noFill/>
            <a:ln w="9525">
              <a:noFill/>
              <a:miter lim="800000"/>
              <a:headEnd/>
              <a:tailEnd/>
            </a:ln>
          </p:spPr>
          <p:txBody>
            <a:bodyPr wrap="square">
              <a:spAutoFit/>
            </a:bodyPr>
            <a:lstStyle/>
            <a:p>
              <a:pPr algn="ctr" defTabSz="1371600">
                <a:buClrTx/>
              </a:pPr>
              <a:r>
                <a:rPr lang="en-US" sz="2400" b="1" kern="1200" dirty="0">
                  <a:solidFill>
                    <a:srgbClr val="6F2927"/>
                  </a:solidFill>
                  <a:latin typeface="Amazon Ember" panose="020B0603020204020204" pitchFamily="34" charset="0"/>
                  <a:ea typeface="Amazon Ember" panose="020B0603020204020204" pitchFamily="34" charset="0"/>
                  <a:cs typeface="Amazon Ember" panose="020B0603020204020204" pitchFamily="34" charset="0"/>
                </a:rPr>
                <a:t>Created</a:t>
              </a:r>
            </a:p>
          </p:txBody>
        </p:sp>
        <p:pic>
          <p:nvPicPr>
            <p:cNvPr id="22" name="Graphic 21" descr="Summary of the steps you took in the lab.">
              <a:extLst>
                <a:ext uri="{FF2B5EF4-FFF2-40B4-BE49-F238E27FC236}">
                  <a16:creationId xmlns:a16="http://schemas.microsoft.com/office/drawing/2014/main" id="{8AA75D19-1576-48B9-B24D-9DCE8BC623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2770" y="3265279"/>
              <a:ext cx="711200" cy="711200"/>
            </a:xfrm>
            <a:prstGeom prst="rect">
              <a:avLst/>
            </a:prstGeom>
          </p:spPr>
        </p:pic>
        <p:pic>
          <p:nvPicPr>
            <p:cNvPr id="24" name="Graphic 23" descr="Summary of the steps you took in the lab.">
              <a:extLst>
                <a:ext uri="{FF2B5EF4-FFF2-40B4-BE49-F238E27FC236}">
                  <a16:creationId xmlns:a16="http://schemas.microsoft.com/office/drawing/2014/main" id="{591D1564-0D18-4299-A4BA-2016E52022B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10788" y="3275673"/>
              <a:ext cx="711200" cy="711200"/>
            </a:xfrm>
            <a:prstGeom prst="rect">
              <a:avLst/>
            </a:prstGeom>
          </p:spPr>
        </p:pic>
        <p:pic>
          <p:nvPicPr>
            <p:cNvPr id="25" name="Graphic 24" descr="Summary of the steps you took in the lab.">
              <a:extLst>
                <a:ext uri="{FF2B5EF4-FFF2-40B4-BE49-F238E27FC236}">
                  <a16:creationId xmlns:a16="http://schemas.microsoft.com/office/drawing/2014/main" id="{C899A828-50C6-4D83-BAE4-01C9B2C6313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76658" y="3339714"/>
              <a:ext cx="640080" cy="640080"/>
            </a:xfrm>
            <a:prstGeom prst="rect">
              <a:avLst/>
            </a:prstGeom>
          </p:spPr>
        </p:pic>
      </p:grpSp>
      <p:sp>
        <p:nvSpPr>
          <p:cNvPr id="8" name="Footer Placeholder 7">
            <a:extLst>
              <a:ext uri="{FF2B5EF4-FFF2-40B4-BE49-F238E27FC236}">
                <a16:creationId xmlns:a16="http://schemas.microsoft.com/office/drawing/2014/main" id="{88147A82-19F4-304B-B9AF-45ED9A6D75E8}"/>
              </a:ext>
            </a:extLst>
          </p:cNvPr>
          <p:cNvSpPr>
            <a:spLocks noGrp="1"/>
          </p:cNvSpPr>
          <p:nvPr>
            <p:ph type="ftr" sz="quarter" idx="3"/>
          </p:nvPr>
        </p:nvSpPr>
        <p:spPr/>
        <p:txBody>
          <a:bodyPr/>
          <a:lstStyle/>
          <a:p>
            <a:r>
              <a:rPr lang="en-US" dirty="0"/>
              <a:t>Distributed and Cloud Computing - Fall 2021</a:t>
            </a:r>
          </a:p>
        </p:txBody>
      </p:sp>
      <p:sp>
        <p:nvSpPr>
          <p:cNvPr id="9" name="Slide Number Placeholder 8">
            <a:extLst>
              <a:ext uri="{FF2B5EF4-FFF2-40B4-BE49-F238E27FC236}">
                <a16:creationId xmlns:a16="http://schemas.microsoft.com/office/drawing/2014/main" id="{F28D323C-E1BB-914F-9B3E-3CDA09E4CA71}"/>
              </a:ext>
            </a:extLst>
          </p:cNvPr>
          <p:cNvSpPr>
            <a:spLocks noGrp="1"/>
          </p:cNvSpPr>
          <p:nvPr>
            <p:ph type="sldNum" sz="quarter" idx="12"/>
          </p:nvPr>
        </p:nvSpPr>
        <p:spPr/>
        <p:txBody>
          <a:bodyPr/>
          <a:lstStyle/>
          <a:p>
            <a:fld id="{B6A95138-A96E-2F42-A959-2EFD44FE4AB7}" type="slidenum">
              <a:rPr lang="en-US" smtClean="0"/>
              <a:t>90</a:t>
            </a:fld>
            <a:endParaRPr lang="en-US" dirty="0"/>
          </a:p>
        </p:txBody>
      </p:sp>
    </p:spTree>
    <p:custDataLst>
      <p:tags r:id="rId1"/>
    </p:custDataLst>
    <p:extLst>
      <p:ext uri="{BB962C8B-B14F-4D97-AF65-F5344CB8AC3E}">
        <p14:creationId xmlns:p14="http://schemas.microsoft.com/office/powerpoint/2010/main" val="260499494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628650" y="3831534"/>
            <a:ext cx="13694451" cy="732747"/>
          </a:xfrm>
        </p:spPr>
        <p:txBody>
          <a:bodyPr>
            <a:normAutofit/>
          </a:bodyPr>
          <a:lstStyle/>
          <a:p>
            <a:r>
              <a:rPr lang="en-US" dirty="0"/>
              <a:t>Module 7: Storage</a:t>
            </a:r>
          </a:p>
        </p:txBody>
      </p:sp>
      <p:sp>
        <p:nvSpPr>
          <p:cNvPr id="2" name="Title 1"/>
          <p:cNvSpPr>
            <a:spLocks noGrp="1"/>
          </p:cNvSpPr>
          <p:nvPr>
            <p:ph type="title"/>
          </p:nvPr>
        </p:nvSpPr>
        <p:spPr>
          <a:xfrm>
            <a:off x="628650" y="4787911"/>
            <a:ext cx="15850428" cy="711179"/>
          </a:xfrm>
        </p:spPr>
        <p:txBody>
          <a:bodyPr>
            <a:noAutofit/>
          </a:bodyPr>
          <a:lstStyle/>
          <a:p>
            <a:r>
              <a:rPr lang="en-US" sz="6000" dirty="0"/>
              <a:t>Section 2: Amazon Simple Storage Service (Amazon S3) </a:t>
            </a:r>
          </a:p>
        </p:txBody>
      </p:sp>
      <p:sp>
        <p:nvSpPr>
          <p:cNvPr id="6" name="Footer Placeholder 5">
            <a:extLst>
              <a:ext uri="{FF2B5EF4-FFF2-40B4-BE49-F238E27FC236}">
                <a16:creationId xmlns:a16="http://schemas.microsoft.com/office/drawing/2014/main" id="{7AB8EAB6-213F-BB44-BAF0-EEBA79F39071}"/>
              </a:ext>
            </a:extLst>
          </p:cNvPr>
          <p:cNvSpPr>
            <a:spLocks noGrp="1"/>
          </p:cNvSpPr>
          <p:nvPr>
            <p:ph type="ftr" sz="quarter" idx="3"/>
          </p:nvPr>
        </p:nvSpPr>
        <p:spPr/>
        <p:txBody>
          <a:bodyPr/>
          <a:lstStyle/>
          <a:p>
            <a:r>
              <a:rPr lang="en-US"/>
              <a:t>Distributed and Cloud Computing - Fall 2021</a:t>
            </a:r>
            <a:endParaRPr lang="en-US" dirty="0"/>
          </a:p>
        </p:txBody>
      </p:sp>
    </p:spTree>
    <p:custDataLst>
      <p:tags r:id="rId1"/>
    </p:custDataLst>
    <p:extLst>
      <p:ext uri="{BB962C8B-B14F-4D97-AF65-F5344CB8AC3E}">
        <p14:creationId xmlns:p14="http://schemas.microsoft.com/office/powerpoint/2010/main" val="6717453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a:t>
            </a:r>
          </a:p>
        </p:txBody>
      </p:sp>
      <p:pic>
        <p:nvPicPr>
          <p:cNvPr id="6" name="Graphic 5">
            <a:extLst>
              <a:ext uri="{FF2B5EF4-FFF2-40B4-BE49-F238E27FC236}">
                <a16:creationId xmlns:a16="http://schemas.microsoft.com/office/drawing/2014/main" id="{72206458-AEBB-4C80-B3D9-09A14B171AC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5848" y="2467903"/>
            <a:ext cx="3053148" cy="3053148"/>
          </a:xfrm>
          <a:prstGeom prst="rect">
            <a:avLst/>
          </a:prstGeom>
        </p:spPr>
      </p:pic>
      <p:sp>
        <p:nvSpPr>
          <p:cNvPr id="7" name="TextBox 6">
            <a:extLst>
              <a:ext uri="{FF2B5EF4-FFF2-40B4-BE49-F238E27FC236}">
                <a16:creationId xmlns:a16="http://schemas.microsoft.com/office/drawing/2014/main" id="{F6B5E4BC-5E07-441C-90B1-7C6345044B83}"/>
              </a:ext>
            </a:extLst>
          </p:cNvPr>
          <p:cNvSpPr txBox="1"/>
          <p:nvPr/>
        </p:nvSpPr>
        <p:spPr>
          <a:xfrm>
            <a:off x="-269124" y="6037589"/>
            <a:ext cx="8050719" cy="1384995"/>
          </a:xfrm>
          <a:prstGeom prst="rect">
            <a:avLst/>
          </a:prstGeom>
          <a:noFill/>
        </p:spPr>
        <p:txBody>
          <a:bodyPr wrap="square" rtlCol="0">
            <a:spAutoFit/>
          </a:bodyPr>
          <a:lstStyle/>
          <a:p>
            <a:pPr algn="ctr" defTabSz="1371600">
              <a:buClrTx/>
            </a:pPr>
            <a:r>
              <a:rPr lang="en-US" sz="4200" kern="1200" dirty="0">
                <a:latin typeface="Amazon Ember Light"/>
                <a:ea typeface="+mn-ea"/>
                <a:cs typeface="+mn-cs"/>
              </a:rPr>
              <a:t>Amazon Simple Storage Service (Amazon S3)</a:t>
            </a:r>
          </a:p>
        </p:txBody>
      </p:sp>
      <p:sp>
        <p:nvSpPr>
          <p:cNvPr id="8" name="TextBox 7">
            <a:extLst>
              <a:ext uri="{FF2B5EF4-FFF2-40B4-BE49-F238E27FC236}">
                <a16:creationId xmlns:a16="http://schemas.microsoft.com/office/drawing/2014/main" id="{A521D8A9-A6ED-FE43-AC2E-DDB47A95B6AB}"/>
              </a:ext>
            </a:extLst>
          </p:cNvPr>
          <p:cNvSpPr txBox="1"/>
          <p:nvPr/>
        </p:nvSpPr>
        <p:spPr>
          <a:xfrm>
            <a:off x="8243195" y="2315587"/>
            <a:ext cx="9416154" cy="7971413"/>
          </a:xfrm>
          <a:prstGeom prst="rect">
            <a:avLst/>
          </a:prstGeom>
          <a:noFill/>
        </p:spPr>
        <p:txBody>
          <a:bodyPr wrap="square" rtlCol="0">
            <a:spAutoFit/>
          </a:bodyPr>
          <a:lstStyle/>
          <a:p>
            <a:pPr marL="685800" indent="-685800">
              <a:buFont typeface="Arial" panose="020B0604020202020204" pitchFamily="34" charset="0"/>
              <a:buChar char="•"/>
            </a:pPr>
            <a:r>
              <a:rPr lang="en-US" sz="4200" dirty="0"/>
              <a:t>Object storage service that offers industry-leading </a:t>
            </a:r>
            <a:br>
              <a:rPr lang="en-US" sz="4200" dirty="0"/>
            </a:br>
            <a:r>
              <a:rPr lang="en-US" sz="4200" dirty="0"/>
              <a:t>scalability, data availability, security, and performance</a:t>
            </a:r>
          </a:p>
          <a:p>
            <a:pPr marL="685800" indent="-685800">
              <a:buFont typeface="Arial" panose="020B0604020202020204" pitchFamily="34" charset="0"/>
              <a:buChar char="•"/>
            </a:pPr>
            <a:r>
              <a:rPr lang="en-US" sz="4200" dirty="0">
                <a:highlight>
                  <a:srgbClr val="FFFF00"/>
                </a:highlight>
              </a:rPr>
              <a:t>Offers 99.999999999% (11 nines) of durability</a:t>
            </a:r>
          </a:p>
          <a:p>
            <a:pPr marL="685800" indent="-685800">
              <a:buFont typeface="Arial" panose="020B0604020202020204" pitchFamily="34" charset="0"/>
              <a:buChar char="•"/>
            </a:pPr>
            <a:r>
              <a:rPr lang="en-US" sz="4200" dirty="0">
                <a:latin typeface="Amazon Ember Light" panose="020B0403020204020204" pitchFamily="34" charset="0"/>
                <a:ea typeface="Amazon Ember Light" panose="020B0403020204020204" pitchFamily="34" charset="0"/>
                <a:cs typeface="Amazon Ember Light" panose="020B0403020204020204" pitchFamily="34" charset="0"/>
              </a:rPr>
              <a:t>Provides easy-to-use management features</a:t>
            </a:r>
          </a:p>
          <a:p>
            <a:pPr marL="685800" indent="-685800">
              <a:buFont typeface="Arial" panose="020B0604020202020204" pitchFamily="34" charset="0"/>
              <a:buChar char="•"/>
            </a:pPr>
            <a:r>
              <a:rPr lang="en-US" sz="4400" kern="1200" dirty="0">
                <a:solidFill>
                  <a:schemeClr val="tx1"/>
                </a:solidFill>
              </a:rPr>
              <a:t>Bucket names are universal and must be unique across all existing bucket names in Amazon S3. </a:t>
            </a:r>
            <a:endParaRPr lang="en-US" sz="4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 name="Footer Placeholder 8">
            <a:extLst>
              <a:ext uri="{FF2B5EF4-FFF2-40B4-BE49-F238E27FC236}">
                <a16:creationId xmlns:a16="http://schemas.microsoft.com/office/drawing/2014/main" id="{6DC2149A-4B0B-A140-B9C9-AE10BBD2FFE9}"/>
              </a:ext>
            </a:extLst>
          </p:cNvPr>
          <p:cNvSpPr>
            <a:spLocks noGrp="1"/>
          </p:cNvSpPr>
          <p:nvPr>
            <p:ph type="ftr" sz="quarter" idx="3"/>
          </p:nvPr>
        </p:nvSpPr>
        <p:spPr/>
        <p:txBody>
          <a:bodyPr/>
          <a:lstStyle/>
          <a:p>
            <a:r>
              <a:rPr lang="en-US"/>
              <a:t>Distributed and Cloud Computing - Fall 2021</a:t>
            </a:r>
            <a:endParaRPr lang="en-US" dirty="0"/>
          </a:p>
        </p:txBody>
      </p:sp>
      <p:sp>
        <p:nvSpPr>
          <p:cNvPr id="10" name="Slide Number Placeholder 9">
            <a:extLst>
              <a:ext uri="{FF2B5EF4-FFF2-40B4-BE49-F238E27FC236}">
                <a16:creationId xmlns:a16="http://schemas.microsoft.com/office/drawing/2014/main" id="{DF767A99-9585-7848-8440-BEB032D4A3B3}"/>
              </a:ext>
            </a:extLst>
          </p:cNvPr>
          <p:cNvSpPr>
            <a:spLocks noGrp="1"/>
          </p:cNvSpPr>
          <p:nvPr>
            <p:ph type="sldNum" sz="quarter" idx="12"/>
          </p:nvPr>
        </p:nvSpPr>
        <p:spPr/>
        <p:txBody>
          <a:bodyPr/>
          <a:lstStyle/>
          <a:p>
            <a:fld id="{B6A95138-A96E-2F42-A959-2EFD44FE4AB7}" type="slidenum">
              <a:rPr lang="en-US" smtClean="0"/>
              <a:t>92</a:t>
            </a:fld>
            <a:endParaRPr lang="en-US" dirty="0"/>
          </a:p>
        </p:txBody>
      </p:sp>
    </p:spTree>
    <p:custDataLst>
      <p:tags r:id="rId1"/>
    </p:custDataLst>
    <p:extLst>
      <p:ext uri="{BB962C8B-B14F-4D97-AF65-F5344CB8AC3E}">
        <p14:creationId xmlns:p14="http://schemas.microsoft.com/office/powerpoint/2010/main" val="30936440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overview</a:t>
            </a:r>
          </a:p>
        </p:txBody>
      </p:sp>
      <p:grpSp>
        <p:nvGrpSpPr>
          <p:cNvPr id="10" name="Group 9">
            <a:extLst>
              <a:ext uri="{FF2B5EF4-FFF2-40B4-BE49-F238E27FC236}">
                <a16:creationId xmlns:a16="http://schemas.microsoft.com/office/drawing/2014/main" id="{8D9FA559-BA4A-4FB7-A143-BE9A5C7716B6}"/>
              </a:ext>
              <a:ext uri="{C183D7F6-B498-43B3-948B-1728B52AA6E4}">
                <adec:decorative xmlns:adec="http://schemas.microsoft.com/office/drawing/2017/decorative" val="1"/>
              </a:ext>
            </a:extLst>
          </p:cNvPr>
          <p:cNvGrpSpPr/>
          <p:nvPr/>
        </p:nvGrpSpPr>
        <p:grpSpPr>
          <a:xfrm>
            <a:off x="2" y="1909626"/>
            <a:ext cx="18287999" cy="7658100"/>
            <a:chOff x="1" y="1273084"/>
            <a:chExt cx="12191999" cy="5105400"/>
          </a:xfrm>
        </p:grpSpPr>
        <p:grpSp>
          <p:nvGrpSpPr>
            <p:cNvPr id="9" name="Group 8">
              <a:extLst>
                <a:ext uri="{FF2B5EF4-FFF2-40B4-BE49-F238E27FC236}">
                  <a16:creationId xmlns:a16="http://schemas.microsoft.com/office/drawing/2014/main" id="{B4E35822-4B86-4035-925C-F608078F6551}"/>
                </a:ext>
              </a:extLst>
            </p:cNvPr>
            <p:cNvGrpSpPr/>
            <p:nvPr/>
          </p:nvGrpSpPr>
          <p:grpSpPr>
            <a:xfrm>
              <a:off x="1" y="1273084"/>
              <a:ext cx="12191999" cy="5105400"/>
              <a:chOff x="-30967" y="1273084"/>
              <a:chExt cx="12191999" cy="5105400"/>
            </a:xfrm>
          </p:grpSpPr>
          <p:pic>
            <p:nvPicPr>
              <p:cNvPr id="5" name="Picture 4">
                <a:extLst>
                  <a:ext uri="{C183D7F6-B498-43B3-948B-1728B52AA6E4}">
                    <adec:decorative xmlns:adec="http://schemas.microsoft.com/office/drawing/2017/decorative" val="1"/>
                  </a:ext>
                </a:extLst>
              </p:cNvPr>
              <p:cNvPicPr>
                <a:picLocks noChangeAspect="1"/>
              </p:cNvPicPr>
              <p:nvPr/>
            </p:nvPicPr>
            <p:blipFill rotWithShape="1">
              <a:blip r:embed="rId4"/>
              <a:srcRect t="6889" b="11271"/>
              <a:stretch/>
            </p:blipFill>
            <p:spPr>
              <a:xfrm>
                <a:off x="-30967" y="1273084"/>
                <a:ext cx="12191999" cy="5105400"/>
              </a:xfrm>
              <a:prstGeom prst="rect">
                <a:avLst/>
              </a:prstGeom>
              <a:ln w="19050">
                <a:noFill/>
              </a:ln>
            </p:spPr>
          </p:pic>
          <p:sp>
            <p:nvSpPr>
              <p:cNvPr id="6" name="Rectangle 5">
                <a:extLst>
                  <a:ext uri="{C183D7F6-B498-43B3-948B-1728B52AA6E4}">
                    <adec:decorative xmlns:adec="http://schemas.microsoft.com/office/drawing/2017/decorative" val="1"/>
                  </a:ext>
                </a:extLst>
              </p:cNvPr>
              <p:cNvSpPr/>
              <p:nvPr/>
            </p:nvSpPr>
            <p:spPr bwMode="auto">
              <a:xfrm>
                <a:off x="-29444" y="1283544"/>
                <a:ext cx="12188952" cy="5081405"/>
              </a:xfrm>
              <a:prstGeom prst="rect">
                <a:avLst/>
              </a:prstGeom>
              <a:solidFill>
                <a:srgbClr val="FFFFFF">
                  <a:alpha val="80000"/>
                </a:srgbClr>
              </a:solidFill>
              <a:ln w="19050">
                <a:solidFill>
                  <a:schemeClr val="tx1"/>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ctr" defTabSz="1398708" fontAlgn="base">
                  <a:lnSpc>
                    <a:spcPct val="90000"/>
                  </a:lnSpc>
                  <a:spcBef>
                    <a:spcPct val="0"/>
                  </a:spcBef>
                  <a:spcAft>
                    <a:spcPct val="0"/>
                  </a:spcAft>
                  <a:buClrTx/>
                </a:pPr>
                <a:endParaRPr lang="en-US" sz="3600" kern="1200" dirty="0">
                  <a:gradFill>
                    <a:gsLst>
                      <a:gs pos="0">
                        <a:srgbClr val="FFFFFF"/>
                      </a:gs>
                      <a:gs pos="100000">
                        <a:srgbClr val="FFFFFF"/>
                      </a:gs>
                    </a:gsLst>
                    <a:lin ang="5400000" scaled="0"/>
                  </a:gradFill>
                  <a:latin typeface="Amazon Ember Light"/>
                  <a:ea typeface="Segoe UI" pitchFamily="34" charset="0"/>
                  <a:cs typeface="Segoe UI" pitchFamily="34" charset="0"/>
                </a:endParaRPr>
              </a:p>
            </p:txBody>
          </p:sp>
        </p:grpSp>
        <p:pic>
          <p:nvPicPr>
            <p:cNvPr id="17" name="Graphic 38">
              <a:extLst>
                <a:ext uri="{FF2B5EF4-FFF2-40B4-BE49-F238E27FC236}">
                  <a16:creationId xmlns:a16="http://schemas.microsoft.com/office/drawing/2014/main" id="{D5E5831E-982F-7A42-87F0-F1973D84D2A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1187" y="1965501"/>
              <a:ext cx="760824" cy="760824"/>
            </a:xfrm>
            <a:prstGeom prst="rect">
              <a:avLst/>
            </a:prstGeom>
          </p:spPr>
        </p:pic>
        <p:pic>
          <p:nvPicPr>
            <p:cNvPr id="18" name="Graphic 38">
              <a:extLst>
                <a:ext uri="{FF2B5EF4-FFF2-40B4-BE49-F238E27FC236}">
                  <a16:creationId xmlns:a16="http://schemas.microsoft.com/office/drawing/2014/main" id="{D5E5831E-982F-7A42-87F0-F1973D84D2A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6506" y="2202925"/>
              <a:ext cx="760824" cy="760824"/>
            </a:xfrm>
            <a:prstGeom prst="rect">
              <a:avLst/>
            </a:prstGeom>
          </p:spPr>
        </p:pic>
        <p:pic>
          <p:nvPicPr>
            <p:cNvPr id="19" name="Graphic 38">
              <a:extLst>
                <a:ext uri="{FF2B5EF4-FFF2-40B4-BE49-F238E27FC236}">
                  <a16:creationId xmlns:a16="http://schemas.microsoft.com/office/drawing/2014/main" id="{D5E5831E-982F-7A42-87F0-F1973D84D2A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52337" y="1833233"/>
              <a:ext cx="760824" cy="760824"/>
            </a:xfrm>
            <a:prstGeom prst="rect">
              <a:avLst/>
            </a:prstGeom>
          </p:spPr>
        </p:pic>
        <p:pic>
          <p:nvPicPr>
            <p:cNvPr id="20" name="Graphic 38">
              <a:extLst>
                <a:ext uri="{FF2B5EF4-FFF2-40B4-BE49-F238E27FC236}">
                  <a16:creationId xmlns:a16="http://schemas.microsoft.com/office/drawing/2014/main" id="{D5E5831E-982F-7A42-87F0-F1973D84D2A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15705" y="2281800"/>
              <a:ext cx="760824" cy="760824"/>
            </a:xfrm>
            <a:prstGeom prst="rect">
              <a:avLst/>
            </a:prstGeom>
          </p:spPr>
        </p:pic>
        <p:pic>
          <p:nvPicPr>
            <p:cNvPr id="21" name="Graphic 38">
              <a:extLst>
                <a:ext uri="{FF2B5EF4-FFF2-40B4-BE49-F238E27FC236}">
                  <a16:creationId xmlns:a16="http://schemas.microsoft.com/office/drawing/2014/main" id="{D5E5831E-982F-7A42-87F0-F1973D84D2A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7770" y="5197521"/>
              <a:ext cx="760824" cy="760824"/>
            </a:xfrm>
            <a:prstGeom prst="rect">
              <a:avLst/>
            </a:prstGeom>
          </p:spPr>
        </p:pic>
        <p:pic>
          <p:nvPicPr>
            <p:cNvPr id="22" name="Graphic 38">
              <a:extLst>
                <a:ext uri="{FF2B5EF4-FFF2-40B4-BE49-F238E27FC236}">
                  <a16:creationId xmlns:a16="http://schemas.microsoft.com/office/drawing/2014/main" id="{D5E5831E-982F-7A42-87F0-F1973D84D2A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9592" y="5473564"/>
              <a:ext cx="760824" cy="760824"/>
            </a:xfrm>
            <a:prstGeom prst="rect">
              <a:avLst/>
            </a:prstGeom>
          </p:spPr>
        </p:pic>
        <p:pic>
          <p:nvPicPr>
            <p:cNvPr id="23" name="Graphic 38">
              <a:extLst>
                <a:ext uri="{FF2B5EF4-FFF2-40B4-BE49-F238E27FC236}">
                  <a16:creationId xmlns:a16="http://schemas.microsoft.com/office/drawing/2014/main" id="{D5E5831E-982F-7A42-87F0-F1973D84D2A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17959" y="5180274"/>
              <a:ext cx="760824" cy="760824"/>
            </a:xfrm>
            <a:prstGeom prst="rect">
              <a:avLst/>
            </a:prstGeom>
          </p:spPr>
        </p:pic>
      </p:grpSp>
      <p:sp>
        <p:nvSpPr>
          <p:cNvPr id="12" name="Rounded Rectangle 11" descr="Data is stored as objects within buckets.&#10;Unlimited storage.&#10;Designed for eleven nines of durability.&#10;Granular access to buckets and objects.&#10;"/>
          <p:cNvSpPr/>
          <p:nvPr/>
        </p:nvSpPr>
        <p:spPr bwMode="auto">
          <a:xfrm>
            <a:off x="3928173" y="4212619"/>
            <a:ext cx="9941358" cy="3445370"/>
          </a:xfrm>
          <a:prstGeom prst="roundRect">
            <a:avLst>
              <a:gd name="adj" fmla="val 9244"/>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19456" rIns="274320" bIns="219456" numCol="1" spcCol="0" rtlCol="0" fromWordArt="0" anchor="t" anchorCtr="0" forceAA="0" compatLnSpc="1">
            <a:prstTxWarp prst="textNoShape">
              <a:avLst/>
            </a:prstTxWarp>
            <a:noAutofit/>
          </a:bodyPr>
          <a:lstStyle/>
          <a:p>
            <a:pPr algn="ctr" defTabSz="1398708" fontAlgn="base">
              <a:lnSpc>
                <a:spcPct val="90000"/>
              </a:lnSpc>
              <a:spcBef>
                <a:spcPct val="0"/>
              </a:spcBef>
              <a:spcAft>
                <a:spcPct val="0"/>
              </a:spcAft>
              <a:buClrTx/>
            </a:pPr>
            <a:endParaRPr lang="en-US" sz="3600" kern="1200" dirty="0">
              <a:gradFill>
                <a:gsLst>
                  <a:gs pos="0">
                    <a:srgbClr val="FFFFFF"/>
                  </a:gs>
                  <a:gs pos="100000">
                    <a:srgbClr val="FFFFFF"/>
                  </a:gs>
                </a:gsLst>
                <a:lin ang="5400000" scaled="0"/>
              </a:gradFill>
              <a:latin typeface="Amazon Ember Light"/>
              <a:ea typeface="Segoe UI" pitchFamily="34" charset="0"/>
              <a:cs typeface="Segoe UI" pitchFamily="34" charset="0"/>
            </a:endParaRPr>
          </a:p>
        </p:txBody>
      </p:sp>
      <p:sp>
        <p:nvSpPr>
          <p:cNvPr id="13" name="Content Placeholder 3"/>
          <p:cNvSpPr txBox="1">
            <a:spLocks/>
          </p:cNvSpPr>
          <p:nvPr/>
        </p:nvSpPr>
        <p:spPr>
          <a:xfrm>
            <a:off x="4238930" y="4391298"/>
            <a:ext cx="9483644" cy="3082164"/>
          </a:xfrm>
          <a:prstGeom prst="rect">
            <a:avLst/>
          </a:prstGeom>
        </p:spPr>
        <p:txBody>
          <a:bodyPr/>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sz="2667"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336143"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560238"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784334"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008429"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685800" indent="-685800" defTabSz="1371543">
              <a:lnSpc>
                <a:spcPct val="100000"/>
              </a:lnSpc>
              <a:buFont typeface="Arial" panose="020B0604020202020204" pitchFamily="34" charset="0"/>
              <a:buChar char="•"/>
            </a:pPr>
            <a:r>
              <a:rPr lang="en-US" sz="3600" dirty="0">
                <a:solidFill>
                  <a:srgbClr val="000000"/>
                </a:solidFill>
              </a:rPr>
              <a:t>Data is stored as objects in buckets</a:t>
            </a:r>
          </a:p>
          <a:p>
            <a:pPr marL="685800" indent="-685800" defTabSz="1371543">
              <a:lnSpc>
                <a:spcPct val="100000"/>
              </a:lnSpc>
              <a:buFont typeface="Arial" panose="020B0604020202020204" pitchFamily="34" charset="0"/>
              <a:buChar char="•"/>
            </a:pPr>
            <a:r>
              <a:rPr lang="en-US" sz="3600" dirty="0">
                <a:solidFill>
                  <a:srgbClr val="000000"/>
                </a:solidFill>
              </a:rPr>
              <a:t>Virtually unlimited storage</a:t>
            </a:r>
          </a:p>
          <a:p>
            <a:pPr marL="1190015" lvl="1" indent="-685800" defTabSz="1371543">
              <a:lnSpc>
                <a:spcPct val="100000"/>
              </a:lnSpc>
              <a:spcBef>
                <a:spcPts val="750"/>
              </a:spcBef>
              <a:buFont typeface="Arial" panose="020B0604020202020204" pitchFamily="34" charset="0"/>
              <a:buChar char="•"/>
            </a:pPr>
            <a:r>
              <a:rPr lang="en-US" sz="2700" dirty="0">
                <a:solidFill>
                  <a:srgbClr val="000000"/>
                </a:solidFill>
              </a:rPr>
              <a:t>Single object is limited to 5 TB</a:t>
            </a:r>
          </a:p>
          <a:p>
            <a:pPr marL="685800" indent="-685800" defTabSz="1371543">
              <a:lnSpc>
                <a:spcPct val="100000"/>
              </a:lnSpc>
              <a:buFont typeface="Arial" panose="020B0604020202020204" pitchFamily="34" charset="0"/>
              <a:buChar char="•"/>
            </a:pPr>
            <a:r>
              <a:rPr lang="en-US" sz="3600" dirty="0">
                <a:solidFill>
                  <a:srgbClr val="000000"/>
                </a:solidFill>
              </a:rPr>
              <a:t>Designed for 11 9s of durability</a:t>
            </a:r>
          </a:p>
          <a:p>
            <a:pPr marL="685800" indent="-685800" defTabSz="1371543">
              <a:lnSpc>
                <a:spcPct val="100000"/>
              </a:lnSpc>
              <a:buFont typeface="Arial" panose="020B0604020202020204" pitchFamily="34" charset="0"/>
              <a:buChar char="•"/>
            </a:pPr>
            <a:r>
              <a:rPr lang="en-US" sz="3600" dirty="0">
                <a:solidFill>
                  <a:srgbClr val="000000"/>
                </a:solidFill>
              </a:rPr>
              <a:t>Granular access to bucket and objects </a:t>
            </a:r>
          </a:p>
        </p:txBody>
      </p:sp>
      <p:sp>
        <p:nvSpPr>
          <p:cNvPr id="8" name="Footer Placeholder 7">
            <a:extLst>
              <a:ext uri="{FF2B5EF4-FFF2-40B4-BE49-F238E27FC236}">
                <a16:creationId xmlns:a16="http://schemas.microsoft.com/office/drawing/2014/main" id="{17180B60-8BA5-6141-9E4E-6BB52802227A}"/>
              </a:ext>
            </a:extLst>
          </p:cNvPr>
          <p:cNvSpPr>
            <a:spLocks noGrp="1"/>
          </p:cNvSpPr>
          <p:nvPr>
            <p:ph type="ftr" sz="quarter" idx="3"/>
          </p:nvPr>
        </p:nvSpPr>
        <p:spPr/>
        <p:txBody>
          <a:bodyPr/>
          <a:lstStyle/>
          <a:p>
            <a:r>
              <a:rPr lang="en-US"/>
              <a:t>Distributed and Cloud Computing - Fall 2021</a:t>
            </a:r>
            <a:endParaRPr lang="en-US" dirty="0"/>
          </a:p>
        </p:txBody>
      </p:sp>
      <p:sp>
        <p:nvSpPr>
          <p:cNvPr id="11" name="Slide Number Placeholder 10">
            <a:extLst>
              <a:ext uri="{FF2B5EF4-FFF2-40B4-BE49-F238E27FC236}">
                <a16:creationId xmlns:a16="http://schemas.microsoft.com/office/drawing/2014/main" id="{D4F77863-5021-7E4B-ABAD-78508E4CB10E}"/>
              </a:ext>
            </a:extLst>
          </p:cNvPr>
          <p:cNvSpPr>
            <a:spLocks noGrp="1"/>
          </p:cNvSpPr>
          <p:nvPr>
            <p:ph type="sldNum" sz="quarter" idx="12"/>
          </p:nvPr>
        </p:nvSpPr>
        <p:spPr/>
        <p:txBody>
          <a:bodyPr/>
          <a:lstStyle/>
          <a:p>
            <a:fld id="{B6A95138-A96E-2F42-A959-2EFD44FE4AB7}" type="slidenum">
              <a:rPr lang="en-US" smtClean="0"/>
              <a:t>93</a:t>
            </a:fld>
            <a:endParaRPr lang="en-US" dirty="0"/>
          </a:p>
        </p:txBody>
      </p:sp>
    </p:spTree>
    <p:custDataLst>
      <p:tags r:id="rId1"/>
    </p:custDataLst>
    <p:extLst>
      <p:ext uri="{BB962C8B-B14F-4D97-AF65-F5344CB8AC3E}">
        <p14:creationId xmlns:p14="http://schemas.microsoft.com/office/powerpoint/2010/main" val="22502690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use cases</a:t>
            </a:r>
          </a:p>
        </p:txBody>
      </p:sp>
      <p:grpSp>
        <p:nvGrpSpPr>
          <p:cNvPr id="3" name="Group 2"/>
          <p:cNvGrpSpPr/>
          <p:nvPr/>
        </p:nvGrpSpPr>
        <p:grpSpPr>
          <a:xfrm>
            <a:off x="973184" y="4374902"/>
            <a:ext cx="16341633" cy="2580033"/>
            <a:chOff x="618311" y="2916601"/>
            <a:chExt cx="10894422" cy="1720022"/>
          </a:xfrm>
        </p:grpSpPr>
        <p:sp>
          <p:nvSpPr>
            <p:cNvPr id="6" name="TextBox 5">
              <a:extLst>
                <a:ext uri="{FF2B5EF4-FFF2-40B4-BE49-F238E27FC236}">
                  <a16:creationId xmlns:a16="http://schemas.microsoft.com/office/drawing/2014/main" id="{380BB4DC-1E21-9144-ADF7-3B6B5D59A4C3}"/>
                </a:ext>
              </a:extLst>
            </p:cNvPr>
            <p:cNvSpPr txBox="1"/>
            <p:nvPr/>
          </p:nvSpPr>
          <p:spPr>
            <a:xfrm>
              <a:off x="618311" y="4144180"/>
              <a:ext cx="2089442" cy="492443"/>
            </a:xfrm>
            <a:prstGeom prst="rect">
              <a:avLst/>
            </a:prstGeom>
            <a:noFill/>
          </p:spPr>
          <p:txBody>
            <a:bodyPr wrap="square" rtlCol="0">
              <a:spAutoFit/>
            </a:bodyPr>
            <a:lstStyle/>
            <a:p>
              <a:pPr algn="ctr"/>
              <a:r>
                <a:rPr lang="en-US" sz="2100" dirty="0">
                  <a:latin typeface="Amazon Ember Light" panose="020B0403020204020204" pitchFamily="34" charset="0"/>
                  <a:ea typeface="Amazon Ember Light" panose="020B0403020204020204" pitchFamily="34" charset="0"/>
                  <a:cs typeface="Amazon Ember Light" panose="020B0403020204020204" pitchFamily="34" charset="0"/>
                </a:rPr>
                <a:t>Content storage and distribution</a:t>
              </a:r>
            </a:p>
          </p:txBody>
        </p:sp>
        <p:sp>
          <p:nvSpPr>
            <p:cNvPr id="7" name="TextBox 6">
              <a:extLst>
                <a:ext uri="{FF2B5EF4-FFF2-40B4-BE49-F238E27FC236}">
                  <a16:creationId xmlns:a16="http://schemas.microsoft.com/office/drawing/2014/main" id="{818FEDFA-4805-EC41-BB1D-DC7288ECA209}"/>
                </a:ext>
              </a:extLst>
            </p:cNvPr>
            <p:cNvSpPr txBox="1"/>
            <p:nvPr/>
          </p:nvSpPr>
          <p:spPr>
            <a:xfrm>
              <a:off x="2933088" y="4144180"/>
              <a:ext cx="2107474" cy="492443"/>
            </a:xfrm>
            <a:prstGeom prst="rect">
              <a:avLst/>
            </a:prstGeom>
            <a:noFill/>
          </p:spPr>
          <p:txBody>
            <a:bodyPr wrap="square" rtlCol="0">
              <a:spAutoFit/>
            </a:bodyPr>
            <a:lstStyle/>
            <a:p>
              <a:pPr algn="ctr"/>
              <a:r>
                <a:rPr lang="en-US" sz="2100" dirty="0">
                  <a:latin typeface="Amazon Ember Light" panose="020B0403020204020204" pitchFamily="34" charset="0"/>
                  <a:ea typeface="Amazon Ember Light" panose="020B0403020204020204" pitchFamily="34" charset="0"/>
                  <a:cs typeface="Amazon Ember Light" panose="020B0403020204020204" pitchFamily="34" charset="0"/>
                </a:rPr>
                <a:t>Backup and restore; archive</a:t>
              </a:r>
            </a:p>
          </p:txBody>
        </p:sp>
        <p:sp>
          <p:nvSpPr>
            <p:cNvPr id="8" name="TextBox 7">
              <a:extLst>
                <a:ext uri="{FF2B5EF4-FFF2-40B4-BE49-F238E27FC236}">
                  <a16:creationId xmlns:a16="http://schemas.microsoft.com/office/drawing/2014/main" id="{25C888C7-326D-6C42-AAA5-485EF930B67A}"/>
                </a:ext>
              </a:extLst>
            </p:cNvPr>
            <p:cNvSpPr txBox="1"/>
            <p:nvPr/>
          </p:nvSpPr>
          <p:spPr>
            <a:xfrm>
              <a:off x="5265897" y="4144180"/>
              <a:ext cx="1850571" cy="492443"/>
            </a:xfrm>
            <a:prstGeom prst="rect">
              <a:avLst/>
            </a:prstGeom>
            <a:noFill/>
          </p:spPr>
          <p:txBody>
            <a:bodyPr wrap="square" rtlCol="0">
              <a:spAutoFit/>
            </a:bodyPr>
            <a:lstStyle/>
            <a:p>
              <a:pPr algn="ctr"/>
              <a:r>
                <a:rPr lang="en-US" sz="2100" dirty="0">
                  <a:latin typeface="Amazon Ember Light" panose="020B0403020204020204" pitchFamily="34" charset="0"/>
                  <a:ea typeface="Amazon Ember Light" panose="020B0403020204020204" pitchFamily="34" charset="0"/>
                  <a:cs typeface="Amazon Ember Light" panose="020B0403020204020204" pitchFamily="34" charset="0"/>
                </a:rPr>
                <a:t>Data lakes and big data analytics</a:t>
              </a:r>
            </a:p>
          </p:txBody>
        </p:sp>
        <p:sp>
          <p:nvSpPr>
            <p:cNvPr id="9" name="TextBox 8">
              <a:extLst>
                <a:ext uri="{FF2B5EF4-FFF2-40B4-BE49-F238E27FC236}">
                  <a16:creationId xmlns:a16="http://schemas.microsoft.com/office/drawing/2014/main" id="{2278304C-D7D8-C248-8CF0-867DA105B18F}"/>
                </a:ext>
              </a:extLst>
            </p:cNvPr>
            <p:cNvSpPr txBox="1"/>
            <p:nvPr/>
          </p:nvSpPr>
          <p:spPr>
            <a:xfrm>
              <a:off x="7341803" y="4144180"/>
              <a:ext cx="1793966" cy="276999"/>
            </a:xfrm>
            <a:prstGeom prst="rect">
              <a:avLst/>
            </a:prstGeom>
            <a:noFill/>
          </p:spPr>
          <p:txBody>
            <a:bodyPr wrap="square" rtlCol="0">
              <a:spAutoFit/>
            </a:bodyPr>
            <a:lstStyle/>
            <a:p>
              <a:pPr algn="ctr"/>
              <a:r>
                <a:rPr lang="en-US" sz="2100" dirty="0">
                  <a:latin typeface="Amazon Ember Light" panose="020B0403020204020204" pitchFamily="34" charset="0"/>
                  <a:ea typeface="Amazon Ember Light" panose="020B0403020204020204" pitchFamily="34" charset="0"/>
                  <a:cs typeface="Amazon Ember Light" panose="020B0403020204020204" pitchFamily="34" charset="0"/>
                </a:rPr>
                <a:t>Disaster recovery</a:t>
              </a:r>
              <a:endParaRPr lang="en-US" sz="2100" dirty="0">
                <a:latin typeface="Amazon Ember Light" panose="020B0403020204020204"/>
                <a:ea typeface="Amazon Ember Light" panose="020B0403020204020204" pitchFamily="34" charset="0"/>
                <a:cs typeface="Amazon Ember Light" panose="020B0403020204020204" pitchFamily="34" charset="0"/>
              </a:endParaRPr>
            </a:p>
          </p:txBody>
        </p:sp>
        <p:sp>
          <p:nvSpPr>
            <p:cNvPr id="10" name="TextBox 9">
              <a:extLst>
                <a:ext uri="{FF2B5EF4-FFF2-40B4-BE49-F238E27FC236}">
                  <a16:creationId xmlns:a16="http://schemas.microsoft.com/office/drawing/2014/main" id="{D783026A-9FAD-6047-A6EF-557B0BBA6CC0}"/>
                </a:ext>
              </a:extLst>
            </p:cNvPr>
            <p:cNvSpPr txBox="1"/>
            <p:nvPr/>
          </p:nvSpPr>
          <p:spPr>
            <a:xfrm>
              <a:off x="9361103" y="4144180"/>
              <a:ext cx="2151630" cy="276999"/>
            </a:xfrm>
            <a:prstGeom prst="rect">
              <a:avLst/>
            </a:prstGeom>
            <a:noFill/>
          </p:spPr>
          <p:txBody>
            <a:bodyPr wrap="square" rtlCol="0">
              <a:spAutoFit/>
            </a:bodyPr>
            <a:lstStyle/>
            <a:p>
              <a:pPr algn="ctr"/>
              <a:r>
                <a:rPr lang="en-US" sz="2100" dirty="0">
                  <a:latin typeface="Amazon Ember Light" panose="020B0403020204020204" pitchFamily="34" charset="0"/>
                  <a:ea typeface="Amazon Ember Light" panose="020B0403020204020204" pitchFamily="34" charset="0"/>
                  <a:cs typeface="Amazon Ember Light" panose="020B0403020204020204" pitchFamily="34" charset="0"/>
                </a:rPr>
                <a:t>Static website hosting</a:t>
              </a:r>
            </a:p>
          </p:txBody>
        </p:sp>
        <p:pic>
          <p:nvPicPr>
            <p:cNvPr id="11" name="Picture 10">
              <a:extLst>
                <a:ext uri="{FF2B5EF4-FFF2-40B4-BE49-F238E27FC236}">
                  <a16:creationId xmlns:a16="http://schemas.microsoft.com/office/drawing/2014/main" id="{F80FF402-CC7B-0C45-AA81-61F7A22DB1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0832" y="3120084"/>
              <a:ext cx="756973" cy="785008"/>
            </a:xfrm>
            <a:prstGeom prst="rect">
              <a:avLst/>
            </a:prstGeom>
          </p:spPr>
        </p:pic>
        <p:pic>
          <p:nvPicPr>
            <p:cNvPr id="12" name="Picture 11">
              <a:extLst>
                <a:ext uri="{FF2B5EF4-FFF2-40B4-BE49-F238E27FC236}">
                  <a16:creationId xmlns:a16="http://schemas.microsoft.com/office/drawing/2014/main" id="{17F656D7-1285-C342-85A9-0840A077FB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9430" y="3144008"/>
              <a:ext cx="572125" cy="737161"/>
            </a:xfrm>
            <a:prstGeom prst="rect">
              <a:avLst/>
            </a:prstGeom>
          </p:spPr>
        </p:pic>
        <p:pic>
          <p:nvPicPr>
            <p:cNvPr id="13" name="Picture 12">
              <a:extLst>
                <a:ext uri="{FF2B5EF4-FFF2-40B4-BE49-F238E27FC236}">
                  <a16:creationId xmlns:a16="http://schemas.microsoft.com/office/drawing/2014/main" id="{CF9298E5-6EC8-6744-9053-19ED04DA3A0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95195" y="2916601"/>
              <a:ext cx="1191974" cy="1191974"/>
            </a:xfrm>
            <a:prstGeom prst="rect">
              <a:avLst/>
            </a:prstGeom>
          </p:spPr>
        </p:pic>
        <p:pic>
          <p:nvPicPr>
            <p:cNvPr id="14" name="Picture 13">
              <a:extLst>
                <a:ext uri="{FF2B5EF4-FFF2-40B4-BE49-F238E27FC236}">
                  <a16:creationId xmlns:a16="http://schemas.microsoft.com/office/drawing/2014/main" id="{B4D50499-7ABC-734E-8BC1-B6B8AE894BD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6815" y="3010618"/>
              <a:ext cx="1003941" cy="1003941"/>
            </a:xfrm>
            <a:prstGeom prst="rect">
              <a:avLst/>
            </a:prstGeom>
          </p:spPr>
        </p:pic>
        <p:pic>
          <p:nvPicPr>
            <p:cNvPr id="15" name="Picture 14">
              <a:extLst>
                <a:ext uri="{FF2B5EF4-FFF2-40B4-BE49-F238E27FC236}">
                  <a16:creationId xmlns:a16="http://schemas.microsoft.com/office/drawing/2014/main" id="{85778516-0075-C845-873B-B5FAA01AE9B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875676" y="2951346"/>
              <a:ext cx="1122484" cy="1122484"/>
            </a:xfrm>
            <a:prstGeom prst="rect">
              <a:avLst/>
            </a:prstGeom>
          </p:spPr>
        </p:pic>
      </p:grpSp>
      <p:sp>
        <p:nvSpPr>
          <p:cNvPr id="17" name="Footer Placeholder 16">
            <a:extLst>
              <a:ext uri="{FF2B5EF4-FFF2-40B4-BE49-F238E27FC236}">
                <a16:creationId xmlns:a16="http://schemas.microsoft.com/office/drawing/2014/main" id="{E5568D0A-DB73-4043-8F55-676C55EBE8ED}"/>
              </a:ext>
            </a:extLst>
          </p:cNvPr>
          <p:cNvSpPr>
            <a:spLocks noGrp="1"/>
          </p:cNvSpPr>
          <p:nvPr>
            <p:ph type="ftr" sz="quarter" idx="3"/>
          </p:nvPr>
        </p:nvSpPr>
        <p:spPr/>
        <p:txBody>
          <a:bodyPr/>
          <a:lstStyle/>
          <a:p>
            <a:r>
              <a:rPr lang="en-US"/>
              <a:t>Distributed and Cloud Computing - Fall 2021</a:t>
            </a:r>
            <a:endParaRPr lang="en-US" dirty="0"/>
          </a:p>
        </p:txBody>
      </p:sp>
      <p:sp>
        <p:nvSpPr>
          <p:cNvPr id="18" name="Slide Number Placeholder 17">
            <a:extLst>
              <a:ext uri="{FF2B5EF4-FFF2-40B4-BE49-F238E27FC236}">
                <a16:creationId xmlns:a16="http://schemas.microsoft.com/office/drawing/2014/main" id="{E03E652D-B8D6-4645-A077-1201D89D8C88}"/>
              </a:ext>
            </a:extLst>
          </p:cNvPr>
          <p:cNvSpPr>
            <a:spLocks noGrp="1"/>
          </p:cNvSpPr>
          <p:nvPr>
            <p:ph type="sldNum" sz="quarter" idx="12"/>
          </p:nvPr>
        </p:nvSpPr>
        <p:spPr/>
        <p:txBody>
          <a:bodyPr/>
          <a:lstStyle/>
          <a:p>
            <a:fld id="{B6A95138-A96E-2F42-A959-2EFD44FE4AB7}" type="slidenum">
              <a:rPr lang="en-US" smtClean="0"/>
              <a:t>94</a:t>
            </a:fld>
            <a:endParaRPr lang="en-US" dirty="0"/>
          </a:p>
        </p:txBody>
      </p:sp>
    </p:spTree>
    <p:custDataLst>
      <p:tags r:id="rId1"/>
    </p:custDataLst>
    <p:extLst>
      <p:ext uri="{BB962C8B-B14F-4D97-AF65-F5344CB8AC3E}">
        <p14:creationId xmlns:p14="http://schemas.microsoft.com/office/powerpoint/2010/main" val="38329126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storage classes</a:t>
            </a:r>
          </a:p>
        </p:txBody>
      </p:sp>
      <p:sp>
        <p:nvSpPr>
          <p:cNvPr id="3" name="Content Placeholder 2"/>
          <p:cNvSpPr>
            <a:spLocks noGrp="1"/>
          </p:cNvSpPr>
          <p:nvPr>
            <p:ph idx="1"/>
          </p:nvPr>
        </p:nvSpPr>
        <p:spPr>
          <a:xfrm>
            <a:off x="357808" y="2160458"/>
            <a:ext cx="16995914" cy="7369962"/>
          </a:xfrm>
        </p:spPr>
        <p:txBody>
          <a:bodyPr>
            <a:normAutofit lnSpcReduction="10000"/>
          </a:bodyPr>
          <a:lstStyle/>
          <a:p>
            <a:pPr marL="0" lvl="1" indent="0">
              <a:lnSpc>
                <a:spcPct val="110000"/>
              </a:lnSpc>
              <a:spcBef>
                <a:spcPts val="1500"/>
              </a:spcBef>
              <a:spcAft>
                <a:spcPts val="1200"/>
              </a:spcAft>
              <a:buNone/>
            </a:pPr>
            <a:r>
              <a:rPr lang="en-US" sz="4500" dirty="0"/>
              <a:t>Amazon S3 offers a range of object-level storage classes that are designed for different use cases:</a:t>
            </a:r>
          </a:p>
          <a:p>
            <a:pPr marL="1371600" lvl="2" indent="-685800">
              <a:lnSpc>
                <a:spcPct val="110000"/>
              </a:lnSpc>
              <a:spcBef>
                <a:spcPts val="1500"/>
              </a:spcBef>
              <a:spcAft>
                <a:spcPts val="1200"/>
              </a:spcAft>
            </a:pPr>
            <a:r>
              <a:rPr lang="en-US" sz="3900" dirty="0"/>
              <a:t>Amazon S3 Standard</a:t>
            </a:r>
          </a:p>
          <a:p>
            <a:pPr marL="1371600" lvl="2" indent="-685800">
              <a:lnSpc>
                <a:spcPct val="110000"/>
              </a:lnSpc>
              <a:spcBef>
                <a:spcPts val="1500"/>
              </a:spcBef>
              <a:spcAft>
                <a:spcPts val="1200"/>
              </a:spcAft>
            </a:pPr>
            <a:r>
              <a:rPr lang="en-US" sz="3900" dirty="0"/>
              <a:t>Amazon S3 Intelligent-Tiering</a:t>
            </a:r>
          </a:p>
          <a:p>
            <a:pPr marL="1371600" lvl="2" indent="-685800">
              <a:lnSpc>
                <a:spcPct val="110000"/>
              </a:lnSpc>
              <a:spcBef>
                <a:spcPts val="1500"/>
              </a:spcBef>
              <a:spcAft>
                <a:spcPts val="1200"/>
              </a:spcAft>
            </a:pPr>
            <a:r>
              <a:rPr lang="en-US" sz="3900" dirty="0"/>
              <a:t>Amazon S3 Standard-Infrequent Access (Amazon S3 Standard-IA)</a:t>
            </a:r>
          </a:p>
          <a:p>
            <a:pPr marL="1371600" lvl="2" indent="-685800">
              <a:lnSpc>
                <a:spcPct val="110000"/>
              </a:lnSpc>
              <a:spcBef>
                <a:spcPts val="1500"/>
              </a:spcBef>
              <a:spcAft>
                <a:spcPts val="1200"/>
              </a:spcAft>
            </a:pPr>
            <a:r>
              <a:rPr lang="en-US" sz="3900" dirty="0"/>
              <a:t>Amazon S3 One Zone-Infrequent Access (Amazon S3 One Zone-IA)</a:t>
            </a:r>
          </a:p>
          <a:p>
            <a:pPr marL="1371600" lvl="2" indent="-685800">
              <a:lnSpc>
                <a:spcPct val="110000"/>
              </a:lnSpc>
              <a:spcBef>
                <a:spcPts val="1500"/>
              </a:spcBef>
              <a:spcAft>
                <a:spcPts val="1200"/>
              </a:spcAft>
            </a:pPr>
            <a:r>
              <a:rPr lang="en-US" sz="3900" dirty="0"/>
              <a:t>Amazon S3 Glacier </a:t>
            </a:r>
          </a:p>
          <a:p>
            <a:pPr marL="1371600" lvl="2" indent="-685800">
              <a:lnSpc>
                <a:spcPct val="110000"/>
              </a:lnSpc>
              <a:spcBef>
                <a:spcPts val="1500"/>
              </a:spcBef>
              <a:spcAft>
                <a:spcPts val="1200"/>
              </a:spcAft>
            </a:pPr>
            <a:r>
              <a:rPr lang="en-US" sz="3900" dirty="0"/>
              <a:t>Amazon S3 Glacier Deep Archive</a:t>
            </a:r>
          </a:p>
        </p:txBody>
      </p:sp>
      <p:sp>
        <p:nvSpPr>
          <p:cNvPr id="7" name="Footer Placeholder 6">
            <a:extLst>
              <a:ext uri="{FF2B5EF4-FFF2-40B4-BE49-F238E27FC236}">
                <a16:creationId xmlns:a16="http://schemas.microsoft.com/office/drawing/2014/main" id="{7DEB0F1C-2AE7-F64D-857D-7DEB2C7198FF}"/>
              </a:ext>
            </a:extLst>
          </p:cNvPr>
          <p:cNvSpPr>
            <a:spLocks noGrp="1"/>
          </p:cNvSpPr>
          <p:nvPr>
            <p:ph type="ftr" sz="quarter" idx="3"/>
          </p:nvPr>
        </p:nvSpPr>
        <p:spPr/>
        <p:txBody>
          <a:bodyPr/>
          <a:lstStyle/>
          <a:p>
            <a:r>
              <a:rPr lang="en-US"/>
              <a:t>Distributed and Cloud Computing - Fall 2021</a:t>
            </a:r>
            <a:endParaRPr lang="en-US" dirty="0"/>
          </a:p>
        </p:txBody>
      </p:sp>
      <p:sp>
        <p:nvSpPr>
          <p:cNvPr id="8" name="Slide Number Placeholder 7">
            <a:extLst>
              <a:ext uri="{FF2B5EF4-FFF2-40B4-BE49-F238E27FC236}">
                <a16:creationId xmlns:a16="http://schemas.microsoft.com/office/drawing/2014/main" id="{1E3CE642-2FAB-404C-AC6F-4B86E675DEC7}"/>
              </a:ext>
            </a:extLst>
          </p:cNvPr>
          <p:cNvSpPr>
            <a:spLocks noGrp="1"/>
          </p:cNvSpPr>
          <p:nvPr>
            <p:ph type="sldNum" sz="quarter" idx="12"/>
          </p:nvPr>
        </p:nvSpPr>
        <p:spPr/>
        <p:txBody>
          <a:bodyPr/>
          <a:lstStyle/>
          <a:p>
            <a:fld id="{B6A95138-A96E-2F42-A959-2EFD44FE4AB7}" type="slidenum">
              <a:rPr lang="en-US" smtClean="0"/>
              <a:t>95</a:t>
            </a:fld>
            <a:endParaRPr lang="en-US" dirty="0"/>
          </a:p>
        </p:txBody>
      </p:sp>
    </p:spTree>
    <p:custDataLst>
      <p:tags r:id="rId1"/>
    </p:custDataLst>
    <p:extLst>
      <p:ext uri="{BB962C8B-B14F-4D97-AF65-F5344CB8AC3E}">
        <p14:creationId xmlns:p14="http://schemas.microsoft.com/office/powerpoint/2010/main" val="30851098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37160" tIns="68580" rIns="137160" bIns="68580" rtlCol="0" anchor="ctr">
            <a:normAutofit fontScale="90000"/>
          </a:bodyPr>
          <a:lstStyle/>
          <a:p>
            <a:r>
              <a:rPr lang="en-US" dirty="0"/>
              <a:t>Amazon S3 bucket URLs (two styles)</a:t>
            </a:r>
          </a:p>
        </p:txBody>
      </p:sp>
      <p:grpSp>
        <p:nvGrpSpPr>
          <p:cNvPr id="8" name="Group 7" descr="amazon s3 service, amazon s3 bucket, and bucket object.">
            <a:extLst>
              <a:ext uri="{FF2B5EF4-FFF2-40B4-BE49-F238E27FC236}">
                <a16:creationId xmlns:a16="http://schemas.microsoft.com/office/drawing/2014/main" id="{ADC9CAF9-9149-42A6-9541-4194E2387FC7}"/>
              </a:ext>
            </a:extLst>
          </p:cNvPr>
          <p:cNvGrpSpPr/>
          <p:nvPr/>
        </p:nvGrpSpPr>
        <p:grpSpPr>
          <a:xfrm>
            <a:off x="1281843" y="1946918"/>
            <a:ext cx="2602179" cy="7514327"/>
            <a:chOff x="854562" y="1297945"/>
            <a:chExt cx="1734786" cy="5009551"/>
          </a:xfrm>
        </p:grpSpPr>
        <p:pic>
          <p:nvPicPr>
            <p:cNvPr id="35" name="Graphic 34" descr="s3 bucket.">
              <a:extLst>
                <a:ext uri="{FF2B5EF4-FFF2-40B4-BE49-F238E27FC236}">
                  <a16:creationId xmlns:a16="http://schemas.microsoft.com/office/drawing/2014/main" id="{3D8E4413-387B-4D9A-A617-24DE97E1E0EB}"/>
                </a:ext>
                <a:ext uri="{C183D7F6-B498-43B3-948B-1728B52AA6E4}">
                  <adec:decorative xmlns:adec="http://schemas.microsoft.com/office/drawing/2017/decorative" val="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62785" y="3013005"/>
              <a:ext cx="731520" cy="731520"/>
            </a:xfrm>
            <a:prstGeom prst="rect">
              <a:avLst/>
            </a:prstGeom>
          </p:spPr>
        </p:pic>
        <p:sp>
          <p:nvSpPr>
            <p:cNvPr id="32" name="TextBox 46"/>
            <p:cNvSpPr txBox="1">
              <a:spLocks noChangeArrowheads="1"/>
            </p:cNvSpPr>
            <p:nvPr/>
          </p:nvSpPr>
          <p:spPr bwMode="auto">
            <a:xfrm>
              <a:off x="1019412" y="1297945"/>
              <a:ext cx="1435139"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defTabSz="1371600">
                <a:buClrTx/>
              </a:pPr>
              <a:r>
                <a:rPr lang="en-US" kern="1200" dirty="0">
                  <a:solidFill>
                    <a:srgbClr val="000000"/>
                  </a:solidFill>
                  <a:latin typeface="Amazon Ember Light"/>
                  <a:cs typeface="Arial" charset="0"/>
                </a:rPr>
                <a:t>Amazon S3</a:t>
              </a:r>
            </a:p>
          </p:txBody>
        </p:sp>
        <p:sp>
          <p:nvSpPr>
            <p:cNvPr id="37" name="TextBox 52"/>
            <p:cNvSpPr txBox="1">
              <a:spLocks noChangeArrowheads="1"/>
            </p:cNvSpPr>
            <p:nvPr/>
          </p:nvSpPr>
          <p:spPr bwMode="auto">
            <a:xfrm>
              <a:off x="980301" y="3809807"/>
              <a:ext cx="1479497"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defTabSz="1371600">
                <a:buClrTx/>
              </a:pPr>
              <a:r>
                <a:rPr lang="en-US" i="1" kern="1200" dirty="0">
                  <a:solidFill>
                    <a:srgbClr val="000000"/>
                  </a:solidFill>
                  <a:latin typeface="Amazon Ember Light"/>
                  <a:cs typeface="Arial" charset="0"/>
                </a:rPr>
                <a:t>[bucket name]</a:t>
              </a:r>
              <a:endParaRPr lang="en-US" sz="2801" i="1" kern="1200" dirty="0">
                <a:solidFill>
                  <a:srgbClr val="000000"/>
                </a:solidFill>
                <a:latin typeface="Amazon Ember Light"/>
                <a:cs typeface="Arial" charset="0"/>
              </a:endParaRPr>
            </a:p>
          </p:txBody>
        </p:sp>
        <p:pic>
          <p:nvPicPr>
            <p:cNvPr id="45" name="Picture 44">
              <a:extLs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33334" y="4489737"/>
              <a:ext cx="975360" cy="975360"/>
            </a:xfrm>
            <a:prstGeom prst="rect">
              <a:avLst/>
            </a:prstGeom>
          </p:spPr>
        </p:pic>
        <p:sp>
          <p:nvSpPr>
            <p:cNvPr id="46" name="TextBox 52"/>
            <p:cNvSpPr txBox="1">
              <a:spLocks noChangeArrowheads="1"/>
            </p:cNvSpPr>
            <p:nvPr/>
          </p:nvSpPr>
          <p:spPr bwMode="auto">
            <a:xfrm>
              <a:off x="957962" y="5441050"/>
              <a:ext cx="1551200"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defTabSz="1371600">
                <a:buClrTx/>
              </a:pPr>
              <a:r>
                <a:rPr lang="en-US" i="1" kern="1200" dirty="0">
                  <a:solidFill>
                    <a:srgbClr val="000000"/>
                  </a:solidFill>
                  <a:latin typeface="Amazon Ember Light"/>
                  <a:cs typeface="Arial" charset="0"/>
                </a:rPr>
                <a:t>Preview2.mp4</a:t>
              </a:r>
              <a:endParaRPr lang="en-US" sz="2801" i="1" kern="1200" dirty="0">
                <a:solidFill>
                  <a:srgbClr val="000000"/>
                </a:solidFill>
                <a:latin typeface="Amazon Ember Light"/>
                <a:cs typeface="Arial" charset="0"/>
              </a:endParaRPr>
            </a:p>
          </p:txBody>
        </p:sp>
        <p:sp>
          <p:nvSpPr>
            <p:cNvPr id="48" name="TextBox 33"/>
            <p:cNvSpPr txBox="1">
              <a:spLocks noChangeArrowheads="1"/>
            </p:cNvSpPr>
            <p:nvPr/>
          </p:nvSpPr>
          <p:spPr bwMode="auto">
            <a:xfrm>
              <a:off x="854562" y="5753498"/>
              <a:ext cx="1730974" cy="553998"/>
            </a:xfrm>
            <a:prstGeom prst="rect">
              <a:avLst/>
            </a:prstGeom>
            <a:noFill/>
            <a:ln w="9525">
              <a:noFill/>
              <a:miter lim="800000"/>
              <a:headEnd/>
              <a:tailEnd/>
            </a:ln>
          </p:spPr>
          <p:txBody>
            <a:bodyPr wrap="square">
              <a:spAutoFit/>
            </a:bodyPr>
            <a:lstStyle/>
            <a:p>
              <a:pPr algn="ctr" defTabSz="1371600">
                <a:buClrTx/>
              </a:pPr>
              <a:r>
                <a:rPr lang="en-US" sz="2400" kern="1200" dirty="0">
                  <a:latin typeface="Amazon Ember Light"/>
                  <a:ea typeface="Verdana" pitchFamily="34" charset="0"/>
                  <a:cs typeface="Helvetica Neue"/>
                </a:rPr>
                <a:t>Tokyo Region (ap-northeast-1)</a:t>
              </a:r>
            </a:p>
          </p:txBody>
        </p:sp>
        <p:cxnSp>
          <p:nvCxnSpPr>
            <p:cNvPr id="14" name="Straight Connector 13">
              <a:extLst>
                <a:ext uri="{C183D7F6-B498-43B3-948B-1728B52AA6E4}">
                  <adec:decorative xmlns:adec="http://schemas.microsoft.com/office/drawing/2017/decorative" val="1"/>
                </a:ext>
              </a:extLst>
            </p:cNvPr>
            <p:cNvCxnSpPr>
              <a:cxnSpLocks/>
            </p:cNvCxnSpPr>
            <p:nvPr/>
          </p:nvCxnSpPr>
          <p:spPr>
            <a:xfrm>
              <a:off x="1729658" y="2472012"/>
              <a:ext cx="3904" cy="446749"/>
            </a:xfrm>
            <a:prstGeom prst="line">
              <a:avLst/>
            </a:prstGeom>
            <a:ln w="28575"/>
          </p:spPr>
          <p:style>
            <a:lnRef idx="1">
              <a:schemeClr val="dk1"/>
            </a:lnRef>
            <a:fillRef idx="0">
              <a:schemeClr val="dk1"/>
            </a:fillRef>
            <a:effectRef idx="0">
              <a:schemeClr val="dk1"/>
            </a:effectRef>
            <a:fontRef idx="minor">
              <a:schemeClr val="tx1"/>
            </a:fontRef>
          </p:style>
        </p:cxnSp>
        <p:cxnSp>
          <p:nvCxnSpPr>
            <p:cNvPr id="57" name="Straight Connector 56">
              <a:extLst>
                <a:ext uri="{C183D7F6-B498-43B3-948B-1728B52AA6E4}">
                  <adec:decorative xmlns:adec="http://schemas.microsoft.com/office/drawing/2017/decorative" val="1"/>
                </a:ext>
              </a:extLst>
            </p:cNvPr>
            <p:cNvCxnSpPr>
              <a:stCxn id="37" idx="2"/>
              <a:endCxn id="45" idx="0"/>
            </p:cNvCxnSpPr>
            <p:nvPr/>
          </p:nvCxnSpPr>
          <p:spPr>
            <a:xfrm>
              <a:off x="1720050" y="4056028"/>
              <a:ext cx="964" cy="433709"/>
            </a:xfrm>
            <a:prstGeom prst="line">
              <a:avLst/>
            </a:prstGeom>
            <a:ln w="28575"/>
          </p:spPr>
          <p:style>
            <a:lnRef idx="1">
              <a:schemeClr val="dk1"/>
            </a:lnRef>
            <a:fillRef idx="0">
              <a:schemeClr val="dk1"/>
            </a:fillRef>
            <a:effectRef idx="0">
              <a:schemeClr val="dk1"/>
            </a:effectRef>
            <a:fontRef idx="minor">
              <a:schemeClr val="tx1"/>
            </a:fontRef>
          </p:style>
        </p:cxnSp>
        <p:sp>
          <p:nvSpPr>
            <p:cNvPr id="47" name="Rounded Rectangle 46">
              <a:extLst>
                <a:ext uri="{C183D7F6-B498-43B3-948B-1728B52AA6E4}">
                  <adec:decorative xmlns:adec="http://schemas.microsoft.com/office/drawing/2017/decorative" val="1"/>
                </a:ext>
              </a:extLst>
            </p:cNvPr>
            <p:cNvSpPr/>
            <p:nvPr/>
          </p:nvSpPr>
          <p:spPr>
            <a:xfrm>
              <a:off x="864464" y="2716427"/>
              <a:ext cx="1724884" cy="3585468"/>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defTabSz="1371600">
                <a:buClrTx/>
                <a:defRPr/>
              </a:pPr>
              <a:endParaRPr lang="en-US" sz="3600" kern="1200" dirty="0">
                <a:solidFill>
                  <a:srgbClr val="000000"/>
                </a:solidFill>
                <a:latin typeface="Amazon Ember Light"/>
                <a:cs typeface="Helvetica Neue"/>
              </a:endParaRPr>
            </a:p>
          </p:txBody>
        </p:sp>
        <p:pic>
          <p:nvPicPr>
            <p:cNvPr id="26" name="Graphic 25" descr="Amazon Simple Storage Service icon.">
              <a:extLst>
                <a:ext uri="{FF2B5EF4-FFF2-40B4-BE49-F238E27FC236}">
                  <a16:creationId xmlns:a16="http://schemas.microsoft.com/office/drawing/2014/main" id="{DEA7F99F-A445-43E8-BF98-9EFD8D3C324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63750" y="1630899"/>
              <a:ext cx="754380" cy="754380"/>
            </a:xfrm>
            <a:prstGeom prst="rect">
              <a:avLst/>
            </a:prstGeom>
          </p:spPr>
        </p:pic>
      </p:grpSp>
      <p:sp>
        <p:nvSpPr>
          <p:cNvPr id="29" name="Content Placeholder 2"/>
          <p:cNvSpPr>
            <a:spLocks noGrp="1"/>
          </p:cNvSpPr>
          <p:nvPr>
            <p:ph idx="1"/>
          </p:nvPr>
        </p:nvSpPr>
        <p:spPr>
          <a:xfrm>
            <a:off x="4206939" y="1978870"/>
            <a:ext cx="13802766" cy="2562728"/>
          </a:xfrm>
        </p:spPr>
        <p:txBody>
          <a:bodyPr>
            <a:noAutofit/>
          </a:bodyPr>
          <a:lstStyle/>
          <a:p>
            <a:pPr marL="6350" lvl="1" indent="0">
              <a:spcBef>
                <a:spcPts val="1800"/>
              </a:spcBef>
              <a:buNone/>
            </a:pPr>
            <a:r>
              <a:rPr lang="en-US" sz="4200" dirty="0"/>
              <a:t>To upload your data: </a:t>
            </a:r>
          </a:p>
          <a:p>
            <a:pPr marL="1149321" lvl="1" indent="-679433">
              <a:spcBef>
                <a:spcPts val="1800"/>
              </a:spcBef>
              <a:buSzPct val="100000"/>
              <a:buFont typeface="+mj-lt"/>
              <a:buAutoNum type="arabicPeriod"/>
            </a:pPr>
            <a:r>
              <a:rPr lang="en-US" sz="4200" dirty="0"/>
              <a:t>Create a </a:t>
            </a:r>
            <a:r>
              <a:rPr lang="en-US" sz="4200" b="1" dirty="0">
                <a:solidFill>
                  <a:schemeClr val="accent5"/>
                </a:solidFill>
              </a:rPr>
              <a:t>bucket</a:t>
            </a:r>
            <a:r>
              <a:rPr lang="en-US" sz="4200" dirty="0"/>
              <a:t> in an AWS Region.</a:t>
            </a:r>
          </a:p>
          <a:p>
            <a:pPr marL="1149321" lvl="1" indent="-679433">
              <a:spcBef>
                <a:spcPts val="1800"/>
              </a:spcBef>
              <a:buSzPct val="100000"/>
              <a:buFont typeface="+mj-lt"/>
              <a:buAutoNum type="arabicPeriod"/>
            </a:pPr>
            <a:r>
              <a:rPr lang="en-US" sz="4200" dirty="0"/>
              <a:t>Upload almost any number of </a:t>
            </a:r>
            <a:r>
              <a:rPr lang="en-US" sz="4200" b="1" dirty="0">
                <a:solidFill>
                  <a:schemeClr val="accent5"/>
                </a:solidFill>
              </a:rPr>
              <a:t>objects</a:t>
            </a:r>
            <a:r>
              <a:rPr lang="en-US" sz="4200" dirty="0"/>
              <a:t> to the bucket.</a:t>
            </a:r>
          </a:p>
        </p:txBody>
      </p:sp>
      <p:grpSp>
        <p:nvGrpSpPr>
          <p:cNvPr id="12" name="Group 11" descr="bucket path-style url endpoint.">
            <a:extLst>
              <a:ext uri="{FF2B5EF4-FFF2-40B4-BE49-F238E27FC236}">
                <a16:creationId xmlns:a16="http://schemas.microsoft.com/office/drawing/2014/main" id="{53E5C928-DE7F-49F1-95B8-75787383AD3F}"/>
              </a:ext>
            </a:extLst>
          </p:cNvPr>
          <p:cNvGrpSpPr/>
          <p:nvPr/>
        </p:nvGrpSpPr>
        <p:grpSpPr>
          <a:xfrm>
            <a:off x="4259230" y="4785757"/>
            <a:ext cx="13914059" cy="2252511"/>
            <a:chOff x="2839486" y="3190505"/>
            <a:chExt cx="9276039" cy="1501674"/>
          </a:xfrm>
        </p:grpSpPr>
        <p:sp>
          <p:nvSpPr>
            <p:cNvPr id="51" name="TextBox 52"/>
            <p:cNvSpPr txBox="1">
              <a:spLocks noChangeArrowheads="1"/>
            </p:cNvSpPr>
            <p:nvPr/>
          </p:nvSpPr>
          <p:spPr bwMode="auto">
            <a:xfrm>
              <a:off x="2839486" y="3190505"/>
              <a:ext cx="857936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1371600">
                <a:buClrTx/>
              </a:pPr>
              <a:r>
                <a:rPr lang="en-US" sz="3600" kern="1200" dirty="0">
                  <a:solidFill>
                    <a:srgbClr val="000000"/>
                  </a:solidFill>
                  <a:latin typeface="Amazon Ember Light"/>
                  <a:cs typeface="Arial" charset="0"/>
                </a:rPr>
                <a:t>Bucket path-style URL endpoint: </a:t>
              </a:r>
              <a:endParaRPr lang="en-US" sz="2801" kern="1200" dirty="0">
                <a:solidFill>
                  <a:srgbClr val="000000"/>
                </a:solidFill>
                <a:latin typeface="Amazon Ember Light"/>
                <a:cs typeface="Arial" charset="0"/>
              </a:endParaRPr>
            </a:p>
          </p:txBody>
        </p:sp>
        <p:sp>
          <p:nvSpPr>
            <p:cNvPr id="58" name="TextBox 52">
              <a:extLst>
                <a:ext uri="{C183D7F6-B498-43B3-948B-1728B52AA6E4}">
                  <adec:decorative xmlns:adec="http://schemas.microsoft.com/office/drawing/2017/decorative" val="1"/>
                </a:ext>
              </a:extLst>
            </p:cNvPr>
            <p:cNvSpPr txBox="1">
              <a:spLocks noChangeArrowheads="1"/>
            </p:cNvSpPr>
            <p:nvPr/>
          </p:nvSpPr>
          <p:spPr bwMode="auto">
            <a:xfrm>
              <a:off x="2839486" y="3695051"/>
              <a:ext cx="9276039" cy="2873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1371600">
                <a:buClrTx/>
              </a:pPr>
              <a:r>
                <a:rPr lang="en-US" sz="2801" b="1" i="1" kern="1200" dirty="0">
                  <a:solidFill>
                    <a:srgbClr val="000000"/>
                  </a:solidFill>
                  <a:latin typeface="Amazon Ember Light"/>
                  <a:cs typeface="Arial" charset="0"/>
                  <a:hlinkClick r:id="rId9">
                    <a:extLst>
                      <a:ext uri="{A12FA001-AC4F-418D-AE19-62706E023703}">
                        <ahyp:hlinkClr xmlns:ahyp="http://schemas.microsoft.com/office/drawing/2018/hyperlinkcolor" val="tx"/>
                      </a:ext>
                    </a:extLst>
                  </a:hlinkClick>
                </a:rPr>
                <a:t>https://</a:t>
              </a:r>
              <a:r>
                <a:rPr lang="en-US" sz="2801" b="1" i="1" kern="1200" dirty="0">
                  <a:solidFill>
                    <a:srgbClr val="000000"/>
                  </a:solidFill>
                  <a:latin typeface="Amazon Ember Light"/>
                  <a:cs typeface="Arial" charset="0"/>
                </a:rPr>
                <a:t>s3.</a:t>
              </a:r>
              <a:r>
                <a:rPr lang="en-US" sz="2801" b="1" i="1" kern="1200" dirty="0">
                  <a:solidFill>
                    <a:srgbClr val="FF9933"/>
                  </a:solidFill>
                  <a:latin typeface="Amazon Ember Light"/>
                  <a:cs typeface="Arial" charset="0"/>
                </a:rPr>
                <a:t>ap-northeast-1</a:t>
              </a:r>
              <a:r>
                <a:rPr lang="en-US" sz="2801" b="1" i="1" kern="1200" dirty="0">
                  <a:solidFill>
                    <a:srgbClr val="000000"/>
                  </a:solidFill>
                  <a:latin typeface="Amazon Ember Light"/>
                  <a:cs typeface="Arial" charset="0"/>
                </a:rPr>
                <a:t>.amazonaws.com/</a:t>
              </a:r>
              <a:r>
                <a:rPr lang="en-US" sz="2801" b="1" i="1" kern="1200" dirty="0">
                  <a:solidFill>
                    <a:srgbClr val="FF9933"/>
                  </a:solidFill>
                  <a:latin typeface="Amazon Ember Light"/>
                  <a:cs typeface="Arial" charset="0"/>
                </a:rPr>
                <a:t>bucket-name</a:t>
              </a:r>
              <a:endParaRPr lang="en-US" sz="3200" b="1" i="1" kern="1200" dirty="0">
                <a:solidFill>
                  <a:srgbClr val="FF9933"/>
                </a:solidFill>
                <a:latin typeface="Amazon Ember Light"/>
                <a:cs typeface="Arial" charset="0"/>
              </a:endParaRPr>
            </a:p>
          </p:txBody>
        </p:sp>
        <p:sp>
          <p:nvSpPr>
            <p:cNvPr id="59" name="TextBox 52"/>
            <p:cNvSpPr txBox="1">
              <a:spLocks noChangeArrowheads="1"/>
            </p:cNvSpPr>
            <p:nvPr/>
          </p:nvSpPr>
          <p:spPr bwMode="auto">
            <a:xfrm>
              <a:off x="3915071" y="4445958"/>
              <a:ext cx="1551200"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defTabSz="1371600">
                <a:buClrTx/>
              </a:pPr>
              <a:r>
                <a:rPr lang="en-US" b="1" kern="1200" dirty="0">
                  <a:solidFill>
                    <a:srgbClr val="D5DBDB"/>
                  </a:solidFill>
                  <a:latin typeface="Amazon Ember Light"/>
                  <a:cs typeface="Arial" charset="0"/>
                </a:rPr>
                <a:t>Region code</a:t>
              </a:r>
              <a:endParaRPr lang="en-US" sz="2801" b="1" kern="1200" dirty="0">
                <a:solidFill>
                  <a:srgbClr val="D5DBDB"/>
                </a:solidFill>
                <a:latin typeface="Amazon Ember Light"/>
                <a:cs typeface="Arial" charset="0"/>
              </a:endParaRPr>
            </a:p>
          </p:txBody>
        </p:sp>
        <p:sp>
          <p:nvSpPr>
            <p:cNvPr id="17" name="Right Brace 16">
              <a:extLst>
                <a:ext uri="{C183D7F6-B498-43B3-948B-1728B52AA6E4}">
                  <adec:decorative xmlns:adec="http://schemas.microsoft.com/office/drawing/2017/decorative" val="1"/>
                </a:ext>
              </a:extLst>
            </p:cNvPr>
            <p:cNvSpPr/>
            <p:nvPr/>
          </p:nvSpPr>
          <p:spPr>
            <a:xfrm rot="5400000">
              <a:off x="4512720" y="3375972"/>
              <a:ext cx="367701" cy="1570601"/>
            </a:xfrm>
            <a:prstGeom prst="rightBrace">
              <a:avLst>
                <a:gd name="adj1" fmla="val 38120"/>
                <a:gd name="adj2" fmla="val 50000"/>
              </a:avLst>
            </a:prstGeom>
            <a:ln w="19050">
              <a:solidFill>
                <a:srgbClr val="FF9933"/>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1371600">
                <a:buClrTx/>
              </a:pPr>
              <a:endParaRPr lang="en-US" sz="3600" kern="1200" dirty="0">
                <a:solidFill>
                  <a:srgbClr val="000000"/>
                </a:solidFill>
                <a:latin typeface="Amazon Ember Light"/>
              </a:endParaRPr>
            </a:p>
          </p:txBody>
        </p:sp>
        <p:sp>
          <p:nvSpPr>
            <p:cNvPr id="62" name="TextBox 52"/>
            <p:cNvSpPr txBox="1">
              <a:spLocks noChangeArrowheads="1"/>
            </p:cNvSpPr>
            <p:nvPr/>
          </p:nvSpPr>
          <p:spPr bwMode="auto">
            <a:xfrm>
              <a:off x="7217582" y="4437860"/>
              <a:ext cx="1551200"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defTabSz="1371600">
                <a:buClrTx/>
              </a:pPr>
              <a:r>
                <a:rPr lang="en-US" b="1" kern="1200" dirty="0">
                  <a:solidFill>
                    <a:srgbClr val="D5DBDB"/>
                  </a:solidFill>
                  <a:latin typeface="Amazon Ember Light"/>
                  <a:cs typeface="Arial" charset="0"/>
                </a:rPr>
                <a:t>Bucket name</a:t>
              </a:r>
              <a:endParaRPr lang="en-US" sz="2801" b="1" kern="1200" dirty="0">
                <a:solidFill>
                  <a:srgbClr val="D5DBDB"/>
                </a:solidFill>
                <a:latin typeface="Amazon Ember Light"/>
                <a:cs typeface="Arial" charset="0"/>
              </a:endParaRPr>
            </a:p>
          </p:txBody>
        </p:sp>
        <p:sp>
          <p:nvSpPr>
            <p:cNvPr id="63" name="Right Brace 62">
              <a:extLst>
                <a:ext uri="{C183D7F6-B498-43B3-948B-1728B52AA6E4}">
                  <adec:decorative xmlns:adec="http://schemas.microsoft.com/office/drawing/2017/decorative" val="1"/>
                </a:ext>
              </a:extLst>
            </p:cNvPr>
            <p:cNvSpPr/>
            <p:nvPr/>
          </p:nvSpPr>
          <p:spPr>
            <a:xfrm rot="5400000">
              <a:off x="7808516" y="3505858"/>
              <a:ext cx="369333" cy="1387233"/>
            </a:xfrm>
            <a:prstGeom prst="rightBrace">
              <a:avLst>
                <a:gd name="adj1" fmla="val 38120"/>
                <a:gd name="adj2" fmla="val 50000"/>
              </a:avLst>
            </a:prstGeom>
            <a:ln w="19050">
              <a:solidFill>
                <a:srgbClr val="FF9933"/>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1371600">
                <a:buClrTx/>
              </a:pPr>
              <a:endParaRPr lang="en-US" sz="3600" kern="1200" dirty="0">
                <a:solidFill>
                  <a:srgbClr val="000000"/>
                </a:solidFill>
                <a:latin typeface="Amazon Ember Light"/>
              </a:endParaRPr>
            </a:p>
          </p:txBody>
        </p:sp>
      </p:grpSp>
      <p:grpSp>
        <p:nvGrpSpPr>
          <p:cNvPr id="11" name="Group 10" descr="bucket virtual hosted-style url endpoint.">
            <a:extLst>
              <a:ext uri="{FF2B5EF4-FFF2-40B4-BE49-F238E27FC236}">
                <a16:creationId xmlns:a16="http://schemas.microsoft.com/office/drawing/2014/main" id="{7A8719D8-3404-4086-9C95-6003183DA4EC}"/>
              </a:ext>
            </a:extLst>
          </p:cNvPr>
          <p:cNvGrpSpPr/>
          <p:nvPr/>
        </p:nvGrpSpPr>
        <p:grpSpPr>
          <a:xfrm>
            <a:off x="4186753" y="7255736"/>
            <a:ext cx="14276885" cy="2253575"/>
            <a:chOff x="2791168" y="4837156"/>
            <a:chExt cx="9517923" cy="1502383"/>
          </a:xfrm>
        </p:grpSpPr>
        <p:sp>
          <p:nvSpPr>
            <p:cNvPr id="27" name="TextBox 52">
              <a:extLst>
                <a:ext uri="{FF2B5EF4-FFF2-40B4-BE49-F238E27FC236}">
                  <a16:creationId xmlns:a16="http://schemas.microsoft.com/office/drawing/2014/main" id="{EC686093-95F1-444D-ABE6-36DBF6AFF662}"/>
                </a:ext>
              </a:extLst>
            </p:cNvPr>
            <p:cNvSpPr txBox="1">
              <a:spLocks noChangeArrowheads="1"/>
            </p:cNvSpPr>
            <p:nvPr/>
          </p:nvSpPr>
          <p:spPr bwMode="auto">
            <a:xfrm>
              <a:off x="2791168" y="4837156"/>
              <a:ext cx="612980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1371600">
                <a:buClrTx/>
              </a:pPr>
              <a:r>
                <a:rPr lang="en-US" sz="3600" kern="1200" dirty="0">
                  <a:solidFill>
                    <a:srgbClr val="000000"/>
                  </a:solidFill>
                  <a:latin typeface="Amazon Ember Light"/>
                  <a:cs typeface="Arial" charset="0"/>
                </a:rPr>
                <a:t>Bucket virtual hosted-style URL endpoint:</a:t>
              </a:r>
              <a:endParaRPr lang="en-US" sz="2801" kern="1200" dirty="0">
                <a:solidFill>
                  <a:srgbClr val="000000"/>
                </a:solidFill>
                <a:latin typeface="Amazon Ember Light"/>
                <a:cs typeface="Arial" charset="0"/>
              </a:endParaRPr>
            </a:p>
          </p:txBody>
        </p:sp>
        <p:sp>
          <p:nvSpPr>
            <p:cNvPr id="28" name="TextBox 52">
              <a:extLst>
                <a:ext uri="{FF2B5EF4-FFF2-40B4-BE49-F238E27FC236}">
                  <a16:creationId xmlns:a16="http://schemas.microsoft.com/office/drawing/2014/main" id="{48CC71B6-3221-AA42-BD4C-D2D4AC9A3295}"/>
                </a:ext>
                <a:ext uri="{C183D7F6-B498-43B3-948B-1728B52AA6E4}">
                  <adec:decorative xmlns:adec="http://schemas.microsoft.com/office/drawing/2017/decorative" val="1"/>
                </a:ext>
              </a:extLst>
            </p:cNvPr>
            <p:cNvSpPr txBox="1">
              <a:spLocks noChangeArrowheads="1"/>
            </p:cNvSpPr>
            <p:nvPr/>
          </p:nvSpPr>
          <p:spPr bwMode="auto">
            <a:xfrm>
              <a:off x="3033052" y="5363809"/>
              <a:ext cx="9276039" cy="2873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1371600">
                <a:buClrTx/>
              </a:pPr>
              <a:r>
                <a:rPr lang="en-US" sz="2801" b="1" i="1" kern="1200" dirty="0">
                  <a:solidFill>
                    <a:srgbClr val="000000"/>
                  </a:solidFill>
                  <a:latin typeface="Amazon Ember Light"/>
                  <a:cs typeface="Arial" charset="0"/>
                  <a:hlinkClick r:id="rId9">
                    <a:extLst>
                      <a:ext uri="{A12FA001-AC4F-418D-AE19-62706E023703}">
                        <ahyp:hlinkClr xmlns:ahyp="http://schemas.microsoft.com/office/drawing/2018/hyperlinkcolor" val="tx"/>
                      </a:ext>
                    </a:extLst>
                  </a:hlinkClick>
                </a:rPr>
                <a:t>https://</a:t>
              </a:r>
              <a:r>
                <a:rPr lang="en-US" sz="2801" b="1" i="1" kern="1200" dirty="0">
                  <a:solidFill>
                    <a:srgbClr val="FF9933"/>
                  </a:solidFill>
                  <a:latin typeface="Amazon Ember Light"/>
                  <a:cs typeface="Arial" charset="0"/>
                </a:rPr>
                <a:t> bucket-name</a:t>
              </a:r>
              <a:r>
                <a:rPr lang="en-US" sz="2801" b="1" i="1" kern="1200" dirty="0">
                  <a:solidFill>
                    <a:srgbClr val="000000"/>
                  </a:solidFill>
                  <a:latin typeface="Amazon Ember Light"/>
                  <a:cs typeface="Arial" charset="0"/>
                </a:rPr>
                <a:t>.s3-</a:t>
              </a:r>
              <a:r>
                <a:rPr lang="en-US" sz="2801" b="1" i="1" kern="1200" dirty="0">
                  <a:solidFill>
                    <a:srgbClr val="FF9933"/>
                  </a:solidFill>
                  <a:latin typeface="Amazon Ember Light"/>
                  <a:cs typeface="Arial" charset="0"/>
                </a:rPr>
                <a:t>ap-northeast-1</a:t>
              </a:r>
              <a:r>
                <a:rPr lang="en-US" sz="2801" b="1" i="1" kern="1200" dirty="0">
                  <a:solidFill>
                    <a:srgbClr val="000000"/>
                  </a:solidFill>
                  <a:latin typeface="Amazon Ember Light"/>
                  <a:cs typeface="Arial" charset="0"/>
                </a:rPr>
                <a:t>.amazonaws.com</a:t>
              </a:r>
              <a:endParaRPr lang="en-US" sz="3200" b="1" i="1" kern="1200" dirty="0">
                <a:solidFill>
                  <a:srgbClr val="FF9933"/>
                </a:solidFill>
                <a:latin typeface="Amazon Ember Light"/>
                <a:cs typeface="Arial" charset="0"/>
              </a:endParaRPr>
            </a:p>
          </p:txBody>
        </p:sp>
        <p:sp>
          <p:nvSpPr>
            <p:cNvPr id="30" name="TextBox 52">
              <a:extLst>
                <a:ext uri="{FF2B5EF4-FFF2-40B4-BE49-F238E27FC236}">
                  <a16:creationId xmlns:a16="http://schemas.microsoft.com/office/drawing/2014/main" id="{FE3B8F2B-15EB-A541-AE89-107F96B2DC1B}"/>
                </a:ext>
              </a:extLst>
            </p:cNvPr>
            <p:cNvSpPr txBox="1">
              <a:spLocks noChangeArrowheads="1"/>
            </p:cNvSpPr>
            <p:nvPr/>
          </p:nvSpPr>
          <p:spPr bwMode="auto">
            <a:xfrm>
              <a:off x="5596172" y="6093317"/>
              <a:ext cx="1551200"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defTabSz="1371600">
                <a:buClrTx/>
              </a:pPr>
              <a:r>
                <a:rPr lang="en-US" b="1" kern="1200" dirty="0">
                  <a:solidFill>
                    <a:srgbClr val="D5DBDB"/>
                  </a:solidFill>
                  <a:latin typeface="Amazon Ember Light"/>
                  <a:cs typeface="Arial" charset="0"/>
                </a:rPr>
                <a:t>Region code </a:t>
              </a:r>
              <a:endParaRPr lang="en-US" sz="2801" b="1" kern="1200" dirty="0">
                <a:solidFill>
                  <a:srgbClr val="D5DBDB"/>
                </a:solidFill>
                <a:latin typeface="Amazon Ember Light"/>
                <a:cs typeface="Arial" charset="0"/>
              </a:endParaRPr>
            </a:p>
          </p:txBody>
        </p:sp>
        <p:sp>
          <p:nvSpPr>
            <p:cNvPr id="31" name="Right Brace 30">
              <a:extLst>
                <a:ext uri="{FF2B5EF4-FFF2-40B4-BE49-F238E27FC236}">
                  <a16:creationId xmlns:a16="http://schemas.microsoft.com/office/drawing/2014/main" id="{DD2F4957-4EAF-E743-8E49-6C732E607B6D}"/>
                </a:ext>
                <a:ext uri="{C183D7F6-B498-43B3-948B-1728B52AA6E4}">
                  <adec:decorative xmlns:adec="http://schemas.microsoft.com/office/drawing/2017/decorative" val="1"/>
                </a:ext>
              </a:extLst>
            </p:cNvPr>
            <p:cNvSpPr/>
            <p:nvPr/>
          </p:nvSpPr>
          <p:spPr>
            <a:xfrm rot="5400000">
              <a:off x="4343547" y="5165781"/>
              <a:ext cx="396326" cy="1312911"/>
            </a:xfrm>
            <a:prstGeom prst="rightBrace">
              <a:avLst>
                <a:gd name="adj1" fmla="val 38120"/>
                <a:gd name="adj2" fmla="val 50000"/>
              </a:avLst>
            </a:prstGeom>
            <a:ln w="19050">
              <a:solidFill>
                <a:srgbClr val="FF9933"/>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1371600">
                <a:buClrTx/>
              </a:pPr>
              <a:endParaRPr lang="en-US" sz="3600" kern="1200" dirty="0">
                <a:solidFill>
                  <a:srgbClr val="000000"/>
                </a:solidFill>
                <a:latin typeface="Amazon Ember Light"/>
              </a:endParaRPr>
            </a:p>
          </p:txBody>
        </p:sp>
        <p:sp>
          <p:nvSpPr>
            <p:cNvPr id="33" name="TextBox 52">
              <a:extLst>
                <a:ext uri="{FF2B5EF4-FFF2-40B4-BE49-F238E27FC236}">
                  <a16:creationId xmlns:a16="http://schemas.microsoft.com/office/drawing/2014/main" id="{ED7F6589-6F7C-3A45-A564-7E2F0B15914D}"/>
                </a:ext>
              </a:extLst>
            </p:cNvPr>
            <p:cNvSpPr txBox="1">
              <a:spLocks noChangeArrowheads="1"/>
            </p:cNvSpPr>
            <p:nvPr/>
          </p:nvSpPr>
          <p:spPr bwMode="auto">
            <a:xfrm>
              <a:off x="3771647" y="6093318"/>
              <a:ext cx="1551200" cy="2462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sz="2400">
                  <a:solidFill>
                    <a:schemeClr val="tx1"/>
                  </a:solidFill>
                  <a:latin typeface="Calibri" charset="0"/>
                  <a:ea typeface="ＭＳ Ｐゴシック" charset="0"/>
                  <a:cs typeface="ＭＳ Ｐゴシック" charset="0"/>
                </a:defRPr>
              </a:lvl1pPr>
              <a:lvl2pPr marL="742950" indent="-285750">
                <a:defRPr sz="2400">
                  <a:solidFill>
                    <a:schemeClr val="tx1"/>
                  </a:solidFill>
                  <a:latin typeface="Calibri" charset="0"/>
                  <a:ea typeface="ＭＳ Ｐゴシック" charset="0"/>
                </a:defRPr>
              </a:lvl2pPr>
              <a:lvl3pPr marL="1143000" indent="-228600">
                <a:defRPr sz="2400">
                  <a:solidFill>
                    <a:schemeClr val="tx1"/>
                  </a:solidFill>
                  <a:latin typeface="Calibri" charset="0"/>
                  <a:ea typeface="ＭＳ Ｐゴシック" charset="0"/>
                </a:defRPr>
              </a:lvl3pPr>
              <a:lvl4pPr marL="1600200" indent="-228600">
                <a:defRPr sz="2400">
                  <a:solidFill>
                    <a:schemeClr val="tx1"/>
                  </a:solidFill>
                  <a:latin typeface="Calibri" charset="0"/>
                  <a:ea typeface="ＭＳ Ｐゴシック" charset="0"/>
                </a:defRPr>
              </a:lvl4pPr>
              <a:lvl5pPr marL="2057400" indent="-22860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defTabSz="1371600">
                <a:buClrTx/>
              </a:pPr>
              <a:r>
                <a:rPr lang="en-US" b="1" kern="1200" dirty="0">
                  <a:solidFill>
                    <a:srgbClr val="D5DBDB"/>
                  </a:solidFill>
                  <a:latin typeface="Amazon Ember Light"/>
                  <a:cs typeface="Arial" charset="0"/>
                </a:rPr>
                <a:t>Bucket name</a:t>
              </a:r>
              <a:endParaRPr lang="en-US" sz="2801" b="1" kern="1200" dirty="0">
                <a:solidFill>
                  <a:srgbClr val="D5DBDB"/>
                </a:solidFill>
                <a:latin typeface="Amazon Ember Light"/>
                <a:cs typeface="Arial" charset="0"/>
              </a:endParaRPr>
            </a:p>
          </p:txBody>
        </p:sp>
        <p:sp>
          <p:nvSpPr>
            <p:cNvPr id="34" name="Right Brace 33">
              <a:extLst>
                <a:ext uri="{FF2B5EF4-FFF2-40B4-BE49-F238E27FC236}">
                  <a16:creationId xmlns:a16="http://schemas.microsoft.com/office/drawing/2014/main" id="{F65C1671-695E-ED4D-839C-65898017F4D2}"/>
                </a:ext>
                <a:ext uri="{C183D7F6-B498-43B3-948B-1728B52AA6E4}">
                  <adec:decorative xmlns:adec="http://schemas.microsoft.com/office/drawing/2017/decorative" val="1"/>
                </a:ext>
              </a:extLst>
            </p:cNvPr>
            <p:cNvSpPr/>
            <p:nvPr/>
          </p:nvSpPr>
          <p:spPr>
            <a:xfrm rot="5400000">
              <a:off x="6176598" y="5070642"/>
              <a:ext cx="369333" cy="1530184"/>
            </a:xfrm>
            <a:prstGeom prst="rightBrace">
              <a:avLst>
                <a:gd name="adj1" fmla="val 38120"/>
                <a:gd name="adj2" fmla="val 50000"/>
              </a:avLst>
            </a:prstGeom>
            <a:ln w="19050">
              <a:solidFill>
                <a:srgbClr val="FF9933"/>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1371600">
                <a:buClrTx/>
              </a:pPr>
              <a:endParaRPr lang="en-US" sz="3600" kern="1200" dirty="0">
                <a:solidFill>
                  <a:srgbClr val="000000"/>
                </a:solidFill>
                <a:latin typeface="Amazon Ember Light"/>
              </a:endParaRPr>
            </a:p>
          </p:txBody>
        </p:sp>
      </p:grpSp>
      <p:sp>
        <p:nvSpPr>
          <p:cNvPr id="6" name="Footer Placeholder 5">
            <a:extLst>
              <a:ext uri="{FF2B5EF4-FFF2-40B4-BE49-F238E27FC236}">
                <a16:creationId xmlns:a16="http://schemas.microsoft.com/office/drawing/2014/main" id="{98A3A5FD-3BC0-E74F-900F-01B715F721E6}"/>
              </a:ext>
            </a:extLst>
          </p:cNvPr>
          <p:cNvSpPr>
            <a:spLocks noGrp="1"/>
          </p:cNvSpPr>
          <p:nvPr>
            <p:ph type="ftr" sz="quarter" idx="3"/>
          </p:nvPr>
        </p:nvSpPr>
        <p:spPr/>
        <p:txBody>
          <a:bodyPr/>
          <a:lstStyle/>
          <a:p>
            <a:r>
              <a:rPr lang="en-US"/>
              <a:t>Distributed and Cloud Computing - Fall 2021</a:t>
            </a:r>
            <a:endParaRPr lang="en-US" dirty="0"/>
          </a:p>
        </p:txBody>
      </p:sp>
      <p:sp>
        <p:nvSpPr>
          <p:cNvPr id="7" name="Slide Number Placeholder 6">
            <a:extLst>
              <a:ext uri="{FF2B5EF4-FFF2-40B4-BE49-F238E27FC236}">
                <a16:creationId xmlns:a16="http://schemas.microsoft.com/office/drawing/2014/main" id="{39EECA9F-683A-4C48-9B5F-41C6754D0700}"/>
              </a:ext>
            </a:extLst>
          </p:cNvPr>
          <p:cNvSpPr>
            <a:spLocks noGrp="1"/>
          </p:cNvSpPr>
          <p:nvPr>
            <p:ph type="sldNum" sz="quarter" idx="12"/>
          </p:nvPr>
        </p:nvSpPr>
        <p:spPr/>
        <p:txBody>
          <a:bodyPr/>
          <a:lstStyle/>
          <a:p>
            <a:fld id="{B6A95138-A96E-2F42-A959-2EFD44FE4AB7}" type="slidenum">
              <a:rPr lang="en-US" smtClean="0"/>
              <a:t>96</a:t>
            </a:fld>
            <a:endParaRPr lang="en-US" dirty="0"/>
          </a:p>
        </p:txBody>
      </p:sp>
    </p:spTree>
    <p:custDataLst>
      <p:tags r:id="rId1"/>
    </p:custDataLst>
    <p:extLst>
      <p:ext uri="{BB962C8B-B14F-4D97-AF65-F5344CB8AC3E}">
        <p14:creationId xmlns:p14="http://schemas.microsoft.com/office/powerpoint/2010/main" val="232304396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5400" dirty="0"/>
              <a:t>Data is redundantly stored in the Region</a:t>
            </a:r>
          </a:p>
        </p:txBody>
      </p:sp>
      <p:grpSp>
        <p:nvGrpSpPr>
          <p:cNvPr id="11" name="Group 10">
            <a:extLst>
              <a:ext uri="{FF2B5EF4-FFF2-40B4-BE49-F238E27FC236}">
                <a16:creationId xmlns:a16="http://schemas.microsoft.com/office/drawing/2014/main" id="{EA0902DD-338B-4BAE-969B-E1F6F9CAAAFB}"/>
              </a:ext>
              <a:ext uri="{C183D7F6-B498-43B3-948B-1728B52AA6E4}">
                <adec:decorative xmlns:adec="http://schemas.microsoft.com/office/drawing/2017/decorative" val="1"/>
              </a:ext>
            </a:extLst>
          </p:cNvPr>
          <p:cNvGrpSpPr/>
          <p:nvPr/>
        </p:nvGrpSpPr>
        <p:grpSpPr>
          <a:xfrm>
            <a:off x="3085088" y="2582706"/>
            <a:ext cx="11434412" cy="6701349"/>
            <a:chOff x="2056725" y="1721804"/>
            <a:chExt cx="7622941" cy="4467566"/>
          </a:xfrm>
        </p:grpSpPr>
        <p:pic>
          <p:nvPicPr>
            <p:cNvPr id="30" name="Graphic 29">
              <a:extLst>
                <a:ext uri="{FF2B5EF4-FFF2-40B4-BE49-F238E27FC236}">
                  <a16:creationId xmlns:a16="http://schemas.microsoft.com/office/drawing/2014/main" id="{C1615129-38BF-4B79-9946-7B7FADB7943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1222" y="1721804"/>
              <a:ext cx="666228" cy="666228"/>
            </a:xfrm>
            <a:prstGeom prst="rect">
              <a:avLst/>
            </a:prstGeom>
          </p:spPr>
        </p:pic>
        <p:sp>
          <p:nvSpPr>
            <p:cNvPr id="12" name="Rectangle 11">
              <a:extLst>
                <a:ext uri="{C183D7F6-B498-43B3-948B-1728B52AA6E4}">
                  <adec:decorative xmlns:adec="http://schemas.microsoft.com/office/drawing/2017/decorative" val="1"/>
                </a:ext>
              </a:extLst>
            </p:cNvPr>
            <p:cNvSpPr/>
            <p:nvPr/>
          </p:nvSpPr>
          <p:spPr>
            <a:xfrm>
              <a:off x="2056725" y="2374762"/>
              <a:ext cx="2387600" cy="41373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r>
                <a:rPr lang="en-US" sz="2700" kern="1200" dirty="0">
                  <a:solidFill>
                    <a:srgbClr val="000000"/>
                  </a:solidFill>
                  <a:latin typeface="Amazon Ember Light"/>
                </a:rPr>
                <a:t>media/welcome.mp4</a:t>
              </a:r>
            </a:p>
          </p:txBody>
        </p:sp>
        <p:pic>
          <p:nvPicPr>
            <p:cNvPr id="29" name="Graphic 28">
              <a:extLst>
                <a:ext uri="{FF2B5EF4-FFF2-40B4-BE49-F238E27FC236}">
                  <a16:creationId xmlns:a16="http://schemas.microsoft.com/office/drawing/2014/main" id="{760491DC-E8DB-45AC-BEE0-405026A9C725}"/>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37432" y="2756167"/>
              <a:ext cx="826530" cy="826530"/>
            </a:xfrm>
            <a:prstGeom prst="rect">
              <a:avLst/>
            </a:prstGeom>
          </p:spPr>
        </p:pic>
        <p:sp>
          <p:nvSpPr>
            <p:cNvPr id="9" name="TextBox 8">
              <a:extLst>
                <a:ext uri="{FF2B5EF4-FFF2-40B4-BE49-F238E27FC236}">
                  <a16:creationId xmlns:a16="http://schemas.microsoft.com/office/drawing/2014/main" id="{3BA283AB-DDE1-4213-9999-D352465E5A4E}"/>
                </a:ext>
                <a:ext uri="{C183D7F6-B498-43B3-948B-1728B52AA6E4}">
                  <adec:decorative xmlns:adec="http://schemas.microsoft.com/office/drawing/2017/decorative" val="1"/>
                </a:ext>
              </a:extLst>
            </p:cNvPr>
            <p:cNvSpPr txBox="1"/>
            <p:nvPr/>
          </p:nvSpPr>
          <p:spPr>
            <a:xfrm>
              <a:off x="2228849" y="3802629"/>
              <a:ext cx="1693498" cy="338554"/>
            </a:xfrm>
            <a:prstGeom prst="rect">
              <a:avLst/>
            </a:prstGeom>
            <a:noFill/>
          </p:spPr>
          <p:txBody>
            <a:bodyPr wrap="none" rtlCol="0">
              <a:spAutoFit/>
            </a:bodyPr>
            <a:lstStyle/>
            <a:p>
              <a:pPr defTabSz="1371600">
                <a:buClrTx/>
              </a:pPr>
              <a:r>
                <a:rPr lang="en-US" sz="2700" kern="1200" dirty="0">
                  <a:latin typeface="Amazon Ember Light" panose="020B0403020204020204" pitchFamily="34" charset="0"/>
                  <a:ea typeface="Amazon Ember Light" panose="020B0403020204020204" pitchFamily="34" charset="0"/>
                  <a:cs typeface="Amazon Ember Light" panose="020B0403020204020204" pitchFamily="34" charset="0"/>
                </a:rPr>
                <a:t>my-bucket-name</a:t>
              </a:r>
            </a:p>
          </p:txBody>
        </p:sp>
        <p:sp>
          <p:nvSpPr>
            <p:cNvPr id="6" name="Rounded Rectangle 5">
              <a:extLst>
                <a:ext uri="{FF2B5EF4-FFF2-40B4-BE49-F238E27FC236}">
                  <a16:creationId xmlns:a16="http://schemas.microsoft.com/office/drawing/2014/main" id="{A68EDEAA-B077-B64A-A10F-4467A5664469}"/>
                </a:ext>
                <a:ext uri="{C183D7F6-B498-43B3-948B-1728B52AA6E4}">
                  <adec:decorative xmlns:adec="http://schemas.microsoft.com/office/drawing/2017/decorative" val="1"/>
                </a:ext>
              </a:extLst>
            </p:cNvPr>
            <p:cNvSpPr/>
            <p:nvPr/>
          </p:nvSpPr>
          <p:spPr>
            <a:xfrm>
              <a:off x="4836121" y="2737894"/>
              <a:ext cx="1463040" cy="29374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endParaRPr lang="en-US" sz="2700" kern="1200" dirty="0">
                <a:solidFill>
                  <a:srgbClr val="FFFFFF"/>
                </a:solidFill>
                <a:latin typeface="Amazon Ember Light"/>
              </a:endParaRPr>
            </a:p>
          </p:txBody>
        </p:sp>
        <p:sp>
          <p:nvSpPr>
            <p:cNvPr id="7" name="TextBox 6">
              <a:extLst>
                <a:ext uri="{FF2B5EF4-FFF2-40B4-BE49-F238E27FC236}">
                  <a16:creationId xmlns:a16="http://schemas.microsoft.com/office/drawing/2014/main" id="{D54D2FB1-7EDC-3542-8A6F-0263B2AC909B}"/>
                </a:ext>
                <a:ext uri="{C183D7F6-B498-43B3-948B-1728B52AA6E4}">
                  <adec:decorative xmlns:adec="http://schemas.microsoft.com/office/drawing/2017/decorative" val="1"/>
                </a:ext>
              </a:extLst>
            </p:cNvPr>
            <p:cNvSpPr txBox="1"/>
            <p:nvPr/>
          </p:nvSpPr>
          <p:spPr>
            <a:xfrm>
              <a:off x="5042390" y="2746786"/>
              <a:ext cx="940856" cy="338554"/>
            </a:xfrm>
            <a:prstGeom prst="rect">
              <a:avLst/>
            </a:prstGeom>
            <a:noFill/>
          </p:spPr>
          <p:txBody>
            <a:bodyPr wrap="none" rtlCol="0">
              <a:spAutoFit/>
            </a:bodyPr>
            <a:lstStyle/>
            <a:p>
              <a:pPr defTabSz="1371600">
                <a:buClrTx/>
              </a:pPr>
              <a:r>
                <a:rPr lang="en-US" sz="2700" kern="1200" dirty="0">
                  <a:latin typeface="Amazon Ember Light"/>
                  <a:ea typeface="+mn-ea"/>
                  <a:cs typeface="+mn-cs"/>
                </a:rPr>
                <a:t>Facility 1</a:t>
              </a:r>
            </a:p>
          </p:txBody>
        </p:sp>
        <p:pic>
          <p:nvPicPr>
            <p:cNvPr id="34" name="Picture 33">
              <a:extLst>
                <a:ext uri="{FF2B5EF4-FFF2-40B4-BE49-F238E27FC236}">
                  <a16:creationId xmlns:a16="http://schemas.microsoft.com/office/drawing/2014/main" id="{5CCC0B8C-E43A-485D-AE3C-F37F6406E083}"/>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4916604" y="3128593"/>
              <a:ext cx="1347646" cy="2450961"/>
            </a:xfrm>
            <a:prstGeom prst="rect">
              <a:avLst/>
            </a:prstGeom>
          </p:spPr>
        </p:pic>
        <p:sp>
          <p:nvSpPr>
            <p:cNvPr id="22" name="Rounded Rectangle 21">
              <a:extLst>
                <a:ext uri="{FF2B5EF4-FFF2-40B4-BE49-F238E27FC236}">
                  <a16:creationId xmlns:a16="http://schemas.microsoft.com/office/drawing/2014/main" id="{7A887A76-379C-DA4B-9C29-D53B07ED24AE}"/>
                </a:ext>
                <a:ext uri="{C183D7F6-B498-43B3-948B-1728B52AA6E4}">
                  <adec:decorative xmlns:adec="http://schemas.microsoft.com/office/drawing/2017/decorative" val="1"/>
                </a:ext>
              </a:extLst>
            </p:cNvPr>
            <p:cNvSpPr/>
            <p:nvPr/>
          </p:nvSpPr>
          <p:spPr>
            <a:xfrm>
              <a:off x="6567934" y="2737894"/>
              <a:ext cx="1463040" cy="29374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endParaRPr lang="en-US" sz="2700" kern="1200" dirty="0">
                <a:solidFill>
                  <a:srgbClr val="FFFFFF"/>
                </a:solidFill>
                <a:latin typeface="Amazon Ember Light"/>
              </a:endParaRPr>
            </a:p>
          </p:txBody>
        </p:sp>
        <p:sp>
          <p:nvSpPr>
            <p:cNvPr id="26" name="TextBox 25">
              <a:extLst>
                <a:ext uri="{FF2B5EF4-FFF2-40B4-BE49-F238E27FC236}">
                  <a16:creationId xmlns:a16="http://schemas.microsoft.com/office/drawing/2014/main" id="{40C976D8-FEEE-A64A-AA1C-46D5F4584FA5}"/>
                </a:ext>
                <a:ext uri="{C183D7F6-B498-43B3-948B-1728B52AA6E4}">
                  <adec:decorative xmlns:adec="http://schemas.microsoft.com/office/drawing/2017/decorative" val="1"/>
                </a:ext>
              </a:extLst>
            </p:cNvPr>
            <p:cNvSpPr txBox="1"/>
            <p:nvPr/>
          </p:nvSpPr>
          <p:spPr>
            <a:xfrm>
              <a:off x="6749543" y="2746786"/>
              <a:ext cx="940856" cy="338554"/>
            </a:xfrm>
            <a:prstGeom prst="rect">
              <a:avLst/>
            </a:prstGeom>
            <a:noFill/>
          </p:spPr>
          <p:txBody>
            <a:bodyPr wrap="none" rtlCol="0">
              <a:spAutoFit/>
            </a:bodyPr>
            <a:lstStyle/>
            <a:p>
              <a:pPr defTabSz="1371600">
                <a:buClrTx/>
              </a:pPr>
              <a:r>
                <a:rPr lang="en-US" sz="2700" kern="1200" dirty="0">
                  <a:latin typeface="Amazon Ember Light"/>
                  <a:ea typeface="+mn-ea"/>
                  <a:cs typeface="+mn-cs"/>
                </a:rPr>
                <a:t>Facility 2</a:t>
              </a:r>
            </a:p>
          </p:txBody>
        </p:sp>
        <p:pic>
          <p:nvPicPr>
            <p:cNvPr id="33" name="Picture 32">
              <a:extLst>
                <a:ext uri="{FF2B5EF4-FFF2-40B4-BE49-F238E27FC236}">
                  <a16:creationId xmlns:a16="http://schemas.microsoft.com/office/drawing/2014/main" id="{A82A6A9F-E0F8-41E0-A287-C1AAE30E1A9E}"/>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6646789" y="3105289"/>
              <a:ext cx="1347646" cy="2450961"/>
            </a:xfrm>
            <a:prstGeom prst="rect">
              <a:avLst/>
            </a:prstGeom>
          </p:spPr>
        </p:pic>
        <p:sp>
          <p:nvSpPr>
            <p:cNvPr id="23" name="Rounded Rectangle 22">
              <a:extLst>
                <a:ext uri="{FF2B5EF4-FFF2-40B4-BE49-F238E27FC236}">
                  <a16:creationId xmlns:a16="http://schemas.microsoft.com/office/drawing/2014/main" id="{5CF43031-D080-6241-A9E4-DC1B8CC15EE4}"/>
                </a:ext>
                <a:ext uri="{C183D7F6-B498-43B3-948B-1728B52AA6E4}">
                  <adec:decorative xmlns:adec="http://schemas.microsoft.com/office/drawing/2017/decorative" val="1"/>
                </a:ext>
              </a:extLst>
            </p:cNvPr>
            <p:cNvSpPr/>
            <p:nvPr/>
          </p:nvSpPr>
          <p:spPr>
            <a:xfrm>
              <a:off x="8216626" y="2737894"/>
              <a:ext cx="1463040" cy="293746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buClrTx/>
              </a:pPr>
              <a:endParaRPr lang="en-US" sz="2700" kern="1200" dirty="0">
                <a:solidFill>
                  <a:srgbClr val="FFFFFF"/>
                </a:solidFill>
                <a:latin typeface="Amazon Ember Light"/>
              </a:endParaRPr>
            </a:p>
          </p:txBody>
        </p:sp>
        <p:sp>
          <p:nvSpPr>
            <p:cNvPr id="28" name="TextBox 27">
              <a:extLst>
                <a:ext uri="{FF2B5EF4-FFF2-40B4-BE49-F238E27FC236}">
                  <a16:creationId xmlns:a16="http://schemas.microsoft.com/office/drawing/2014/main" id="{10477FBD-6D80-3B4F-AEA3-B3AD66785E00}"/>
                </a:ext>
                <a:ext uri="{C183D7F6-B498-43B3-948B-1728B52AA6E4}">
                  <adec:decorative xmlns:adec="http://schemas.microsoft.com/office/drawing/2017/decorative" val="1"/>
                </a:ext>
              </a:extLst>
            </p:cNvPr>
            <p:cNvSpPr txBox="1"/>
            <p:nvPr/>
          </p:nvSpPr>
          <p:spPr>
            <a:xfrm>
              <a:off x="8454350" y="2775581"/>
              <a:ext cx="940856" cy="338554"/>
            </a:xfrm>
            <a:prstGeom prst="rect">
              <a:avLst/>
            </a:prstGeom>
            <a:noFill/>
          </p:spPr>
          <p:txBody>
            <a:bodyPr wrap="none" rtlCol="0">
              <a:spAutoFit/>
            </a:bodyPr>
            <a:lstStyle/>
            <a:p>
              <a:pPr defTabSz="1371600">
                <a:buClrTx/>
              </a:pPr>
              <a:r>
                <a:rPr lang="en-US" sz="2700" kern="1200" dirty="0">
                  <a:latin typeface="Amazon Ember Light"/>
                  <a:ea typeface="+mn-ea"/>
                  <a:cs typeface="+mn-cs"/>
                </a:rPr>
                <a:t>Facility 3</a:t>
              </a:r>
            </a:p>
          </p:txBody>
        </p:sp>
        <p:pic>
          <p:nvPicPr>
            <p:cNvPr id="35" name="Picture 34">
              <a:extLst>
                <a:ext uri="{FF2B5EF4-FFF2-40B4-BE49-F238E27FC236}">
                  <a16:creationId xmlns:a16="http://schemas.microsoft.com/office/drawing/2014/main" id="{96F48EBA-95B0-470F-97DA-A6EA1BE6C8D7}"/>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8326779" y="3096326"/>
              <a:ext cx="1347646" cy="2450961"/>
            </a:xfrm>
            <a:prstGeom prst="rect">
              <a:avLst/>
            </a:prstGeom>
          </p:spPr>
        </p:pic>
        <p:sp>
          <p:nvSpPr>
            <p:cNvPr id="27" name="TextBox 26">
              <a:extLst>
                <a:ext uri="{C183D7F6-B498-43B3-948B-1728B52AA6E4}">
                  <adec:decorative xmlns:adec="http://schemas.microsoft.com/office/drawing/2017/decorative" val="1"/>
                </a:ext>
              </a:extLst>
            </p:cNvPr>
            <p:cNvSpPr txBox="1"/>
            <p:nvPr/>
          </p:nvSpPr>
          <p:spPr>
            <a:xfrm>
              <a:off x="8201173" y="5758483"/>
              <a:ext cx="976892" cy="430887"/>
            </a:xfrm>
            <a:prstGeom prst="rect">
              <a:avLst/>
            </a:prstGeom>
            <a:noFill/>
          </p:spPr>
          <p:txBody>
            <a:bodyPr wrap="none" rtlCol="0">
              <a:spAutoFit/>
            </a:bodyPr>
            <a:lstStyle/>
            <a:p>
              <a:pPr defTabSz="1371600">
                <a:buClrTx/>
              </a:pPr>
              <a:r>
                <a:rPr lang="en-US" sz="3600" kern="1200" dirty="0">
                  <a:latin typeface="Amazon Ember" panose="02000000000000000000" pitchFamily="2" charset="0"/>
                  <a:ea typeface="Amazon Ember" panose="02000000000000000000" pitchFamily="2" charset="0"/>
                  <a:cs typeface="+mn-cs"/>
                </a:rPr>
                <a:t>Region</a:t>
              </a:r>
            </a:p>
          </p:txBody>
        </p:sp>
      </p:grpSp>
      <p:sp>
        <p:nvSpPr>
          <p:cNvPr id="8" name="Footer Placeholder 7">
            <a:extLst>
              <a:ext uri="{FF2B5EF4-FFF2-40B4-BE49-F238E27FC236}">
                <a16:creationId xmlns:a16="http://schemas.microsoft.com/office/drawing/2014/main" id="{585D985E-9350-4544-AFA6-CA485926E4D7}"/>
              </a:ext>
            </a:extLst>
          </p:cNvPr>
          <p:cNvSpPr>
            <a:spLocks noGrp="1"/>
          </p:cNvSpPr>
          <p:nvPr>
            <p:ph type="ftr" sz="quarter" idx="3"/>
          </p:nvPr>
        </p:nvSpPr>
        <p:spPr/>
        <p:txBody>
          <a:bodyPr/>
          <a:lstStyle/>
          <a:p>
            <a:r>
              <a:rPr lang="en-US"/>
              <a:t>Distributed and Cloud Computing - Fall 2021</a:t>
            </a:r>
            <a:endParaRPr lang="en-US" dirty="0"/>
          </a:p>
        </p:txBody>
      </p:sp>
      <p:sp>
        <p:nvSpPr>
          <p:cNvPr id="10" name="Slide Number Placeholder 9">
            <a:extLst>
              <a:ext uri="{FF2B5EF4-FFF2-40B4-BE49-F238E27FC236}">
                <a16:creationId xmlns:a16="http://schemas.microsoft.com/office/drawing/2014/main" id="{019DFA87-9DD5-5445-B3E6-0DFCF34D99B9}"/>
              </a:ext>
            </a:extLst>
          </p:cNvPr>
          <p:cNvSpPr>
            <a:spLocks noGrp="1"/>
          </p:cNvSpPr>
          <p:nvPr>
            <p:ph type="sldNum" sz="quarter" idx="12"/>
          </p:nvPr>
        </p:nvSpPr>
        <p:spPr/>
        <p:txBody>
          <a:bodyPr/>
          <a:lstStyle/>
          <a:p>
            <a:fld id="{B6A95138-A96E-2F42-A959-2EFD44FE4AB7}" type="slidenum">
              <a:rPr lang="en-US" smtClean="0"/>
              <a:t>97</a:t>
            </a:fld>
            <a:endParaRPr lang="en-US" dirty="0"/>
          </a:p>
        </p:txBody>
      </p:sp>
    </p:spTree>
    <p:custDataLst>
      <p:tags r:id="rId1"/>
    </p:custDataLst>
    <p:extLst>
      <p:ext uri="{BB962C8B-B14F-4D97-AF65-F5344CB8AC3E}">
        <p14:creationId xmlns:p14="http://schemas.microsoft.com/office/powerpoint/2010/main" val="349225276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Designed for seamless scaling</a:t>
            </a:r>
          </a:p>
        </p:txBody>
      </p:sp>
      <p:grpSp>
        <p:nvGrpSpPr>
          <p:cNvPr id="9" name="Group 8">
            <a:extLst>
              <a:ext uri="{FF2B5EF4-FFF2-40B4-BE49-F238E27FC236}">
                <a16:creationId xmlns:a16="http://schemas.microsoft.com/office/drawing/2014/main" id="{40E4BAC5-63B9-4F03-B5FE-257D3C3F2654}"/>
              </a:ext>
              <a:ext uri="{C183D7F6-B498-43B3-948B-1728B52AA6E4}">
                <adec:decorative xmlns:adec="http://schemas.microsoft.com/office/drawing/2017/decorative" val="1"/>
              </a:ext>
            </a:extLst>
          </p:cNvPr>
          <p:cNvGrpSpPr/>
          <p:nvPr/>
        </p:nvGrpSpPr>
        <p:grpSpPr>
          <a:xfrm>
            <a:off x="537883" y="2463125"/>
            <a:ext cx="854147" cy="6304091"/>
            <a:chOff x="358588" y="1642083"/>
            <a:chExt cx="569431" cy="4202727"/>
          </a:xfrm>
        </p:grpSpPr>
        <p:pic>
          <p:nvPicPr>
            <p:cNvPr id="33" name="Graphic 32">
              <a:extLst>
                <a:ext uri="{FF2B5EF4-FFF2-40B4-BE49-F238E27FC236}">
                  <a16:creationId xmlns:a16="http://schemas.microsoft.com/office/drawing/2014/main" id="{7645E941-408B-47DE-BD05-81615960132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358588" y="1642083"/>
              <a:ext cx="483586" cy="469900"/>
            </a:xfrm>
            <a:prstGeom prst="rect">
              <a:avLst/>
            </a:prstGeom>
          </p:spPr>
        </p:pic>
        <p:pic>
          <p:nvPicPr>
            <p:cNvPr id="34" name="Graphic 33">
              <a:extLst>
                <a:ext uri="{FF2B5EF4-FFF2-40B4-BE49-F238E27FC236}">
                  <a16:creationId xmlns:a16="http://schemas.microsoft.com/office/drawing/2014/main" id="{E32630B0-5457-4882-A783-163EF2CCBE9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358588" y="2410319"/>
              <a:ext cx="483586" cy="469900"/>
            </a:xfrm>
            <a:prstGeom prst="rect">
              <a:avLst/>
            </a:prstGeom>
          </p:spPr>
        </p:pic>
        <p:pic>
          <p:nvPicPr>
            <p:cNvPr id="35" name="Graphic 34">
              <a:extLst>
                <a:ext uri="{FF2B5EF4-FFF2-40B4-BE49-F238E27FC236}">
                  <a16:creationId xmlns:a16="http://schemas.microsoft.com/office/drawing/2014/main" id="{50606100-F241-4FA8-B679-5EB8536E03A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399613" y="3178555"/>
              <a:ext cx="483586" cy="469900"/>
            </a:xfrm>
            <a:prstGeom prst="rect">
              <a:avLst/>
            </a:prstGeom>
          </p:spPr>
        </p:pic>
        <p:pic>
          <p:nvPicPr>
            <p:cNvPr id="36" name="Graphic 35">
              <a:extLst>
                <a:ext uri="{FF2B5EF4-FFF2-40B4-BE49-F238E27FC236}">
                  <a16:creationId xmlns:a16="http://schemas.microsoft.com/office/drawing/2014/main" id="{F0BC4CAF-E867-4DD1-B664-0BD33306174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403408" y="3838438"/>
              <a:ext cx="483586" cy="469900"/>
            </a:xfrm>
            <a:prstGeom prst="rect">
              <a:avLst/>
            </a:prstGeom>
          </p:spPr>
        </p:pic>
        <p:pic>
          <p:nvPicPr>
            <p:cNvPr id="37" name="Graphic 36">
              <a:extLst>
                <a:ext uri="{FF2B5EF4-FFF2-40B4-BE49-F238E27FC236}">
                  <a16:creationId xmlns:a16="http://schemas.microsoft.com/office/drawing/2014/main" id="{7BFC1F78-FF21-4D99-ABDC-4D880658BF2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403408" y="4606674"/>
              <a:ext cx="483586" cy="469900"/>
            </a:xfrm>
            <a:prstGeom prst="rect">
              <a:avLst/>
            </a:prstGeom>
          </p:spPr>
        </p:pic>
        <p:pic>
          <p:nvPicPr>
            <p:cNvPr id="38" name="Graphic 37">
              <a:extLst>
                <a:ext uri="{FF2B5EF4-FFF2-40B4-BE49-F238E27FC236}">
                  <a16:creationId xmlns:a16="http://schemas.microsoft.com/office/drawing/2014/main" id="{F0338B54-83C2-4E79-8803-64292C69D13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444433" y="5374910"/>
              <a:ext cx="483586" cy="469900"/>
            </a:xfrm>
            <a:prstGeom prst="rect">
              <a:avLst/>
            </a:prstGeom>
          </p:spPr>
        </p:pic>
      </p:grpSp>
      <p:grpSp>
        <p:nvGrpSpPr>
          <p:cNvPr id="8" name="Group 7" descr="collection of objects and an S3 bucket.">
            <a:extLst>
              <a:ext uri="{FF2B5EF4-FFF2-40B4-BE49-F238E27FC236}">
                <a16:creationId xmlns:a16="http://schemas.microsoft.com/office/drawing/2014/main" id="{F783649F-C9CF-40CA-868F-D35F199A9443}"/>
              </a:ext>
            </a:extLst>
          </p:cNvPr>
          <p:cNvGrpSpPr/>
          <p:nvPr/>
        </p:nvGrpSpPr>
        <p:grpSpPr>
          <a:xfrm>
            <a:off x="3935165" y="2840213"/>
            <a:ext cx="11873204" cy="5330516"/>
            <a:chOff x="2623443" y="1893475"/>
            <a:chExt cx="7915469" cy="3553677"/>
          </a:xfrm>
        </p:grpSpPr>
        <p:sp>
          <p:nvSpPr>
            <p:cNvPr id="15" name="TextBox 14">
              <a:extLst>
                <a:ext uri="{C183D7F6-B498-43B3-948B-1728B52AA6E4}">
                  <adec:decorative xmlns:adec="http://schemas.microsoft.com/office/drawing/2017/decorative" val="1"/>
                </a:ext>
              </a:extLst>
            </p:cNvPr>
            <p:cNvSpPr txBox="1"/>
            <p:nvPr/>
          </p:nvSpPr>
          <p:spPr>
            <a:xfrm>
              <a:off x="4416926" y="2759875"/>
              <a:ext cx="1680289" cy="276999"/>
            </a:xfrm>
            <a:prstGeom prst="rect">
              <a:avLst/>
            </a:prstGeom>
            <a:noFill/>
          </p:spPr>
          <p:txBody>
            <a:bodyPr wrap="none" rtlCol="0">
              <a:spAutoFit/>
            </a:bodyPr>
            <a:lstStyle/>
            <a:p>
              <a:pPr defTabSz="1371600">
                <a:buClrTx/>
              </a:pPr>
              <a:r>
                <a:rPr lang="en-US" sz="2100" kern="1200" dirty="0">
                  <a:solidFill>
                    <a:srgbClr val="FF9900"/>
                  </a:solidFill>
                  <a:latin typeface="Amazon Ember" panose="02000000000000000000" pitchFamily="2" charset="0"/>
                  <a:ea typeface="Amazon Ember" panose="02000000000000000000" pitchFamily="2" charset="0"/>
                  <a:cs typeface="+mn-cs"/>
                </a:rPr>
                <a:t>media/welcome.mp4</a:t>
              </a:r>
            </a:p>
          </p:txBody>
        </p:sp>
        <p:sp>
          <p:nvSpPr>
            <p:cNvPr id="16" name="TextBox 15">
              <a:extLst>
                <a:ext uri="{C183D7F6-B498-43B3-948B-1728B52AA6E4}">
                  <adec:decorative xmlns:adec="http://schemas.microsoft.com/office/drawing/2017/decorative" val="1"/>
                </a:ext>
              </a:extLst>
            </p:cNvPr>
            <p:cNvSpPr txBox="1"/>
            <p:nvPr/>
          </p:nvSpPr>
          <p:spPr>
            <a:xfrm>
              <a:off x="6333805" y="2759875"/>
              <a:ext cx="930255" cy="276999"/>
            </a:xfrm>
            <a:prstGeom prst="rect">
              <a:avLst/>
            </a:prstGeom>
            <a:noFill/>
          </p:spPr>
          <p:txBody>
            <a:bodyPr wrap="none" rtlCol="0">
              <a:spAutoFit/>
            </a:bodyPr>
            <a:lstStyle/>
            <a:p>
              <a:pPr algn="ctr" defTabSz="1371600">
                <a:buClrTx/>
              </a:pPr>
              <a:r>
                <a:rPr lang="en-US" sz="2100" kern="1200" dirty="0">
                  <a:solidFill>
                    <a:srgbClr val="FF9900"/>
                  </a:solidFill>
                  <a:latin typeface="Amazon Ember" panose="02000000000000000000" pitchFamily="2" charset="0"/>
                  <a:ea typeface="Amazon Ember" panose="02000000000000000000" pitchFamily="2" charset="0"/>
                  <a:cs typeface="+mn-cs"/>
                </a:rPr>
                <a:t>prod2.mp4</a:t>
              </a:r>
            </a:p>
          </p:txBody>
        </p:sp>
        <p:sp>
          <p:nvSpPr>
            <p:cNvPr id="17" name="TextBox 16">
              <a:extLst>
                <a:ext uri="{C183D7F6-B498-43B3-948B-1728B52AA6E4}">
                  <adec:decorative xmlns:adec="http://schemas.microsoft.com/office/drawing/2017/decorative" val="1"/>
                </a:ext>
              </a:extLst>
            </p:cNvPr>
            <p:cNvSpPr txBox="1"/>
            <p:nvPr/>
          </p:nvSpPr>
          <p:spPr>
            <a:xfrm>
              <a:off x="7754894" y="2759875"/>
              <a:ext cx="1090363" cy="276999"/>
            </a:xfrm>
            <a:prstGeom prst="rect">
              <a:avLst/>
            </a:prstGeom>
            <a:noFill/>
          </p:spPr>
          <p:txBody>
            <a:bodyPr wrap="square" rtlCol="0">
              <a:spAutoFit/>
            </a:bodyPr>
            <a:lstStyle/>
            <a:p>
              <a:pPr algn="ctr" defTabSz="1371600">
                <a:buClrTx/>
              </a:pPr>
              <a:r>
                <a:rPr lang="en-US" sz="2100" kern="1200" dirty="0">
                  <a:solidFill>
                    <a:srgbClr val="FF9900"/>
                  </a:solidFill>
                  <a:latin typeface="Amazon Ember" panose="02000000000000000000" pitchFamily="2" charset="0"/>
                  <a:ea typeface="Amazon Ember" panose="02000000000000000000" pitchFamily="2" charset="0"/>
                  <a:cs typeface="+mn-cs"/>
                </a:rPr>
                <a:t>prod3.mp4</a:t>
              </a:r>
            </a:p>
          </p:txBody>
        </p:sp>
        <p:sp>
          <p:nvSpPr>
            <p:cNvPr id="18" name="TextBox 17">
              <a:extLst>
                <a:ext uri="{C183D7F6-B498-43B3-948B-1728B52AA6E4}">
                  <adec:decorative xmlns:adec="http://schemas.microsoft.com/office/drawing/2017/decorative" val="1"/>
                </a:ext>
              </a:extLst>
            </p:cNvPr>
            <p:cNvSpPr txBox="1"/>
            <p:nvPr/>
          </p:nvSpPr>
          <p:spPr>
            <a:xfrm>
              <a:off x="9217298" y="2759875"/>
              <a:ext cx="1090363" cy="276999"/>
            </a:xfrm>
            <a:prstGeom prst="rect">
              <a:avLst/>
            </a:prstGeom>
            <a:noFill/>
          </p:spPr>
          <p:txBody>
            <a:bodyPr wrap="square" rtlCol="0">
              <a:spAutoFit/>
            </a:bodyPr>
            <a:lstStyle/>
            <a:p>
              <a:pPr algn="ctr" defTabSz="1371600">
                <a:buClrTx/>
              </a:pPr>
              <a:r>
                <a:rPr lang="en-US" sz="2100" kern="1200" dirty="0">
                  <a:solidFill>
                    <a:srgbClr val="FF9900"/>
                  </a:solidFill>
                  <a:latin typeface="Amazon Ember" panose="02000000000000000000" pitchFamily="2" charset="0"/>
                  <a:ea typeface="Amazon Ember" panose="02000000000000000000" pitchFamily="2" charset="0"/>
                  <a:cs typeface="+mn-cs"/>
                </a:rPr>
                <a:t>prod4.mp4</a:t>
              </a:r>
            </a:p>
          </p:txBody>
        </p:sp>
        <p:sp>
          <p:nvSpPr>
            <p:cNvPr id="20" name="TextBox 19">
              <a:extLst>
                <a:ext uri="{C183D7F6-B498-43B3-948B-1728B52AA6E4}">
                  <adec:decorative xmlns:adec="http://schemas.microsoft.com/office/drawing/2017/decorative" val="1"/>
                </a:ext>
              </a:extLst>
            </p:cNvPr>
            <p:cNvSpPr txBox="1"/>
            <p:nvPr/>
          </p:nvSpPr>
          <p:spPr>
            <a:xfrm>
              <a:off x="4908953" y="3959986"/>
              <a:ext cx="930255" cy="276999"/>
            </a:xfrm>
            <a:prstGeom prst="rect">
              <a:avLst/>
            </a:prstGeom>
            <a:noFill/>
          </p:spPr>
          <p:txBody>
            <a:bodyPr wrap="none" rtlCol="0">
              <a:spAutoFit/>
            </a:bodyPr>
            <a:lstStyle/>
            <a:p>
              <a:pPr algn="ctr" defTabSz="1371600">
                <a:buClrTx/>
              </a:pPr>
              <a:r>
                <a:rPr lang="en-US" sz="2100" kern="1200" dirty="0">
                  <a:solidFill>
                    <a:srgbClr val="FF9900"/>
                  </a:solidFill>
                  <a:latin typeface="Amazon Ember" panose="02000000000000000000" pitchFamily="2" charset="0"/>
                  <a:ea typeface="Amazon Ember" panose="02000000000000000000" pitchFamily="2" charset="0"/>
                  <a:cs typeface="+mn-cs"/>
                </a:rPr>
                <a:t>prod5.mp4</a:t>
              </a:r>
            </a:p>
          </p:txBody>
        </p:sp>
        <p:sp>
          <p:nvSpPr>
            <p:cNvPr id="21" name="TextBox 20">
              <a:extLst>
                <a:ext uri="{C183D7F6-B498-43B3-948B-1728B52AA6E4}">
                  <adec:decorative xmlns:adec="http://schemas.microsoft.com/office/drawing/2017/decorative" val="1"/>
                </a:ext>
              </a:extLst>
            </p:cNvPr>
            <p:cNvSpPr txBox="1"/>
            <p:nvPr/>
          </p:nvSpPr>
          <p:spPr>
            <a:xfrm>
              <a:off x="6333805" y="3959986"/>
              <a:ext cx="930255" cy="276999"/>
            </a:xfrm>
            <a:prstGeom prst="rect">
              <a:avLst/>
            </a:prstGeom>
            <a:noFill/>
          </p:spPr>
          <p:txBody>
            <a:bodyPr wrap="none" rtlCol="0">
              <a:spAutoFit/>
            </a:bodyPr>
            <a:lstStyle/>
            <a:p>
              <a:pPr algn="ctr" defTabSz="1371600">
                <a:buClrTx/>
              </a:pPr>
              <a:r>
                <a:rPr lang="en-US" sz="2100" kern="1200" dirty="0">
                  <a:solidFill>
                    <a:srgbClr val="FF9900"/>
                  </a:solidFill>
                  <a:latin typeface="Amazon Ember" panose="02000000000000000000" pitchFamily="2" charset="0"/>
                  <a:ea typeface="Amazon Ember" panose="02000000000000000000" pitchFamily="2" charset="0"/>
                  <a:cs typeface="+mn-cs"/>
                </a:rPr>
                <a:t>prod6.mp4</a:t>
              </a:r>
            </a:p>
          </p:txBody>
        </p:sp>
        <p:sp>
          <p:nvSpPr>
            <p:cNvPr id="22" name="TextBox 21">
              <a:extLst>
                <a:ext uri="{C183D7F6-B498-43B3-948B-1728B52AA6E4}">
                  <adec:decorative xmlns:adec="http://schemas.microsoft.com/office/drawing/2017/decorative" val="1"/>
                </a:ext>
              </a:extLst>
            </p:cNvPr>
            <p:cNvSpPr txBox="1"/>
            <p:nvPr/>
          </p:nvSpPr>
          <p:spPr>
            <a:xfrm>
              <a:off x="7754894" y="3959986"/>
              <a:ext cx="1090363" cy="276999"/>
            </a:xfrm>
            <a:prstGeom prst="rect">
              <a:avLst/>
            </a:prstGeom>
            <a:noFill/>
          </p:spPr>
          <p:txBody>
            <a:bodyPr wrap="square" rtlCol="0">
              <a:spAutoFit/>
            </a:bodyPr>
            <a:lstStyle/>
            <a:p>
              <a:pPr algn="ctr" defTabSz="1371600">
                <a:buClrTx/>
              </a:pPr>
              <a:r>
                <a:rPr lang="en-US" sz="2100" kern="1200" dirty="0">
                  <a:solidFill>
                    <a:srgbClr val="FF9900"/>
                  </a:solidFill>
                  <a:latin typeface="Amazon Ember" panose="02000000000000000000" pitchFamily="2" charset="0"/>
                  <a:ea typeface="Amazon Ember" panose="02000000000000000000" pitchFamily="2" charset="0"/>
                  <a:cs typeface="+mn-cs"/>
                </a:rPr>
                <a:t>prod7.mp4</a:t>
              </a:r>
            </a:p>
          </p:txBody>
        </p:sp>
        <p:sp>
          <p:nvSpPr>
            <p:cNvPr id="23" name="TextBox 22">
              <a:extLst>
                <a:ext uri="{C183D7F6-B498-43B3-948B-1728B52AA6E4}">
                  <adec:decorative xmlns:adec="http://schemas.microsoft.com/office/drawing/2017/decorative" val="1"/>
                </a:ext>
              </a:extLst>
            </p:cNvPr>
            <p:cNvSpPr txBox="1"/>
            <p:nvPr/>
          </p:nvSpPr>
          <p:spPr>
            <a:xfrm>
              <a:off x="9217298" y="3959986"/>
              <a:ext cx="1090363" cy="276999"/>
            </a:xfrm>
            <a:prstGeom prst="rect">
              <a:avLst/>
            </a:prstGeom>
            <a:noFill/>
          </p:spPr>
          <p:txBody>
            <a:bodyPr wrap="square" rtlCol="0">
              <a:spAutoFit/>
            </a:bodyPr>
            <a:lstStyle/>
            <a:p>
              <a:pPr algn="ctr" defTabSz="1371600">
                <a:buClrTx/>
              </a:pPr>
              <a:r>
                <a:rPr lang="en-US" sz="2100" kern="1200" dirty="0">
                  <a:solidFill>
                    <a:srgbClr val="FF9900"/>
                  </a:solidFill>
                  <a:latin typeface="Amazon Ember" panose="02000000000000000000" pitchFamily="2" charset="0"/>
                  <a:ea typeface="Amazon Ember" panose="02000000000000000000" pitchFamily="2" charset="0"/>
                  <a:cs typeface="+mn-cs"/>
                </a:rPr>
                <a:t>prod8.mp4</a:t>
              </a:r>
            </a:p>
          </p:txBody>
        </p:sp>
        <p:sp>
          <p:nvSpPr>
            <p:cNvPr id="25" name="TextBox 24">
              <a:extLst>
                <a:ext uri="{C183D7F6-B498-43B3-948B-1728B52AA6E4}">
                  <adec:decorative xmlns:adec="http://schemas.microsoft.com/office/drawing/2017/decorative" val="1"/>
                </a:ext>
              </a:extLst>
            </p:cNvPr>
            <p:cNvSpPr txBox="1"/>
            <p:nvPr/>
          </p:nvSpPr>
          <p:spPr>
            <a:xfrm>
              <a:off x="4908953" y="5170153"/>
              <a:ext cx="930255" cy="276999"/>
            </a:xfrm>
            <a:prstGeom prst="rect">
              <a:avLst/>
            </a:prstGeom>
            <a:noFill/>
          </p:spPr>
          <p:txBody>
            <a:bodyPr wrap="none" rtlCol="0">
              <a:spAutoFit/>
            </a:bodyPr>
            <a:lstStyle/>
            <a:p>
              <a:pPr algn="ctr" defTabSz="1371600">
                <a:buClrTx/>
              </a:pPr>
              <a:r>
                <a:rPr lang="en-US" sz="2100" kern="1200" dirty="0">
                  <a:solidFill>
                    <a:srgbClr val="FF9900"/>
                  </a:solidFill>
                  <a:latin typeface="Amazon Ember" panose="02000000000000000000" pitchFamily="2" charset="0"/>
                  <a:ea typeface="Amazon Ember" panose="02000000000000000000" pitchFamily="2" charset="0"/>
                  <a:cs typeface="+mn-cs"/>
                </a:rPr>
                <a:t>prod9.mp4</a:t>
              </a:r>
            </a:p>
          </p:txBody>
        </p:sp>
        <p:sp>
          <p:nvSpPr>
            <p:cNvPr id="26" name="TextBox 25">
              <a:extLst>
                <a:ext uri="{C183D7F6-B498-43B3-948B-1728B52AA6E4}">
                  <adec:decorative xmlns:adec="http://schemas.microsoft.com/office/drawing/2017/decorative" val="1"/>
                </a:ext>
              </a:extLst>
            </p:cNvPr>
            <p:cNvSpPr txBox="1"/>
            <p:nvPr/>
          </p:nvSpPr>
          <p:spPr>
            <a:xfrm>
              <a:off x="6288387" y="5170153"/>
              <a:ext cx="1021092" cy="276999"/>
            </a:xfrm>
            <a:prstGeom prst="rect">
              <a:avLst/>
            </a:prstGeom>
            <a:noFill/>
          </p:spPr>
          <p:txBody>
            <a:bodyPr wrap="none" rtlCol="0">
              <a:spAutoFit/>
            </a:bodyPr>
            <a:lstStyle/>
            <a:p>
              <a:pPr algn="ctr" defTabSz="1371600">
                <a:buClrTx/>
              </a:pPr>
              <a:r>
                <a:rPr lang="en-US" sz="2100" kern="1200" dirty="0">
                  <a:solidFill>
                    <a:srgbClr val="FF9900"/>
                  </a:solidFill>
                  <a:latin typeface="Amazon Ember" panose="02000000000000000000" pitchFamily="2" charset="0"/>
                  <a:ea typeface="Amazon Ember" panose="02000000000000000000" pitchFamily="2" charset="0"/>
                  <a:cs typeface="+mn-cs"/>
                </a:rPr>
                <a:t>prod10.mp4</a:t>
              </a:r>
            </a:p>
          </p:txBody>
        </p:sp>
        <p:sp>
          <p:nvSpPr>
            <p:cNvPr id="27" name="TextBox 26">
              <a:extLst>
                <a:ext uri="{C183D7F6-B498-43B3-948B-1728B52AA6E4}">
                  <adec:decorative xmlns:adec="http://schemas.microsoft.com/office/drawing/2017/decorative" val="1"/>
                </a:ext>
              </a:extLst>
            </p:cNvPr>
            <p:cNvSpPr txBox="1"/>
            <p:nvPr/>
          </p:nvSpPr>
          <p:spPr>
            <a:xfrm>
              <a:off x="7610458" y="5170153"/>
              <a:ext cx="1379236" cy="276999"/>
            </a:xfrm>
            <a:prstGeom prst="rect">
              <a:avLst/>
            </a:prstGeom>
            <a:noFill/>
          </p:spPr>
          <p:txBody>
            <a:bodyPr wrap="square" rtlCol="0">
              <a:spAutoFit/>
            </a:bodyPr>
            <a:lstStyle/>
            <a:p>
              <a:pPr algn="ctr" defTabSz="1371600">
                <a:buClrTx/>
              </a:pPr>
              <a:r>
                <a:rPr lang="en-US" sz="2100" kern="1200" dirty="0">
                  <a:solidFill>
                    <a:srgbClr val="FF9900"/>
                  </a:solidFill>
                  <a:latin typeface="Amazon Ember" panose="02000000000000000000" pitchFamily="2" charset="0"/>
                  <a:ea typeface="Amazon Ember" panose="02000000000000000000" pitchFamily="2" charset="0"/>
                  <a:cs typeface="+mn-cs"/>
                </a:rPr>
                <a:t>prod11.mp4</a:t>
              </a:r>
            </a:p>
          </p:txBody>
        </p:sp>
        <p:sp>
          <p:nvSpPr>
            <p:cNvPr id="28" name="TextBox 27">
              <a:extLst>
                <a:ext uri="{C183D7F6-B498-43B3-948B-1728B52AA6E4}">
                  <adec:decorative xmlns:adec="http://schemas.microsoft.com/office/drawing/2017/decorative" val="1"/>
                </a:ext>
              </a:extLst>
            </p:cNvPr>
            <p:cNvSpPr txBox="1"/>
            <p:nvPr/>
          </p:nvSpPr>
          <p:spPr>
            <a:xfrm>
              <a:off x="8986048" y="5170153"/>
              <a:ext cx="1552864" cy="276999"/>
            </a:xfrm>
            <a:prstGeom prst="rect">
              <a:avLst/>
            </a:prstGeom>
            <a:noFill/>
          </p:spPr>
          <p:txBody>
            <a:bodyPr wrap="square" rtlCol="0">
              <a:spAutoFit/>
            </a:bodyPr>
            <a:lstStyle/>
            <a:p>
              <a:pPr algn="ctr" defTabSz="1371600">
                <a:buClrTx/>
              </a:pPr>
              <a:r>
                <a:rPr lang="en-US" sz="2100" kern="1200" dirty="0">
                  <a:solidFill>
                    <a:srgbClr val="FF9900"/>
                  </a:solidFill>
                  <a:latin typeface="Amazon Ember" panose="02000000000000000000" pitchFamily="2" charset="0"/>
                  <a:ea typeface="Amazon Ember" panose="02000000000000000000" pitchFamily="2" charset="0"/>
                  <a:cs typeface="+mn-cs"/>
                </a:rPr>
                <a:t>prod12.mp4</a:t>
              </a:r>
            </a:p>
          </p:txBody>
        </p:sp>
        <p:sp>
          <p:nvSpPr>
            <p:cNvPr id="30" name="TextBox 29">
              <a:extLst>
                <a:ext uri="{C183D7F6-B498-43B3-948B-1728B52AA6E4}">
                  <adec:decorative xmlns:adec="http://schemas.microsoft.com/office/drawing/2017/decorative" val="1"/>
                </a:ext>
              </a:extLst>
            </p:cNvPr>
            <p:cNvSpPr txBox="1"/>
            <p:nvPr/>
          </p:nvSpPr>
          <p:spPr>
            <a:xfrm>
              <a:off x="2623443" y="4459996"/>
              <a:ext cx="1693498" cy="338554"/>
            </a:xfrm>
            <a:prstGeom prst="rect">
              <a:avLst/>
            </a:prstGeom>
            <a:noFill/>
          </p:spPr>
          <p:txBody>
            <a:bodyPr wrap="none" rtlCol="0">
              <a:spAutoFit/>
            </a:bodyPr>
            <a:lstStyle/>
            <a:p>
              <a:pPr defTabSz="1371600">
                <a:buClrTx/>
              </a:pPr>
              <a:r>
                <a:rPr lang="en-US" sz="2700" kern="1200" dirty="0">
                  <a:latin typeface="Amazon Ember" panose="02000000000000000000" pitchFamily="2" charset="0"/>
                  <a:ea typeface="Amazon Ember" panose="02000000000000000000" pitchFamily="2" charset="0"/>
                  <a:cs typeface="+mn-cs"/>
                </a:rPr>
                <a:t>my-bucket-name</a:t>
              </a:r>
            </a:p>
          </p:txBody>
        </p:sp>
        <p:pic>
          <p:nvPicPr>
            <p:cNvPr id="32" name="Graphic 31">
              <a:extLst>
                <a:ext uri="{FF2B5EF4-FFF2-40B4-BE49-F238E27FC236}">
                  <a16:creationId xmlns:a16="http://schemas.microsoft.com/office/drawing/2014/main" id="{8F07FC7D-28D1-4382-B3AC-E6492552703F}"/>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55804" y="3421512"/>
              <a:ext cx="826530" cy="826530"/>
            </a:xfrm>
            <a:prstGeom prst="rect">
              <a:avLst/>
            </a:prstGeom>
          </p:spPr>
        </p:pic>
        <p:pic>
          <p:nvPicPr>
            <p:cNvPr id="39" name="Graphic 38">
              <a:extLst>
                <a:ext uri="{FF2B5EF4-FFF2-40B4-BE49-F238E27FC236}">
                  <a16:creationId xmlns:a16="http://schemas.microsoft.com/office/drawing/2014/main" id="{A5136D4D-0996-4635-9897-8E5EA81946D8}"/>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40965" y="1893475"/>
              <a:ext cx="666228" cy="666228"/>
            </a:xfrm>
            <a:prstGeom prst="rect">
              <a:avLst/>
            </a:prstGeom>
          </p:spPr>
        </p:pic>
        <p:pic>
          <p:nvPicPr>
            <p:cNvPr id="40" name="Graphic 39">
              <a:extLst>
                <a:ext uri="{FF2B5EF4-FFF2-40B4-BE49-F238E27FC236}">
                  <a16:creationId xmlns:a16="http://schemas.microsoft.com/office/drawing/2014/main" id="{482D21BA-7F71-4CA0-8B27-BA2155DB2B24}"/>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12407" y="1909868"/>
              <a:ext cx="666228" cy="666228"/>
            </a:xfrm>
            <a:prstGeom prst="rect">
              <a:avLst/>
            </a:prstGeom>
          </p:spPr>
        </p:pic>
        <p:pic>
          <p:nvPicPr>
            <p:cNvPr id="41" name="Graphic 40">
              <a:extLst>
                <a:ext uri="{FF2B5EF4-FFF2-40B4-BE49-F238E27FC236}">
                  <a16:creationId xmlns:a16="http://schemas.microsoft.com/office/drawing/2014/main" id="{508EDA91-2CA6-4B92-9D85-176065DADF0A}"/>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66961" y="1909868"/>
              <a:ext cx="666228" cy="666228"/>
            </a:xfrm>
            <a:prstGeom prst="rect">
              <a:avLst/>
            </a:prstGeom>
          </p:spPr>
        </p:pic>
        <p:pic>
          <p:nvPicPr>
            <p:cNvPr id="42" name="Graphic 41">
              <a:extLst>
                <a:ext uri="{FF2B5EF4-FFF2-40B4-BE49-F238E27FC236}">
                  <a16:creationId xmlns:a16="http://schemas.microsoft.com/office/drawing/2014/main" id="{6B929336-9F17-4E39-A165-31D5D8FA85A0}"/>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29365" y="1929424"/>
              <a:ext cx="666228" cy="666228"/>
            </a:xfrm>
            <a:prstGeom prst="rect">
              <a:avLst/>
            </a:prstGeom>
          </p:spPr>
        </p:pic>
        <p:pic>
          <p:nvPicPr>
            <p:cNvPr id="43" name="Graphic 42">
              <a:extLst>
                <a:ext uri="{FF2B5EF4-FFF2-40B4-BE49-F238E27FC236}">
                  <a16:creationId xmlns:a16="http://schemas.microsoft.com/office/drawing/2014/main" id="{C31C26E0-B1D6-41E0-BB42-AC1FA5086386}"/>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40965" y="3121402"/>
              <a:ext cx="666228" cy="666228"/>
            </a:xfrm>
            <a:prstGeom prst="rect">
              <a:avLst/>
            </a:prstGeom>
          </p:spPr>
        </p:pic>
        <p:pic>
          <p:nvPicPr>
            <p:cNvPr id="44" name="Graphic 43">
              <a:extLst>
                <a:ext uri="{FF2B5EF4-FFF2-40B4-BE49-F238E27FC236}">
                  <a16:creationId xmlns:a16="http://schemas.microsoft.com/office/drawing/2014/main" id="{C83D9752-801B-413B-9327-4042FF508D60}"/>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12407" y="3137795"/>
              <a:ext cx="666228" cy="666228"/>
            </a:xfrm>
            <a:prstGeom prst="rect">
              <a:avLst/>
            </a:prstGeom>
          </p:spPr>
        </p:pic>
        <p:pic>
          <p:nvPicPr>
            <p:cNvPr id="45" name="Graphic 44">
              <a:extLst>
                <a:ext uri="{FF2B5EF4-FFF2-40B4-BE49-F238E27FC236}">
                  <a16:creationId xmlns:a16="http://schemas.microsoft.com/office/drawing/2014/main" id="{57BC5F81-2DF1-4393-A950-543AC9402905}"/>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66961" y="3137795"/>
              <a:ext cx="666228" cy="666228"/>
            </a:xfrm>
            <a:prstGeom prst="rect">
              <a:avLst/>
            </a:prstGeom>
          </p:spPr>
        </p:pic>
        <p:pic>
          <p:nvPicPr>
            <p:cNvPr id="46" name="Graphic 45">
              <a:extLst>
                <a:ext uri="{FF2B5EF4-FFF2-40B4-BE49-F238E27FC236}">
                  <a16:creationId xmlns:a16="http://schemas.microsoft.com/office/drawing/2014/main" id="{F2D5BD1C-130F-4093-8BD0-0759E77BDC28}"/>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29365" y="3157351"/>
              <a:ext cx="666228" cy="666228"/>
            </a:xfrm>
            <a:prstGeom prst="rect">
              <a:avLst/>
            </a:prstGeom>
          </p:spPr>
        </p:pic>
        <p:pic>
          <p:nvPicPr>
            <p:cNvPr id="47" name="Graphic 46">
              <a:extLst>
                <a:ext uri="{FF2B5EF4-FFF2-40B4-BE49-F238E27FC236}">
                  <a16:creationId xmlns:a16="http://schemas.microsoft.com/office/drawing/2014/main" id="{536BBBB6-D98D-4E5F-8A87-A9AC2B1447CF}"/>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40965" y="4423281"/>
              <a:ext cx="666228" cy="666228"/>
            </a:xfrm>
            <a:prstGeom prst="rect">
              <a:avLst/>
            </a:prstGeom>
          </p:spPr>
        </p:pic>
        <p:pic>
          <p:nvPicPr>
            <p:cNvPr id="48" name="Graphic 47">
              <a:extLst>
                <a:ext uri="{FF2B5EF4-FFF2-40B4-BE49-F238E27FC236}">
                  <a16:creationId xmlns:a16="http://schemas.microsoft.com/office/drawing/2014/main" id="{C8D33E85-326E-4AE8-9209-73EB30461EB8}"/>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12407" y="4439674"/>
              <a:ext cx="666228" cy="666228"/>
            </a:xfrm>
            <a:prstGeom prst="rect">
              <a:avLst/>
            </a:prstGeom>
          </p:spPr>
        </p:pic>
        <p:pic>
          <p:nvPicPr>
            <p:cNvPr id="49" name="Graphic 48">
              <a:extLst>
                <a:ext uri="{FF2B5EF4-FFF2-40B4-BE49-F238E27FC236}">
                  <a16:creationId xmlns:a16="http://schemas.microsoft.com/office/drawing/2014/main" id="{504F20A4-BA34-40E9-B7A8-825A72149E09}"/>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66961" y="4439674"/>
              <a:ext cx="666228" cy="666228"/>
            </a:xfrm>
            <a:prstGeom prst="rect">
              <a:avLst/>
            </a:prstGeom>
          </p:spPr>
        </p:pic>
        <p:pic>
          <p:nvPicPr>
            <p:cNvPr id="50" name="Graphic 49">
              <a:extLst>
                <a:ext uri="{FF2B5EF4-FFF2-40B4-BE49-F238E27FC236}">
                  <a16:creationId xmlns:a16="http://schemas.microsoft.com/office/drawing/2014/main" id="{180F9523-EC25-4E11-B927-D269C85DDC69}"/>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29365" y="4459230"/>
              <a:ext cx="666228" cy="666228"/>
            </a:xfrm>
            <a:prstGeom prst="rect">
              <a:avLst/>
            </a:prstGeom>
          </p:spPr>
        </p:pic>
      </p:grpSp>
      <p:sp>
        <p:nvSpPr>
          <p:cNvPr id="4" name="Footer Placeholder 3">
            <a:extLst>
              <a:ext uri="{FF2B5EF4-FFF2-40B4-BE49-F238E27FC236}">
                <a16:creationId xmlns:a16="http://schemas.microsoft.com/office/drawing/2014/main" id="{303EDD05-2EC8-8C47-8AC0-4C615BC00408}"/>
              </a:ext>
            </a:extLst>
          </p:cNvPr>
          <p:cNvSpPr>
            <a:spLocks noGrp="1"/>
          </p:cNvSpPr>
          <p:nvPr>
            <p:ph type="ftr" sz="quarter" idx="3"/>
          </p:nvPr>
        </p:nvSpPr>
        <p:spPr/>
        <p:txBody>
          <a:bodyPr/>
          <a:lstStyle/>
          <a:p>
            <a:r>
              <a:rPr lang="en-US"/>
              <a:t>Distributed and Cloud Computing - Fall 2021</a:t>
            </a:r>
            <a:endParaRPr lang="en-US" dirty="0"/>
          </a:p>
        </p:txBody>
      </p:sp>
      <p:sp>
        <p:nvSpPr>
          <p:cNvPr id="7" name="Slide Number Placeholder 6">
            <a:extLst>
              <a:ext uri="{FF2B5EF4-FFF2-40B4-BE49-F238E27FC236}">
                <a16:creationId xmlns:a16="http://schemas.microsoft.com/office/drawing/2014/main" id="{F8A488F1-6157-114E-95F9-2EAF796549C0}"/>
              </a:ext>
            </a:extLst>
          </p:cNvPr>
          <p:cNvSpPr>
            <a:spLocks noGrp="1"/>
          </p:cNvSpPr>
          <p:nvPr>
            <p:ph type="sldNum" sz="quarter" idx="12"/>
          </p:nvPr>
        </p:nvSpPr>
        <p:spPr/>
        <p:txBody>
          <a:bodyPr/>
          <a:lstStyle/>
          <a:p>
            <a:fld id="{B6A95138-A96E-2F42-A959-2EFD44FE4AB7}" type="slidenum">
              <a:rPr lang="en-US" smtClean="0"/>
              <a:t>98</a:t>
            </a:fld>
            <a:endParaRPr lang="en-US" dirty="0"/>
          </a:p>
        </p:txBody>
      </p:sp>
    </p:spTree>
    <p:custDataLst>
      <p:tags r:id="rId1"/>
    </p:custDataLst>
    <p:extLst>
      <p:ext uri="{BB962C8B-B14F-4D97-AF65-F5344CB8AC3E}">
        <p14:creationId xmlns:p14="http://schemas.microsoft.com/office/powerpoint/2010/main" val="35431500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Access the data anywhere</a:t>
            </a:r>
          </a:p>
        </p:txBody>
      </p:sp>
      <p:grpSp>
        <p:nvGrpSpPr>
          <p:cNvPr id="4" name="Group 3" descr="aws management console, aws command line interface, and aws software development kit icons.">
            <a:extLst>
              <a:ext uri="{FF2B5EF4-FFF2-40B4-BE49-F238E27FC236}">
                <a16:creationId xmlns:a16="http://schemas.microsoft.com/office/drawing/2014/main" id="{588C1424-693D-4D0A-82A5-8C5CEEC72E1D}"/>
              </a:ext>
              <a:ext uri="{C183D7F6-B498-43B3-948B-1728B52AA6E4}">
                <adec:decorative xmlns:adec="http://schemas.microsoft.com/office/drawing/2017/decorative" val="0"/>
              </a:ext>
            </a:extLst>
          </p:cNvPr>
          <p:cNvGrpSpPr/>
          <p:nvPr/>
        </p:nvGrpSpPr>
        <p:grpSpPr>
          <a:xfrm>
            <a:off x="1478836" y="2860115"/>
            <a:ext cx="14679455" cy="4014099"/>
            <a:chOff x="985890" y="1906743"/>
            <a:chExt cx="9786303" cy="2676066"/>
          </a:xfrm>
        </p:grpSpPr>
        <p:pic>
          <p:nvPicPr>
            <p:cNvPr id="10" name="Graphic 9">
              <a:extLst>
                <a:ext uri="{FF2B5EF4-FFF2-40B4-BE49-F238E27FC236}">
                  <a16:creationId xmlns:a16="http://schemas.microsoft.com/office/drawing/2014/main" id="{3181B0D5-7745-4738-AA2C-597DBB03A23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76979" y="2054028"/>
              <a:ext cx="1542908" cy="1542908"/>
            </a:xfrm>
            <a:prstGeom prst="rect">
              <a:avLst/>
            </a:prstGeom>
          </p:spPr>
        </p:pic>
        <p:sp>
          <p:nvSpPr>
            <p:cNvPr id="9" name="TextBox 8">
              <a:extLst>
                <a:ext uri="{FF2B5EF4-FFF2-40B4-BE49-F238E27FC236}">
                  <a16:creationId xmlns:a16="http://schemas.microsoft.com/office/drawing/2014/main" id="{4ACAB173-A427-4824-BCA1-599203B7CD9A}"/>
                </a:ext>
              </a:extLst>
            </p:cNvPr>
            <p:cNvSpPr txBox="1"/>
            <p:nvPr/>
          </p:nvSpPr>
          <p:spPr>
            <a:xfrm>
              <a:off x="985890" y="3839158"/>
              <a:ext cx="2301904" cy="615553"/>
            </a:xfrm>
            <a:prstGeom prst="rect">
              <a:avLst/>
            </a:prstGeom>
            <a:noFill/>
          </p:spPr>
          <p:txBody>
            <a:bodyPr wrap="square" rtlCol="0">
              <a:spAutoFit/>
            </a:bodyPr>
            <a:lstStyle/>
            <a:p>
              <a:pPr algn="ctr" defTabSz="1371600">
                <a:buClrTx/>
              </a:pPr>
              <a:r>
                <a:rPr lang="en-US" sz="2700" kern="1200" dirty="0">
                  <a:latin typeface="Amazon Ember Light"/>
                  <a:ea typeface="+mn-ea"/>
                  <a:cs typeface="+mn-cs"/>
                </a:rPr>
                <a:t>AWS Management Console</a:t>
              </a:r>
            </a:p>
          </p:txBody>
        </p:sp>
        <p:pic>
          <p:nvPicPr>
            <p:cNvPr id="12" name="Graphic 11">
              <a:extLst>
                <a:ext uri="{FF2B5EF4-FFF2-40B4-BE49-F238E27FC236}">
                  <a16:creationId xmlns:a16="http://schemas.microsoft.com/office/drawing/2014/main" id="{6E54A14A-805D-40C9-8DCD-178BCB8AEA3F}"/>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7811" y="2054028"/>
              <a:ext cx="1542908" cy="1542910"/>
            </a:xfrm>
            <a:prstGeom prst="rect">
              <a:avLst/>
            </a:prstGeom>
          </p:spPr>
        </p:pic>
        <p:sp>
          <p:nvSpPr>
            <p:cNvPr id="11" name="TextBox 10">
              <a:extLst>
                <a:ext uri="{FF2B5EF4-FFF2-40B4-BE49-F238E27FC236}">
                  <a16:creationId xmlns:a16="http://schemas.microsoft.com/office/drawing/2014/main" id="{4812CB34-5679-431F-9125-10F18DCF5036}"/>
                </a:ext>
              </a:extLst>
            </p:cNvPr>
            <p:cNvSpPr txBox="1"/>
            <p:nvPr/>
          </p:nvSpPr>
          <p:spPr>
            <a:xfrm>
              <a:off x="4591495" y="3967256"/>
              <a:ext cx="2743195" cy="615553"/>
            </a:xfrm>
            <a:prstGeom prst="rect">
              <a:avLst/>
            </a:prstGeom>
            <a:noFill/>
          </p:spPr>
          <p:txBody>
            <a:bodyPr wrap="square" rtlCol="0">
              <a:spAutoFit/>
            </a:bodyPr>
            <a:lstStyle/>
            <a:p>
              <a:pPr algn="ctr" defTabSz="1371600">
                <a:buClrTx/>
              </a:pPr>
              <a:r>
                <a:rPr lang="en-US" sz="2700" kern="1200" dirty="0">
                  <a:latin typeface="Amazon Ember Light"/>
                  <a:ea typeface="+mn-ea"/>
                  <a:cs typeface="+mn-cs"/>
                </a:rPr>
                <a:t>AWS Command Line Interface</a:t>
              </a:r>
            </a:p>
          </p:txBody>
        </p:sp>
        <p:pic>
          <p:nvPicPr>
            <p:cNvPr id="7" name="Graphic 6">
              <a:extLst>
                <a:ext uri="{FF2B5EF4-FFF2-40B4-BE49-F238E27FC236}">
                  <a16:creationId xmlns:a16="http://schemas.microsoft.com/office/drawing/2014/main" id="{A9B819B8-CA31-4639-9883-E642F05F8113}"/>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21987" y="1906743"/>
              <a:ext cx="1862924" cy="1862924"/>
            </a:xfrm>
            <a:prstGeom prst="rect">
              <a:avLst/>
            </a:prstGeom>
          </p:spPr>
        </p:pic>
        <p:sp>
          <p:nvSpPr>
            <p:cNvPr id="8" name="TextBox 7">
              <a:extLst>
                <a:ext uri="{FF2B5EF4-FFF2-40B4-BE49-F238E27FC236}">
                  <a16:creationId xmlns:a16="http://schemas.microsoft.com/office/drawing/2014/main" id="{A626DBBA-AD86-4B2A-8DF8-EE1D0231833D}"/>
                </a:ext>
              </a:extLst>
            </p:cNvPr>
            <p:cNvSpPr txBox="1"/>
            <p:nvPr/>
          </p:nvSpPr>
          <p:spPr>
            <a:xfrm>
              <a:off x="8638391" y="3977658"/>
              <a:ext cx="2133802" cy="338554"/>
            </a:xfrm>
            <a:prstGeom prst="rect">
              <a:avLst/>
            </a:prstGeom>
            <a:noFill/>
          </p:spPr>
          <p:txBody>
            <a:bodyPr wrap="square" rtlCol="0">
              <a:spAutoFit/>
            </a:bodyPr>
            <a:lstStyle/>
            <a:p>
              <a:pPr algn="ctr" defTabSz="1371600">
                <a:buClrTx/>
              </a:pPr>
              <a:r>
                <a:rPr lang="en-US" sz="2700" kern="1200" dirty="0">
                  <a:solidFill>
                    <a:srgbClr val="232F3E"/>
                  </a:solidFill>
                  <a:latin typeface="Amazon Ember Light"/>
                  <a:ea typeface="+mn-ea"/>
                  <a:cs typeface="+mn-cs"/>
                </a:rPr>
                <a:t>SDK</a:t>
              </a:r>
            </a:p>
          </p:txBody>
        </p:sp>
      </p:grpSp>
      <p:sp>
        <p:nvSpPr>
          <p:cNvPr id="13" name="Footer Placeholder 12">
            <a:extLst>
              <a:ext uri="{FF2B5EF4-FFF2-40B4-BE49-F238E27FC236}">
                <a16:creationId xmlns:a16="http://schemas.microsoft.com/office/drawing/2014/main" id="{05E9F49B-F2FA-094F-9E21-F07A89D1866E}"/>
              </a:ext>
            </a:extLst>
          </p:cNvPr>
          <p:cNvSpPr>
            <a:spLocks noGrp="1"/>
          </p:cNvSpPr>
          <p:nvPr>
            <p:ph type="ftr" sz="quarter" idx="3"/>
          </p:nvPr>
        </p:nvSpPr>
        <p:spPr/>
        <p:txBody>
          <a:bodyPr/>
          <a:lstStyle/>
          <a:p>
            <a:r>
              <a:rPr lang="en-US"/>
              <a:t>Distributed and Cloud Computing - Fall 2021</a:t>
            </a:r>
            <a:endParaRPr lang="en-US" dirty="0"/>
          </a:p>
        </p:txBody>
      </p:sp>
      <p:sp>
        <p:nvSpPr>
          <p:cNvPr id="14" name="Slide Number Placeholder 13">
            <a:extLst>
              <a:ext uri="{FF2B5EF4-FFF2-40B4-BE49-F238E27FC236}">
                <a16:creationId xmlns:a16="http://schemas.microsoft.com/office/drawing/2014/main" id="{C814A98C-92E3-364B-977B-37F61BD62BEF}"/>
              </a:ext>
            </a:extLst>
          </p:cNvPr>
          <p:cNvSpPr>
            <a:spLocks noGrp="1"/>
          </p:cNvSpPr>
          <p:nvPr>
            <p:ph type="sldNum" sz="quarter" idx="12"/>
          </p:nvPr>
        </p:nvSpPr>
        <p:spPr/>
        <p:txBody>
          <a:bodyPr/>
          <a:lstStyle/>
          <a:p>
            <a:fld id="{B6A95138-A96E-2F42-A959-2EFD44FE4AB7}" type="slidenum">
              <a:rPr lang="en-US" smtClean="0"/>
              <a:t>99</a:t>
            </a:fld>
            <a:endParaRPr lang="en-US" dirty="0"/>
          </a:p>
        </p:txBody>
      </p:sp>
    </p:spTree>
    <p:custDataLst>
      <p:tags r:id="rId1"/>
    </p:custDataLst>
    <p:extLst>
      <p:ext uri="{BB962C8B-B14F-4D97-AF65-F5344CB8AC3E}">
        <p14:creationId xmlns:p14="http://schemas.microsoft.com/office/powerpoint/2010/main" val="15639011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3.0">
  <a:themeElements>
    <a:clrScheme name="Simple Light">
      <a:dk1>
        <a:srgbClr val="202124"/>
      </a:dk1>
      <a:lt1>
        <a:srgbClr val="3C4043"/>
      </a:lt1>
      <a:dk2>
        <a:srgbClr val="5F6368"/>
      </a:dk2>
      <a:lt2>
        <a:srgbClr val="80868B"/>
      </a:lt2>
      <a:accent1>
        <a:srgbClr val="9AA0A6"/>
      </a:accent1>
      <a:accent2>
        <a:srgbClr val="1A73E8"/>
      </a:accent2>
      <a:accent3>
        <a:srgbClr val="4285F4"/>
      </a:accent3>
      <a:accent4>
        <a:srgbClr val="EA4335"/>
      </a:accent4>
      <a:accent5>
        <a:srgbClr val="FBBC04"/>
      </a:accent5>
      <a:accent6>
        <a:srgbClr val="34A853"/>
      </a:accent6>
      <a:hlink>
        <a:srgbClr val="185AB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9580</TotalTime>
  <Words>21415</Words>
  <Application>Microsoft Macintosh PowerPoint</Application>
  <PresentationFormat>Custom</PresentationFormat>
  <Paragraphs>2080</Paragraphs>
  <Slides>150</Slides>
  <Notes>85</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150</vt:i4>
      </vt:variant>
    </vt:vector>
  </HeadingPairs>
  <TitlesOfParts>
    <vt:vector size="163" baseType="lpstr">
      <vt:lpstr>Amazon Ember</vt:lpstr>
      <vt:lpstr>Amazon Ember Light</vt:lpstr>
      <vt:lpstr>Arial</vt:lpstr>
      <vt:lpstr>Calibri</vt:lpstr>
      <vt:lpstr>Calibri Light</vt:lpstr>
      <vt:lpstr>Courier New</vt:lpstr>
      <vt:lpstr>Google Sans</vt:lpstr>
      <vt:lpstr>Helvetica Neue LT Std 65 Medium</vt:lpstr>
      <vt:lpstr>Lucida Console</vt:lpstr>
      <vt:lpstr>Roboto</vt:lpstr>
      <vt:lpstr>v3.0</vt:lpstr>
      <vt:lpstr>Office Theme</vt:lpstr>
      <vt:lpstr>1_Office Theme</vt:lpstr>
      <vt:lpstr> ICS 432 – 01 Distributed and Cloud Computing  Fall 2021 </vt:lpstr>
      <vt:lpstr>Cloud Storage</vt:lpstr>
      <vt:lpstr>Lecture 4: Cloud Storage</vt:lpstr>
      <vt:lpstr>Topics</vt:lpstr>
      <vt:lpstr>Evolution of Mass Storage in computing systems </vt:lpstr>
      <vt:lpstr>Hard Disk Drives (HDD)</vt:lpstr>
      <vt:lpstr>HDD (continued)</vt:lpstr>
      <vt:lpstr>HDD (continued)</vt:lpstr>
      <vt:lpstr>Hard Disk Performance</vt:lpstr>
      <vt:lpstr>The first commercial Disk Drive</vt:lpstr>
      <vt:lpstr>Solid-State Disks (SSD)</vt:lpstr>
      <vt:lpstr>Disk Structure</vt:lpstr>
      <vt:lpstr>Disk Attachment</vt:lpstr>
      <vt:lpstr>Storage Array</vt:lpstr>
      <vt:lpstr>Storage Area Network (SAN)</vt:lpstr>
      <vt:lpstr>Storage Area Network (continued)</vt:lpstr>
      <vt:lpstr>Network-Attached Storage (NAS)</vt:lpstr>
      <vt:lpstr>NAS continued</vt:lpstr>
      <vt:lpstr>Software-Defined Storage (SDS)</vt:lpstr>
      <vt:lpstr>SDS continued</vt:lpstr>
      <vt:lpstr>Benefits of SDS</vt:lpstr>
      <vt:lpstr>Cloud Storage </vt:lpstr>
      <vt:lpstr>There are three common use cases for cloud storage</vt:lpstr>
      <vt:lpstr>Example Cloud Storage Services</vt:lpstr>
      <vt:lpstr>Cloud-based Storage providers</vt:lpstr>
      <vt:lpstr>Local vs. Cloud storage</vt:lpstr>
      <vt:lpstr>One Tool does not fit all</vt:lpstr>
      <vt:lpstr>Data Durability is the main goal</vt:lpstr>
      <vt:lpstr>What can affect data durability?</vt:lpstr>
      <vt:lpstr>How is durability maintained?</vt:lpstr>
      <vt:lpstr>Data Dimensions</vt:lpstr>
      <vt:lpstr>Data Dimensions (continued)</vt:lpstr>
      <vt:lpstr>Storage Temperature</vt:lpstr>
      <vt:lpstr>Additional Storage Temperature categories</vt:lpstr>
      <vt:lpstr>Example Cloud Storage Services</vt:lpstr>
      <vt:lpstr>GCP Storage Temperature Options</vt:lpstr>
      <vt:lpstr>AWS Storage Temperature Options</vt:lpstr>
      <vt:lpstr>Cloud Storage Containers</vt:lpstr>
      <vt:lpstr>Cloud Storage Security</vt:lpstr>
      <vt:lpstr>Cloud Storage Models</vt:lpstr>
      <vt:lpstr>Cloud Storage Models</vt:lpstr>
      <vt:lpstr>PowerPoint Presentation</vt:lpstr>
      <vt:lpstr>Storage Models (1/3): File storage</vt:lpstr>
      <vt:lpstr>File Systems (continued)</vt:lpstr>
      <vt:lpstr>Storage Types (2/3): Block storage</vt:lpstr>
      <vt:lpstr>Storage Types (3/3): Object storage</vt:lpstr>
      <vt:lpstr>Object storage (continued)</vt:lpstr>
      <vt:lpstr>Object characteristics</vt:lpstr>
      <vt:lpstr>Example Object Container</vt:lpstr>
      <vt:lpstr>Object Stores (continued)</vt:lpstr>
      <vt:lpstr>Object vs. Block Storage</vt:lpstr>
      <vt:lpstr>Other Cloud Storage Services</vt:lpstr>
      <vt:lpstr>Storage Models (1/5): Relational Databases</vt:lpstr>
      <vt:lpstr>Relational Databases (continued)</vt:lpstr>
      <vt:lpstr>Relational Databases (continued)</vt:lpstr>
      <vt:lpstr>Relational Databases in the Cloud</vt:lpstr>
      <vt:lpstr>Storage Models (2/5): NoSQL Databases</vt:lpstr>
      <vt:lpstr>NoSQL (continued)</vt:lpstr>
      <vt:lpstr>NoSQL(continued)</vt:lpstr>
      <vt:lpstr>NoSQL in the cloud</vt:lpstr>
      <vt:lpstr>Storage Models (3/5): Graph Databases</vt:lpstr>
      <vt:lpstr>Storage Models (4/5): Data Warehouses</vt:lpstr>
      <vt:lpstr>Warehouse Analytics in the Cloud</vt:lpstr>
      <vt:lpstr>Storage Models (5/5): Archival Storage</vt:lpstr>
      <vt:lpstr>The Cloud Storage Landscape</vt:lpstr>
      <vt:lpstr>Cloud Storage Parameters</vt:lpstr>
      <vt:lpstr>Cloud Storage Features</vt:lpstr>
      <vt:lpstr>Using Cloud Storage Services</vt:lpstr>
      <vt:lpstr>Part 2</vt:lpstr>
      <vt:lpstr>Module 7: Storage</vt:lpstr>
      <vt:lpstr>Module overview</vt:lpstr>
      <vt:lpstr>Module objectives</vt:lpstr>
      <vt:lpstr>Core AWS services</vt:lpstr>
      <vt:lpstr>Section 1: Amazon Elastic Block Store (Amazon EBS)</vt:lpstr>
      <vt:lpstr>Storage</vt:lpstr>
      <vt:lpstr>AWS storage options: Block storage versus object storage</vt:lpstr>
      <vt:lpstr>Amazon EBS</vt:lpstr>
      <vt:lpstr>Amazon EBS volume types</vt:lpstr>
      <vt:lpstr>Amazon EBS volume type use cases</vt:lpstr>
      <vt:lpstr>Amazon EBS features</vt:lpstr>
      <vt:lpstr>Amazon EBS: Volumes, IOPS, and pricing</vt:lpstr>
      <vt:lpstr>Amazon EBS: Snapshots and data transfer</vt:lpstr>
      <vt:lpstr>Section 1 key takeaways</vt:lpstr>
      <vt:lpstr>Instance store</vt:lpstr>
      <vt:lpstr>Instance store</vt:lpstr>
      <vt:lpstr>Instance store volumes</vt:lpstr>
      <vt:lpstr>Key Takeaways</vt:lpstr>
      <vt:lpstr>Lab 4:  Working with Amazon EBS</vt:lpstr>
      <vt:lpstr>Lab 4: Scenario</vt:lpstr>
      <vt:lpstr>Lab 4: Final product</vt:lpstr>
      <vt:lpstr>Section 2: Amazon Simple Storage Service (Amazon S3) </vt:lpstr>
      <vt:lpstr>Storage</vt:lpstr>
      <vt:lpstr>Amazon S3 overview</vt:lpstr>
      <vt:lpstr>Amazon S3 use cases</vt:lpstr>
      <vt:lpstr>Amazon S3 storage classes</vt:lpstr>
      <vt:lpstr>Amazon S3 bucket URLs (two styles)</vt:lpstr>
      <vt:lpstr>Data is redundantly stored in the Region</vt:lpstr>
      <vt:lpstr>Designed for seamless scaling</vt:lpstr>
      <vt:lpstr>Access the data anywhere</vt:lpstr>
      <vt:lpstr>Common use cases</vt:lpstr>
      <vt:lpstr>Amazon S3 common scenarios</vt:lpstr>
      <vt:lpstr>Amazon S3 pricing </vt:lpstr>
      <vt:lpstr>Amazon S3: Storage pricing</vt:lpstr>
      <vt:lpstr>Amazon S3: Storage pricing</vt:lpstr>
      <vt:lpstr>Section 2 key takeaways</vt:lpstr>
      <vt:lpstr>Section 3: Amazon Elastic File System (Amazon EFS) </vt:lpstr>
      <vt:lpstr>Storage</vt:lpstr>
      <vt:lpstr>Amazon EFS features</vt:lpstr>
      <vt:lpstr>Amazon EFS architecture</vt:lpstr>
      <vt:lpstr>Amazon EFS implementation</vt:lpstr>
      <vt:lpstr>Amazon EFS resources</vt:lpstr>
      <vt:lpstr>Section 3 key takeaways</vt:lpstr>
      <vt:lpstr>Section 4: Amazon S3 Glacier </vt:lpstr>
      <vt:lpstr>Storage</vt:lpstr>
      <vt:lpstr>Amazon S3 Glacier review</vt:lpstr>
      <vt:lpstr>Amazon S3 Glacier</vt:lpstr>
      <vt:lpstr>Amazon S3 Glacier use cases</vt:lpstr>
      <vt:lpstr>Using Amazon S3 Glacier</vt:lpstr>
      <vt:lpstr>Lifecycle policies</vt:lpstr>
      <vt:lpstr>Storage comparison</vt:lpstr>
      <vt:lpstr>Server-side encryption</vt:lpstr>
      <vt:lpstr>Security with Amazon S3 Glacier</vt:lpstr>
      <vt:lpstr>Section 4 key takeaways</vt:lpstr>
      <vt:lpstr>Additional resources</vt:lpstr>
      <vt:lpstr>Thank you</vt:lpstr>
      <vt:lpstr>Part 3</vt:lpstr>
      <vt:lpstr>Where Do I Store This Stuff?</vt:lpstr>
      <vt:lpstr>Course map</vt:lpstr>
      <vt:lpstr>Agenda </vt:lpstr>
      <vt:lpstr>Agenda</vt:lpstr>
      <vt:lpstr>Google Cloud has many storage options</vt:lpstr>
      <vt:lpstr>There are three common use cases for cloud storage</vt:lpstr>
      <vt:lpstr>For users with databases, Google has two priorities</vt:lpstr>
      <vt:lpstr>Agenda </vt:lpstr>
      <vt:lpstr>Structured versus unstructured data</vt:lpstr>
      <vt:lpstr>What type of storage will meet my needs best?</vt:lpstr>
      <vt:lpstr>Agenda </vt:lpstr>
      <vt:lpstr>Cloud Storage in Google Cloud</vt:lpstr>
      <vt:lpstr>Google uses Cloud Storage too!</vt:lpstr>
      <vt:lpstr>Cloud Storage offers different classes of storage</vt:lpstr>
      <vt:lpstr>Cloud Storage Types</vt:lpstr>
      <vt:lpstr>Cloud Storage Types (continued)</vt:lpstr>
      <vt:lpstr>Cloud Storage files are organized into buckets</vt:lpstr>
      <vt:lpstr>Agenda</vt:lpstr>
      <vt:lpstr>What is a database and how is it used?</vt:lpstr>
      <vt:lpstr>Relational databases are the most common</vt:lpstr>
      <vt:lpstr>Options for SQL-based managed services</vt:lpstr>
      <vt:lpstr>Cloud SQL in Google Cloud</vt:lpstr>
      <vt:lpstr>Cloud SQL helps manage mundane administrative tasks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Storage in the Cloud</dc:title>
  <cp:lastModifiedBy>Ghanem, Thanaa M</cp:lastModifiedBy>
  <cp:revision>78</cp:revision>
  <dcterms:modified xsi:type="dcterms:W3CDTF">2021-09-18T02:47:34Z</dcterms:modified>
</cp:coreProperties>
</file>